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4A2"/>
    <a:srgbClr val="F66312"/>
    <a:srgbClr val="E73507"/>
    <a:srgbClr val="139033"/>
    <a:srgbClr val="105BA6"/>
    <a:srgbClr val="D7D7D7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FF1AF-55A2-F19E-0264-B21D904E77F0}" v="3" dt="2024-07-04T13:01:22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30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anders" userId="S::sandersd@msj.bolton.sch.uk::8cff4458-dbc4-4374-bcc7-ea60ec70f493" providerId="AD" clId="Web-{510FF1AF-55A2-F19E-0264-B21D904E77F0}"/>
    <pc:docChg chg="modSld">
      <pc:chgData name="Mr Sanders" userId="S::sandersd@msj.bolton.sch.uk::8cff4458-dbc4-4374-bcc7-ea60ec70f493" providerId="AD" clId="Web-{510FF1AF-55A2-F19E-0264-B21D904E77F0}" dt="2024-07-04T13:01:22.603" v="2" actId="20577"/>
      <pc:docMkLst>
        <pc:docMk/>
      </pc:docMkLst>
      <pc:sldChg chg="modSp">
        <pc:chgData name="Mr Sanders" userId="S::sandersd@msj.bolton.sch.uk::8cff4458-dbc4-4374-bcc7-ea60ec70f493" providerId="AD" clId="Web-{510FF1AF-55A2-F19E-0264-B21D904E77F0}" dt="2024-07-04T13:01:22.603" v="2" actId="20577"/>
        <pc:sldMkLst>
          <pc:docMk/>
          <pc:sldMk cId="3779552552" sldId="257"/>
        </pc:sldMkLst>
        <pc:spChg chg="mod">
          <ac:chgData name="Mr Sanders" userId="S::sandersd@msj.bolton.sch.uk::8cff4458-dbc4-4374-bcc7-ea60ec70f493" providerId="AD" clId="Web-{510FF1AF-55A2-F19E-0264-B21D904E77F0}" dt="2024-07-04T13:01:22.603" v="2" actId="20577"/>
          <ac:spMkLst>
            <pc:docMk/>
            <pc:sldMk cId="3779552552" sldId="257"/>
            <ac:spMk id="4" creationId="{A1AA8F76-2F6B-44BF-9033-804ED1E794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17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38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4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2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7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8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9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07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5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1BAE-6E1F-4CD7-9A1D-6183FC94DDC3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4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jpeg"/><Relationship Id="rId39" Type="http://schemas.openxmlformats.org/officeDocument/2006/relationships/image" Target="../media/image38.jpe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jpeg"/><Relationship Id="rId47" Type="http://schemas.openxmlformats.org/officeDocument/2006/relationships/image" Target="../media/image46.png"/><Relationship Id="rId50" Type="http://schemas.openxmlformats.org/officeDocument/2006/relationships/image" Target="../media/image49.jpeg"/><Relationship Id="rId55" Type="http://schemas.openxmlformats.org/officeDocument/2006/relationships/image" Target="../media/image54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jpeg"/><Relationship Id="rId11" Type="http://schemas.openxmlformats.org/officeDocument/2006/relationships/image" Target="../media/image10.sv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jpeg"/><Relationship Id="rId45" Type="http://schemas.openxmlformats.org/officeDocument/2006/relationships/image" Target="../media/image44.png"/><Relationship Id="rId53" Type="http://schemas.openxmlformats.org/officeDocument/2006/relationships/image" Target="../media/image52.jpeg"/><Relationship Id="rId58" Type="http://schemas.openxmlformats.org/officeDocument/2006/relationships/image" Target="../media/image57.jpeg"/><Relationship Id="rId5" Type="http://schemas.openxmlformats.org/officeDocument/2006/relationships/image" Target="../media/image4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Relationship Id="rId35" Type="http://schemas.openxmlformats.org/officeDocument/2006/relationships/image" Target="../media/image34.png"/><Relationship Id="rId43" Type="http://schemas.openxmlformats.org/officeDocument/2006/relationships/image" Target="../media/image42.jpeg"/><Relationship Id="rId48" Type="http://schemas.openxmlformats.org/officeDocument/2006/relationships/image" Target="../media/image47.png"/><Relationship Id="rId56" Type="http://schemas.openxmlformats.org/officeDocument/2006/relationships/image" Target="../media/image55.jpeg"/><Relationship Id="rId8" Type="http://schemas.openxmlformats.org/officeDocument/2006/relationships/image" Target="../media/image7.png"/><Relationship Id="rId51" Type="http://schemas.openxmlformats.org/officeDocument/2006/relationships/image" Target="../media/image50.jpeg"/><Relationship Id="rId3" Type="http://schemas.openxmlformats.org/officeDocument/2006/relationships/image" Target="../media/image2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jpe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svg"/><Relationship Id="rId41" Type="http://schemas.openxmlformats.org/officeDocument/2006/relationships/image" Target="../media/image40.jpeg"/><Relationship Id="rId54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58" descr="See the source image">
            <a:extLst>
              <a:ext uri="{FF2B5EF4-FFF2-40B4-BE49-F238E27FC236}">
                <a16:creationId xmlns:a16="http://schemas.microsoft.com/office/drawing/2014/main" id="{43E45D4A-B577-40A9-96D0-A8B4D257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2465">
            <a:off x="9122749" y="12348668"/>
            <a:ext cx="1959747" cy="27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C11920-12E0-40B7-8B5D-8BC0BF71D1DA}"/>
              </a:ext>
            </a:extLst>
          </p:cNvPr>
          <p:cNvGrpSpPr/>
          <p:nvPr/>
        </p:nvGrpSpPr>
        <p:grpSpPr>
          <a:xfrm>
            <a:off x="-44567" y="7472"/>
            <a:ext cx="10805396" cy="15113045"/>
            <a:chOff x="-44567" y="7472"/>
            <a:chExt cx="10805396" cy="15113045"/>
          </a:xfrm>
        </p:grpSpPr>
        <p:pic>
          <p:nvPicPr>
            <p:cNvPr id="165" name="Picture 30" descr="See the source image">
              <a:extLst>
                <a:ext uri="{FF2B5EF4-FFF2-40B4-BE49-F238E27FC236}">
                  <a16:creationId xmlns:a16="http://schemas.microsoft.com/office/drawing/2014/main" id="{61AF3932-F142-4070-892E-F4290250B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1285" y="9137558"/>
              <a:ext cx="1003756" cy="136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56" descr="See the source image">
              <a:extLst>
                <a:ext uri="{FF2B5EF4-FFF2-40B4-BE49-F238E27FC236}">
                  <a16:creationId xmlns:a16="http://schemas.microsoft.com/office/drawing/2014/main" id="{E76B8DDB-6E71-4975-9AEE-0A8C7EA82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29316">
              <a:off x="3842099" y="7027271"/>
              <a:ext cx="770275" cy="809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8" descr="See the source image">
              <a:extLst>
                <a:ext uri="{FF2B5EF4-FFF2-40B4-BE49-F238E27FC236}">
                  <a16:creationId xmlns:a16="http://schemas.microsoft.com/office/drawing/2014/main" id="{2D6F6C55-F11C-4D3A-BF79-0C22CB8E2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834" y="5263522"/>
              <a:ext cx="865586" cy="91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10" descr="See the source image">
              <a:extLst>
                <a:ext uri="{FF2B5EF4-FFF2-40B4-BE49-F238E27FC236}">
                  <a16:creationId xmlns:a16="http://schemas.microsoft.com/office/drawing/2014/main" id="{DE91BCB3-2330-450D-9585-D29F5AE90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6207" y="531472"/>
              <a:ext cx="754641" cy="754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83B294F-BD04-4977-88F5-23959BDC9DE7}"/>
                </a:ext>
              </a:extLst>
            </p:cNvPr>
            <p:cNvSpPr/>
            <p:nvPr/>
          </p:nvSpPr>
          <p:spPr>
            <a:xfrm>
              <a:off x="9390330" y="1408412"/>
              <a:ext cx="1186821" cy="3490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University</a:t>
              </a:r>
            </a:p>
          </p:txBody>
        </p:sp>
        <p:pic>
          <p:nvPicPr>
            <p:cNvPr id="1040" name="Picture 16" descr="See the source image">
              <a:extLst>
                <a:ext uri="{FF2B5EF4-FFF2-40B4-BE49-F238E27FC236}">
                  <a16:creationId xmlns:a16="http://schemas.microsoft.com/office/drawing/2014/main" id="{3DFF729A-A149-44A1-9C28-4C4F3B137AE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8250" flipH="1">
              <a:off x="4950654" y="975805"/>
              <a:ext cx="2045695" cy="92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9F6460-40D8-4629-82D5-C90C12F54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8" r="8513"/>
            <a:stretch/>
          </p:blipFill>
          <p:spPr>
            <a:xfrm>
              <a:off x="673747" y="1471736"/>
              <a:ext cx="9076756" cy="1301394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0E93233-A296-4AFA-9F33-8EF8337D8838}"/>
                </a:ext>
              </a:extLst>
            </p:cNvPr>
            <p:cNvSpPr/>
            <p:nvPr/>
          </p:nvSpPr>
          <p:spPr>
            <a:xfrm>
              <a:off x="6733555" y="12514722"/>
              <a:ext cx="2117370" cy="12953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D</a:t>
              </a:r>
              <a:r>
                <a:rPr lang="en-GB" sz="700" b="1" dirty="0">
                  <a:solidFill>
                    <a:schemeClr val="tx1"/>
                  </a:solidFill>
                </a:rPr>
                <a:t>raw the line</a:t>
              </a:r>
              <a:endParaRPr lang="en-GB" sz="70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-Introduction to the formal elements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-Understanding of The colour wheel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-Texture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-Mark-Making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-Tone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-pattern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-Blending techniques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-Critical understanding of Van Gogh</a:t>
              </a:r>
              <a:r>
                <a:rPr lang="en-GB" sz="900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</a:p>
            <a:p>
              <a:pPr algn="ctr"/>
              <a:endParaRPr lang="en-GB" sz="900" dirty="0">
                <a:solidFill>
                  <a:schemeClr val="tx1"/>
                </a:solidFill>
                <a:ea typeface="+mn-lt"/>
                <a:cs typeface="+mn-lt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1AA8F76-2F6B-44BF-9033-804ED1E79419}"/>
                </a:ext>
              </a:extLst>
            </p:cNvPr>
            <p:cNvSpPr/>
            <p:nvPr/>
          </p:nvSpPr>
          <p:spPr>
            <a:xfrm>
              <a:off x="5500320" y="13965248"/>
              <a:ext cx="2202192" cy="115526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Culture vulture</a:t>
              </a:r>
              <a:endParaRPr lang="en-US" sz="1000" b="1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-Contextual understanding of African culture and tribes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-Critical understanding of the work of Angu Walters/Lanre </a:t>
              </a:r>
              <a:r>
                <a:rPr lang="en-GB" sz="800" err="1">
                  <a:solidFill>
                    <a:schemeClr val="tx1"/>
                  </a:solidFill>
                  <a:ea typeface="+mn-lt"/>
                  <a:cs typeface="+mn-lt"/>
                </a:rPr>
                <a:t>Buraimoh</a:t>
              </a:r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/Picasso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cs typeface="Calibri"/>
                </a:rPr>
                <a:t>-To develop on the formal elements to create a 3D sculpture in response to the artists</a:t>
              </a:r>
              <a:endParaRPr lang="en-GB" sz="800" dirty="0">
                <a:solidFill>
                  <a:schemeClr val="tx1"/>
                </a:solidFill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  <a:cs typeface="Calibri"/>
              </a:endParaRPr>
            </a:p>
            <a:p>
              <a:pPr marL="171450" indent="-171450" algn="ctr">
                <a:buFont typeface="Arial"/>
                <a:buChar char="•"/>
              </a:pPr>
              <a:endParaRPr lang="en-US" sz="10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E2BA961-5517-4750-9D98-3D3DF7154177}"/>
                </a:ext>
              </a:extLst>
            </p:cNvPr>
            <p:cNvSpPr/>
            <p:nvPr/>
          </p:nvSpPr>
          <p:spPr>
            <a:xfrm>
              <a:off x="4229069" y="12606456"/>
              <a:ext cx="2276884" cy="9316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7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Mini monsters </a:t>
              </a:r>
              <a:endParaRPr lang="en-US" sz="800" b="1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 To develop drawing techniques to record observations and ideas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-Exploration of printing techniques</a:t>
              </a:r>
              <a:endParaRPr lang="en-US" sz="80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-Exploration of clay techniques</a:t>
              </a:r>
              <a:endParaRPr lang="en-US" sz="80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r>
                <a:rPr lang="en-GB" sz="800" dirty="0">
                  <a:solidFill>
                    <a:schemeClr val="tx1"/>
                  </a:solidFill>
                  <a:ea typeface="+mn-lt"/>
                  <a:cs typeface="+mn-lt"/>
                </a:rPr>
                <a:t>-To make a personal response linking to the work of Jon </a:t>
              </a:r>
              <a:r>
                <a:rPr lang="en-GB" sz="800" dirty="0" err="1">
                  <a:solidFill>
                    <a:schemeClr val="tx1"/>
                  </a:solidFill>
                  <a:ea typeface="+mn-lt"/>
                  <a:cs typeface="+mn-lt"/>
                </a:rPr>
                <a:t>Burgerman</a:t>
              </a:r>
              <a:endParaRPr lang="en-US" sz="80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endParaRPr lang="en-US" sz="1050" b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5003BB8-156C-44DF-B150-44F2D54410AD}"/>
                </a:ext>
              </a:extLst>
            </p:cNvPr>
            <p:cNvSpPr/>
            <p:nvPr/>
          </p:nvSpPr>
          <p:spPr>
            <a:xfrm>
              <a:off x="-44567" y="12404883"/>
              <a:ext cx="2204865" cy="118955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  <a:ea typeface="+mn-lt"/>
                  <a:cs typeface="+mn-lt"/>
                </a:rPr>
                <a:t>Mini beasts </a:t>
              </a:r>
            </a:p>
            <a:p>
              <a:pPr marL="171450" indent="-171450" algn="ctr">
                <a:buFont typeface="Arial"/>
                <a:buChar char="•"/>
              </a:pPr>
              <a:r>
                <a:rPr lang="en-US" sz="800" dirty="0">
                  <a:solidFill>
                    <a:schemeClr val="tx1"/>
                  </a:solidFill>
                  <a:ea typeface="+mn-lt"/>
                  <a:cs typeface="+mn-lt"/>
                </a:rPr>
                <a:t>Mark making techniques</a:t>
              </a:r>
            </a:p>
            <a:p>
              <a:pPr marL="171450" indent="-171450" algn="ctr">
                <a:buFont typeface="Arial"/>
                <a:buChar char="•"/>
              </a:pPr>
              <a:r>
                <a:rPr lang="en-US" sz="800" dirty="0">
                  <a:solidFill>
                    <a:schemeClr val="tx1"/>
                  </a:solidFill>
                  <a:ea typeface="+mn-lt"/>
                  <a:cs typeface="+mn-lt"/>
                </a:rPr>
                <a:t>Formal elements</a:t>
              </a:r>
            </a:p>
            <a:p>
              <a:pPr marL="171450" indent="-171450" algn="ctr">
                <a:buFont typeface="Arial"/>
                <a:buChar char="•"/>
              </a:pPr>
              <a:r>
                <a:rPr lang="en-US" sz="800" dirty="0">
                  <a:solidFill>
                    <a:schemeClr val="tx1"/>
                  </a:solidFill>
                  <a:ea typeface="+mn-lt"/>
                  <a:cs typeface="+mn-lt"/>
                </a:rPr>
                <a:t>Printing techniques looking at traditional print artists such as Katsushika Hokusai and more contemporary  printers such as Eric Carle  </a:t>
              </a:r>
            </a:p>
            <a:p>
              <a:pPr marL="171450" indent="-171450" algn="ctr">
                <a:buFont typeface="Arial"/>
                <a:buChar char="•"/>
              </a:pPr>
              <a:r>
                <a:rPr lang="en-US" sz="800" dirty="0">
                  <a:solidFill>
                    <a:schemeClr val="tx1"/>
                  </a:solidFill>
                  <a:ea typeface="+mn-lt"/>
                  <a:cs typeface="+mn-lt"/>
                </a:rPr>
                <a:t>Create a response to the theme using artists techniques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8733D5C-B0B5-42F1-BCC3-F61B0ACAC866}"/>
                </a:ext>
              </a:extLst>
            </p:cNvPr>
            <p:cNvSpPr/>
            <p:nvPr/>
          </p:nvSpPr>
          <p:spPr>
            <a:xfrm>
              <a:off x="2167380" y="11558307"/>
              <a:ext cx="2129590" cy="89731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  <a:p>
              <a:pPr algn="ctr"/>
              <a:endParaRPr lang="en-US" sz="8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Make me a designer</a:t>
              </a:r>
              <a:endParaRPr lang="en-US" sz="800" b="1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cs typeface="Calibri"/>
                </a:rPr>
                <a:t>Links to industry-fashion, design and advertising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cs typeface="Calibri"/>
                </a:rPr>
                <a:t>Researching pop art artists and responding to this through design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cs typeface="Calibri"/>
                </a:rPr>
                <a:t>Formal elements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cs typeface="Calibri"/>
                </a:rPr>
                <a:t>Promoting products</a:t>
              </a:r>
            </a:p>
            <a:p>
              <a:pPr algn="ctr"/>
              <a:endParaRPr lang="en-US" sz="1050" dirty="0">
                <a:cs typeface="Calibri"/>
              </a:endParaRPr>
            </a:p>
            <a:p>
              <a:pPr algn="ctr"/>
              <a:endParaRPr lang="en-US" sz="1050" dirty="0">
                <a:cs typeface="Calibri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DAEAF3C-B988-40E1-AAA5-51EA3D0804B8}"/>
                </a:ext>
              </a:extLst>
            </p:cNvPr>
            <p:cNvSpPr/>
            <p:nvPr/>
          </p:nvSpPr>
          <p:spPr>
            <a:xfrm>
              <a:off x="6716872" y="9170559"/>
              <a:ext cx="2233562" cy="16238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r>
                <a:rPr lang="en-US" sz="1050" b="1" dirty="0">
                  <a:solidFill>
                    <a:schemeClr val="tx1"/>
                  </a:solidFill>
                </a:rPr>
                <a:t>rchitecture</a:t>
              </a:r>
              <a:endParaRPr lang="en-US" sz="1050" b="1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ea typeface="+mn-lt"/>
                  <a:cs typeface="+mn-lt"/>
                </a:rPr>
                <a:t>Exploring the timeline of architecture styles gaining a critical understanding Gaudi and Hundertwasser.</a:t>
              </a:r>
            </a:p>
            <a:p>
              <a:pPr marL="285750" indent="-285750" algn="ctr">
                <a:buFont typeface="Calibri"/>
                <a:buChar char="•"/>
              </a:pPr>
              <a:r>
                <a:rPr lang="en-GB" sz="1050" dirty="0">
                  <a:solidFill>
                    <a:schemeClr val="tx1"/>
                  </a:solidFill>
                  <a:ea typeface="+mn-lt"/>
                  <a:cs typeface="+mn-lt"/>
                </a:rPr>
                <a:t>Pattern and colour theory</a:t>
              </a:r>
              <a:endParaRPr lang="en-US" sz="105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marL="285750" indent="-285750" algn="ctr">
                <a:buFont typeface="Calibri"/>
                <a:buChar char="•"/>
              </a:pPr>
              <a:r>
                <a:rPr lang="en-GB" sz="1050" dirty="0">
                  <a:solidFill>
                    <a:schemeClr val="tx1"/>
                  </a:solidFill>
                  <a:ea typeface="+mn-lt"/>
                  <a:cs typeface="+mn-lt"/>
                </a:rPr>
                <a:t>Shape and form</a:t>
              </a:r>
              <a:endParaRPr lang="en-US" sz="105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marL="285750" indent="-285750" algn="ctr">
                <a:buFont typeface="Calibri"/>
                <a:buChar char="•"/>
              </a:pPr>
              <a:r>
                <a:rPr lang="en-GB" sz="1050" dirty="0">
                  <a:solidFill>
                    <a:schemeClr val="tx1"/>
                  </a:solidFill>
                  <a:ea typeface="+mn-lt"/>
                  <a:cs typeface="+mn-lt"/>
                </a:rPr>
                <a:t>3D Sculptural response linked to Hundertwasser</a:t>
              </a:r>
              <a:endParaRPr lang="en-US" sz="1050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E813BD7-D42D-4492-A802-569323892E9F}"/>
                </a:ext>
              </a:extLst>
            </p:cNvPr>
            <p:cNvSpPr/>
            <p:nvPr/>
          </p:nvSpPr>
          <p:spPr>
            <a:xfrm>
              <a:off x="8804527" y="10588916"/>
              <a:ext cx="1956302" cy="145055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Portraiture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cs typeface="Calibri"/>
                </a:rPr>
                <a:t>Following the history of portraiture from fine art to abstract expressionism. </a:t>
              </a:r>
              <a:r>
                <a:rPr lang="en-US" sz="1050" dirty="0" err="1">
                  <a:solidFill>
                    <a:schemeClr val="tx1"/>
                  </a:solidFill>
                  <a:cs typeface="Calibri"/>
                </a:rPr>
                <a:t>Analysing</a:t>
              </a:r>
              <a:r>
                <a:rPr lang="en-US" sz="1050" dirty="0">
                  <a:solidFill>
                    <a:schemeClr val="tx1"/>
                  </a:solidFill>
                  <a:cs typeface="Calibri"/>
                </a:rPr>
                <a:t> the works of Basquiat, Van Gogh experimenting with a range of media to develop a final response.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127ABB7-622D-497F-B42B-5BD97B6AE14D}"/>
                </a:ext>
              </a:extLst>
            </p:cNvPr>
            <p:cNvSpPr/>
            <p:nvPr/>
          </p:nvSpPr>
          <p:spPr>
            <a:xfrm>
              <a:off x="5939995" y="7141539"/>
              <a:ext cx="2150495" cy="1447758"/>
            </a:xfrm>
            <a:prstGeom prst="roundRect">
              <a:avLst/>
            </a:prstGeom>
            <a:solidFill>
              <a:srgbClr val="F2A4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Day of the dead</a:t>
              </a:r>
              <a:endParaRPr lang="en-US" sz="1050" b="1" dirty="0">
                <a:solidFill>
                  <a:schemeClr val="tx1"/>
                </a:solidFill>
                <a:cs typeface="Calibri"/>
              </a:endParaRPr>
            </a:p>
            <a:p>
              <a:r>
                <a:rPr lang="en-US" sz="1050" dirty="0">
                  <a:solidFill>
                    <a:schemeClr val="tx1"/>
                  </a:solidFill>
                  <a:cs typeface="Calibri"/>
                </a:rPr>
                <a:t>Exploring the themes and culture of the Mexican festival. Building on formal elements to create a personal response experimenting with </a:t>
              </a:r>
              <a:r>
                <a:rPr lang="en-GB" sz="1050" dirty="0">
                  <a:solidFill>
                    <a:schemeClr val="tx1"/>
                  </a:solidFill>
                  <a:cs typeface="Calibri"/>
                </a:rPr>
                <a:t>Papier Mache techniques and 3D sculptural techniques </a:t>
              </a:r>
              <a:endParaRPr lang="en-US" sz="1050" dirty="0">
                <a:solidFill>
                  <a:schemeClr val="tx1"/>
                </a:solidFill>
                <a:cs typeface="Calibri"/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1A61762-3C9B-4FFF-A4B1-54C47C70D813}"/>
                </a:ext>
              </a:extLst>
            </p:cNvPr>
            <p:cNvSpPr/>
            <p:nvPr/>
          </p:nvSpPr>
          <p:spPr>
            <a:xfrm>
              <a:off x="4103835" y="5395709"/>
              <a:ext cx="1667240" cy="10905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b="1" dirty="0">
                  <a:solidFill>
                    <a:sysClr val="windowText" lastClr="000000"/>
                  </a:solidFill>
                </a:rPr>
                <a:t>Back to basics </a:t>
              </a: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cs typeface="Calibri"/>
                </a:rPr>
                <a:t>- Revisit formal elements</a:t>
              </a: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cs typeface="Calibri"/>
                </a:rPr>
                <a:t>- Revisit the </a:t>
              </a:r>
              <a:r>
                <a:rPr lang="en-US" sz="1050" b="1" dirty="0" err="1">
                  <a:solidFill>
                    <a:schemeClr val="tx1"/>
                  </a:solidFill>
                  <a:cs typeface="Calibri"/>
                </a:rPr>
                <a:t>colour</a:t>
              </a:r>
              <a:r>
                <a:rPr lang="en-US" sz="1050" b="1" dirty="0">
                  <a:solidFill>
                    <a:schemeClr val="tx1"/>
                  </a:solidFill>
                  <a:cs typeface="Calibri"/>
                </a:rPr>
                <a:t> wheel</a:t>
              </a: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cs typeface="Calibri"/>
                </a:rPr>
                <a:t>H&amp;S in art room 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E92B154-95E0-4E73-A807-C0346466B4B2}"/>
                </a:ext>
              </a:extLst>
            </p:cNvPr>
            <p:cNvSpPr/>
            <p:nvPr/>
          </p:nvSpPr>
          <p:spPr>
            <a:xfrm>
              <a:off x="7058043" y="5723002"/>
              <a:ext cx="1566407" cy="102871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dirty="0"/>
                <a:t>Art Unit 1: natural forms </a:t>
              </a:r>
              <a:endParaRPr lang="en-US" sz="1050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cs typeface="Calibri"/>
                </a:rPr>
                <a:t>- Ceramic unit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cs typeface="Calibri"/>
                </a:rPr>
                <a:t>Look at the work of Kate Malone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cs typeface="Calibri"/>
                </a:rPr>
                <a:t>Yellena James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08ED9AB-303B-482D-B39E-09BA3798D7A8}"/>
                </a:ext>
              </a:extLst>
            </p:cNvPr>
            <p:cNvSpPr/>
            <p:nvPr/>
          </p:nvSpPr>
          <p:spPr>
            <a:xfrm>
              <a:off x="8783989" y="6011322"/>
              <a:ext cx="1566407" cy="8742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Photography Unit 1:</a:t>
              </a:r>
              <a:endParaRPr lang="en-US" sz="1050" b="1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- Close up</a:t>
              </a:r>
              <a:endParaRPr lang="en-US" sz="1050" b="1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cs typeface="Calibri"/>
                </a:rPr>
                <a:t>Camera basics</a:t>
              </a: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cs typeface="Calibri"/>
                </a:rPr>
                <a:t>Composition</a:t>
              </a: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cs typeface="Calibri"/>
                </a:rPr>
                <a:t>Michael Chase 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C87FAB4-2EEF-4EE0-9D96-98A01527E0F4}"/>
                </a:ext>
              </a:extLst>
            </p:cNvPr>
            <p:cNvSpPr/>
            <p:nvPr/>
          </p:nvSpPr>
          <p:spPr>
            <a:xfrm>
              <a:off x="9049839" y="3901042"/>
              <a:ext cx="1566407" cy="9968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Photography unit: 2</a:t>
              </a:r>
              <a:endParaRPr lang="en-US" sz="1050" b="1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Identity</a:t>
              </a:r>
              <a:endParaRPr lang="en-US" sz="1050" b="1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cs typeface="Calibri"/>
                </a:rPr>
                <a:t>Mixed media</a:t>
              </a: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cs typeface="Calibri"/>
                </a:rPr>
                <a:t>Cultural influences 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A6687A6-FD43-42B6-8439-245CCCA05FFB}"/>
                </a:ext>
              </a:extLst>
            </p:cNvPr>
            <p:cNvSpPr/>
            <p:nvPr/>
          </p:nvSpPr>
          <p:spPr>
            <a:xfrm>
              <a:off x="6714441" y="4618311"/>
              <a:ext cx="1566407" cy="102055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Photography Unit: 3</a:t>
              </a:r>
              <a:endParaRPr lang="en-US" sz="1000" b="1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000" b="1" dirty="0">
                  <a:solidFill>
                    <a:sysClr val="windowText" lastClr="000000"/>
                  </a:solidFill>
                </a:rPr>
                <a:t>Weird and wonderful 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cs typeface="Calibri"/>
                </a:rPr>
                <a:t>- Levitation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cs typeface="Calibri"/>
                </a:rPr>
                <a:t>Forced perspective</a:t>
              </a:r>
            </a:p>
            <a:p>
              <a:pPr algn="ctr"/>
              <a:r>
                <a:rPr lang="en-US" sz="1000" b="1" dirty="0" err="1">
                  <a:solidFill>
                    <a:schemeClr val="tx1"/>
                  </a:solidFill>
                  <a:cs typeface="Calibri"/>
                </a:rPr>
                <a:t>Legography</a:t>
              </a:r>
              <a:endParaRPr lang="en-US" sz="1000" b="1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cs typeface="Calibri"/>
                </a:rPr>
                <a:t>Ink droplets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67ECC41-10CA-419C-822B-E7BCFA20EDBB}"/>
                </a:ext>
              </a:extLst>
            </p:cNvPr>
            <p:cNvSpPr/>
            <p:nvPr/>
          </p:nvSpPr>
          <p:spPr>
            <a:xfrm>
              <a:off x="5305747" y="3084738"/>
              <a:ext cx="1566407" cy="127320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Photography Unit:4</a:t>
              </a:r>
              <a:endParaRPr lang="en-US" sz="1000" b="1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Architecture</a:t>
              </a:r>
              <a:endParaRPr lang="en-US" sz="1000" b="1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cs typeface="Calibri"/>
                </a:rPr>
                <a:t>Photoshop techniques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cs typeface="Calibri"/>
                </a:rPr>
                <a:t>Collage techniques 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69E2EA9-3294-4C04-83C9-42A52E3218E2}"/>
                </a:ext>
              </a:extLst>
            </p:cNvPr>
            <p:cNvSpPr/>
            <p:nvPr/>
          </p:nvSpPr>
          <p:spPr>
            <a:xfrm>
              <a:off x="1846361" y="3547288"/>
              <a:ext cx="1577626" cy="99782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Art Unit 2: Identity </a:t>
              </a:r>
              <a:endParaRPr lang="en-US" sz="1000" b="1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cs typeface="Calibri"/>
                </a:rPr>
                <a:t>- Portraiture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cs typeface="Calibri"/>
                </a:rPr>
                <a:t>- Artist Dain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cs typeface="Calibri"/>
                </a:rPr>
                <a:t>Photoshop techniques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cs typeface="Calibri"/>
                </a:rPr>
                <a:t>- Printing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cs typeface="Calibri"/>
                </a:rPr>
                <a:t>Painting 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E8CFA13-25B7-4A58-810D-1A39983E1046}"/>
                </a:ext>
              </a:extLst>
            </p:cNvPr>
            <p:cNvSpPr/>
            <p:nvPr/>
          </p:nvSpPr>
          <p:spPr>
            <a:xfrm>
              <a:off x="198635" y="4214606"/>
              <a:ext cx="1466751" cy="80889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ysClr val="windowText" lastClr="000000"/>
                  </a:solidFill>
                </a:rPr>
                <a:t>Mock exam </a:t>
              </a:r>
              <a:endParaRPr lang="en-GB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8DE7A9E-0E1F-4288-98DD-195C2B052FBC}"/>
                </a:ext>
              </a:extLst>
            </p:cNvPr>
            <p:cNvSpPr/>
            <p:nvPr/>
          </p:nvSpPr>
          <p:spPr>
            <a:xfrm>
              <a:off x="4824" y="2329072"/>
              <a:ext cx="1566407" cy="80889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ysClr val="windowText" lastClr="000000"/>
                  </a:solidFill>
                </a:rPr>
                <a:t>Externally set task 40% of overall grade</a:t>
              </a:r>
              <a:endParaRPr lang="en-GB" sz="1000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812564E-C0DA-44A7-B565-2127485296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6031" y="13792633"/>
              <a:ext cx="144346" cy="34815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AB9A3E5-39E4-414F-A179-BDCD909DF4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53695" y="13377836"/>
              <a:ext cx="18305" cy="38721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103F059-B290-4606-8DE2-E60F391F02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6922" y="13485587"/>
              <a:ext cx="258287" cy="40332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DC1B1E1-5168-4BB6-869F-B8211C879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95802" y="13626616"/>
              <a:ext cx="341354" cy="46199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1128977-6DE3-4554-B62E-83F72CFD054C}"/>
                </a:ext>
              </a:extLst>
            </p:cNvPr>
            <p:cNvCxnSpPr>
              <a:cxnSpLocks/>
            </p:cNvCxnSpPr>
            <p:nvPr/>
          </p:nvCxnSpPr>
          <p:spPr>
            <a:xfrm>
              <a:off x="3081624" y="13598051"/>
              <a:ext cx="0" cy="40935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18A6644-4BB9-4B7E-8478-1A63FDA1CF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4420" y="11244855"/>
              <a:ext cx="144346" cy="348153"/>
            </a:xfrm>
            <a:prstGeom prst="straightConnector1">
              <a:avLst/>
            </a:prstGeom>
            <a:ln w="57150">
              <a:solidFill>
                <a:srgbClr val="1390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D7B7E65-A2F5-4BD8-967A-45CB93351B6B}"/>
                </a:ext>
              </a:extLst>
            </p:cNvPr>
            <p:cNvCxnSpPr>
              <a:cxnSpLocks/>
            </p:cNvCxnSpPr>
            <p:nvPr/>
          </p:nvCxnSpPr>
          <p:spPr>
            <a:xfrm>
              <a:off x="8734425" y="11058525"/>
              <a:ext cx="180975" cy="313041"/>
            </a:xfrm>
            <a:prstGeom prst="straightConnector1">
              <a:avLst/>
            </a:prstGeom>
            <a:ln w="57150">
              <a:solidFill>
                <a:srgbClr val="1390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BDA7379-64AE-4176-BEB1-A5F986F0BC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1774" y="10712473"/>
              <a:ext cx="288400" cy="391308"/>
            </a:xfrm>
            <a:prstGeom prst="straightConnector1">
              <a:avLst/>
            </a:prstGeom>
            <a:ln w="57150">
              <a:solidFill>
                <a:srgbClr val="1390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267EE16-CA76-4140-BC13-B46EC61E0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0879" y="10559433"/>
              <a:ext cx="211009" cy="406490"/>
            </a:xfrm>
            <a:prstGeom prst="straightConnector1">
              <a:avLst/>
            </a:prstGeom>
            <a:ln w="57150">
              <a:solidFill>
                <a:srgbClr val="1390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143CE2E-FB23-41B5-9E9E-4B98417CFA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8300" y="9875896"/>
              <a:ext cx="116236" cy="460044"/>
            </a:xfrm>
            <a:prstGeom prst="straightConnector1">
              <a:avLst/>
            </a:prstGeom>
            <a:ln w="57150">
              <a:solidFill>
                <a:srgbClr val="1390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5FE85B58-AE95-4E87-81D0-4017F032BF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17939" y="8388917"/>
              <a:ext cx="356285" cy="465001"/>
            </a:xfrm>
            <a:prstGeom prst="straightConnector1">
              <a:avLst/>
            </a:prstGeom>
            <a:ln w="57150">
              <a:solidFill>
                <a:srgbClr val="E7350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2" name="Picture 58" descr="See the source image">
              <a:extLst>
                <a:ext uri="{FF2B5EF4-FFF2-40B4-BE49-F238E27FC236}">
                  <a16:creationId xmlns:a16="http://schemas.microsoft.com/office/drawing/2014/main" id="{8F031543-E7C7-446E-9C2E-37161F2CC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02" y="170079"/>
              <a:ext cx="1110270" cy="1110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57C3277-3FA3-41DC-A9AE-16EC9B09884C}"/>
                </a:ext>
              </a:extLst>
            </p:cNvPr>
            <p:cNvSpPr txBox="1"/>
            <p:nvPr/>
          </p:nvSpPr>
          <p:spPr>
            <a:xfrm>
              <a:off x="1750659" y="5623765"/>
              <a:ext cx="11671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AO1</a:t>
              </a:r>
            </a:p>
            <a:p>
              <a:r>
                <a:rPr lang="en-US" sz="900" b="1" dirty="0">
                  <a:solidFill>
                    <a:schemeClr val="bg1"/>
                  </a:solidFill>
                </a:rPr>
                <a:t>AO2</a:t>
              </a:r>
            </a:p>
            <a:p>
              <a:r>
                <a:rPr lang="en-US" sz="900" b="1" dirty="0">
                  <a:solidFill>
                    <a:schemeClr val="bg1"/>
                  </a:solidFill>
                </a:rPr>
                <a:t>AO3</a:t>
              </a:r>
            </a:p>
            <a:p>
              <a:r>
                <a:rPr lang="en-US" sz="900" b="1" dirty="0">
                  <a:solidFill>
                    <a:schemeClr val="bg1"/>
                  </a:solidFill>
                </a:rPr>
                <a:t>AO4</a:t>
              </a:r>
            </a:p>
            <a:p>
              <a:r>
                <a:rPr lang="en-US" sz="900" b="1" dirty="0">
                  <a:solidFill>
                    <a:schemeClr val="bg1"/>
                  </a:solidFill>
                </a:rPr>
                <a:t>AO5</a:t>
              </a:r>
            </a:p>
            <a:p>
              <a:r>
                <a:rPr lang="en-US" sz="900" b="1" dirty="0">
                  <a:solidFill>
                    <a:schemeClr val="bg1"/>
                  </a:solidFill>
                </a:rPr>
                <a:t>AO6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4CFA77-63CD-45DD-94C3-79DD3217CC3A}"/>
                </a:ext>
              </a:extLst>
            </p:cNvPr>
            <p:cNvSpPr txBox="1"/>
            <p:nvPr/>
          </p:nvSpPr>
          <p:spPr>
            <a:xfrm>
              <a:off x="7069262" y="3357857"/>
              <a:ext cx="1167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AO1</a:t>
              </a:r>
            </a:p>
            <a:p>
              <a:r>
                <a:rPr lang="en-US" sz="900" b="1" dirty="0"/>
                <a:t>AO2</a:t>
              </a:r>
            </a:p>
            <a:p>
              <a:r>
                <a:rPr lang="en-US" sz="900" b="1" dirty="0"/>
                <a:t>AO3</a:t>
              </a:r>
            </a:p>
            <a:p>
              <a:r>
                <a:rPr lang="en-US" sz="900" b="1" dirty="0"/>
                <a:t>AO4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7DF7E1A-26EB-4ACF-92E0-C5AA237734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7159" y="6399115"/>
              <a:ext cx="116607" cy="520821"/>
            </a:xfrm>
            <a:prstGeom prst="straightConnector1">
              <a:avLst/>
            </a:prstGeom>
            <a:ln w="38100">
              <a:solidFill>
                <a:srgbClr val="F66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B5916373-F172-48D4-9A8E-91C9EF6D0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6986" y="6528986"/>
              <a:ext cx="0" cy="315929"/>
            </a:xfrm>
            <a:prstGeom prst="straightConnector1">
              <a:avLst/>
            </a:prstGeom>
            <a:ln w="38100">
              <a:solidFill>
                <a:srgbClr val="F66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6208DDC0-28F0-41A0-B484-C4784DE67361}"/>
                </a:ext>
              </a:extLst>
            </p:cNvPr>
            <p:cNvSpPr/>
            <p:nvPr/>
          </p:nvSpPr>
          <p:spPr>
            <a:xfrm>
              <a:off x="3793954" y="915092"/>
              <a:ext cx="1566407" cy="38836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ysClr val="windowText" lastClr="000000"/>
                  </a:solidFill>
                </a:rPr>
                <a:t>Exhibition </a:t>
              </a:r>
              <a:endParaRPr lang="en-GB" sz="1000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51BBE04-0DD2-47D6-849F-A98C21D87BAD}"/>
                </a:ext>
              </a:extLst>
            </p:cNvPr>
            <p:cNvCxnSpPr>
              <a:cxnSpLocks/>
            </p:cNvCxnSpPr>
            <p:nvPr/>
          </p:nvCxnSpPr>
          <p:spPr>
            <a:xfrm>
              <a:off x="6699566" y="6702866"/>
              <a:ext cx="71976" cy="180173"/>
            </a:xfrm>
            <a:prstGeom prst="straightConnector1">
              <a:avLst/>
            </a:prstGeom>
            <a:ln w="38100">
              <a:solidFill>
                <a:srgbClr val="F66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B7C0C716-358B-4DA1-AD2B-2682B81D2F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9048" y="6425507"/>
              <a:ext cx="0" cy="329322"/>
            </a:xfrm>
            <a:prstGeom prst="straightConnector1">
              <a:avLst/>
            </a:prstGeom>
            <a:ln w="38100">
              <a:solidFill>
                <a:srgbClr val="F66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66E2C3C0-E219-455B-94DF-69F5659CC0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7759" y="6073772"/>
              <a:ext cx="146732" cy="269879"/>
            </a:xfrm>
            <a:prstGeom prst="straightConnector1">
              <a:avLst/>
            </a:prstGeom>
            <a:ln w="38100">
              <a:solidFill>
                <a:srgbClr val="F66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52E42CF7-9510-434E-A8BE-690FF5816C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8180" y="4468832"/>
              <a:ext cx="146732" cy="269879"/>
            </a:xfrm>
            <a:prstGeom prst="straightConnector1">
              <a:avLst/>
            </a:prstGeom>
            <a:ln w="38100">
              <a:solidFill>
                <a:srgbClr val="F66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869381BD-B62C-444F-9690-EDA4E0180F14}"/>
                </a:ext>
              </a:extLst>
            </p:cNvPr>
            <p:cNvCxnSpPr>
              <a:cxnSpLocks/>
            </p:cNvCxnSpPr>
            <p:nvPr/>
          </p:nvCxnSpPr>
          <p:spPr>
            <a:xfrm>
              <a:off x="7099114" y="4401320"/>
              <a:ext cx="194962" cy="277929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34B00172-03FC-4CBA-A7D6-6E7FEC64E4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0407" y="4332490"/>
              <a:ext cx="0" cy="315929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C0DA741F-1B62-4365-BE53-627A200659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6380" y="4291978"/>
              <a:ext cx="0" cy="315929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B4752A4-D381-4451-8050-781B4E2549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0783" y="4146275"/>
              <a:ext cx="292862" cy="359327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27566-11D8-4D5E-8C4B-0657DA96C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34226" y="2628265"/>
              <a:ext cx="416936" cy="94977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7906CA15-96BA-45AD-B0E6-6C7FD8C03D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87813" y="1545645"/>
              <a:ext cx="100972" cy="528627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70F3003-A603-4B4C-AE45-BDB46A7051A0}"/>
                </a:ext>
              </a:extLst>
            </p:cNvPr>
            <p:cNvSpPr/>
            <p:nvPr/>
          </p:nvSpPr>
          <p:spPr>
            <a:xfrm>
              <a:off x="2142008" y="116268"/>
              <a:ext cx="63037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9525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Your Learning </a:t>
              </a:r>
              <a:r>
                <a:rPr lang="en-US" sz="4000" b="1" dirty="0">
                  <a:ln w="9525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J</a:t>
              </a:r>
              <a:r>
                <a:rPr lang="en-US" sz="4000" b="1" cap="none" spc="0" dirty="0">
                  <a:ln w="9525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ourney in </a:t>
              </a:r>
              <a:r>
                <a:rPr lang="en-US" sz="4000" b="1" dirty="0">
                  <a:ln w="9525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Art </a:t>
              </a:r>
              <a:endParaRPr lang="en-US" sz="4000" b="1" cap="none" spc="0" dirty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134" name="Graphic 133" descr="Open book">
              <a:extLst>
                <a:ext uri="{FF2B5EF4-FFF2-40B4-BE49-F238E27FC236}">
                  <a16:creationId xmlns:a16="http://schemas.microsoft.com/office/drawing/2014/main" id="{C9CE0CF7-3331-4D81-9537-C0F81F04B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1099533">
              <a:off x="6638769" y="4832596"/>
              <a:ext cx="49075" cy="49075"/>
            </a:xfrm>
            <a:prstGeom prst="rect">
              <a:avLst/>
            </a:prstGeom>
          </p:spPr>
        </p:pic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3B71FD86-E374-4C5F-B947-F7195118801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635758" y="2185264"/>
              <a:ext cx="1044543" cy="200541"/>
            </a:xfrm>
            <a:prstGeom prst="curvedConnector3">
              <a:avLst>
                <a:gd name="adj1" fmla="val 50000"/>
              </a:avLst>
            </a:prstGeom>
            <a:ln w="130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onnector: Curved 152">
              <a:extLst>
                <a:ext uri="{FF2B5EF4-FFF2-40B4-BE49-F238E27FC236}">
                  <a16:creationId xmlns:a16="http://schemas.microsoft.com/office/drawing/2014/main" id="{92785F25-BF4F-4984-8E82-D707CF9C92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8649" y="1193738"/>
              <a:ext cx="893710" cy="437245"/>
            </a:xfrm>
            <a:prstGeom prst="curvedConnector3">
              <a:avLst>
                <a:gd name="adj1" fmla="val 19092"/>
              </a:avLst>
            </a:prstGeom>
            <a:ln w="130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Connector: Curved 155">
              <a:extLst>
                <a:ext uri="{FF2B5EF4-FFF2-40B4-BE49-F238E27FC236}">
                  <a16:creationId xmlns:a16="http://schemas.microsoft.com/office/drawing/2014/main" id="{F8999B50-F894-4FA7-9409-D91B2CFF8E2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638543" y="1064409"/>
              <a:ext cx="620973" cy="451409"/>
            </a:xfrm>
            <a:prstGeom prst="curvedConnector3">
              <a:avLst>
                <a:gd name="adj1" fmla="val 50000"/>
              </a:avLst>
            </a:prstGeom>
            <a:ln w="130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163FE95-E30F-466F-9D60-EFA381299B4A}"/>
                </a:ext>
              </a:extLst>
            </p:cNvPr>
            <p:cNvSpPr/>
            <p:nvPr/>
          </p:nvSpPr>
          <p:spPr>
            <a:xfrm>
              <a:off x="8567001" y="2866925"/>
              <a:ext cx="1581150" cy="3490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Apprenticeships</a:t>
              </a:r>
            </a:p>
          </p:txBody>
        </p:sp>
        <p:pic>
          <p:nvPicPr>
            <p:cNvPr id="79" name="Picture 8" descr="See the source image">
              <a:extLst>
                <a:ext uri="{FF2B5EF4-FFF2-40B4-BE49-F238E27FC236}">
                  <a16:creationId xmlns:a16="http://schemas.microsoft.com/office/drawing/2014/main" id="{C9B8D4D3-0C4F-4CF2-B2E6-A0D4803AA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469" y="2140138"/>
              <a:ext cx="963119" cy="66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Graphic 80" descr="Comb">
              <a:extLst>
                <a:ext uri="{FF2B5EF4-FFF2-40B4-BE49-F238E27FC236}">
                  <a16:creationId xmlns:a16="http://schemas.microsoft.com/office/drawing/2014/main" id="{35129F32-41D3-40D2-914F-DFC5C588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753256" y="2104187"/>
              <a:ext cx="373263" cy="373263"/>
            </a:xfrm>
            <a:prstGeom prst="rect">
              <a:avLst/>
            </a:prstGeom>
          </p:spPr>
        </p:pic>
        <p:pic>
          <p:nvPicPr>
            <p:cNvPr id="84" name="Graphic 83" descr="Construction worker">
              <a:extLst>
                <a:ext uri="{FF2B5EF4-FFF2-40B4-BE49-F238E27FC236}">
                  <a16:creationId xmlns:a16="http://schemas.microsoft.com/office/drawing/2014/main" id="{CAA0CAE2-9B2F-4864-970D-460287721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240300" y="2281807"/>
              <a:ext cx="348476" cy="348476"/>
            </a:xfrm>
            <a:prstGeom prst="rect">
              <a:avLst/>
            </a:prstGeom>
          </p:spPr>
        </p:pic>
        <p:pic>
          <p:nvPicPr>
            <p:cNvPr id="86" name="Graphic 85" descr="Gears">
              <a:extLst>
                <a:ext uri="{FF2B5EF4-FFF2-40B4-BE49-F238E27FC236}">
                  <a16:creationId xmlns:a16="http://schemas.microsoft.com/office/drawing/2014/main" id="{F2CE9CA2-D49D-4FBA-8B93-88EB58385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176158" y="2794030"/>
              <a:ext cx="348477" cy="348477"/>
            </a:xfrm>
            <a:prstGeom prst="rect">
              <a:avLst/>
            </a:prstGeom>
          </p:spPr>
        </p:pic>
        <p:pic>
          <p:nvPicPr>
            <p:cNvPr id="88" name="Graphic 87" descr="Chef">
              <a:extLst>
                <a:ext uri="{FF2B5EF4-FFF2-40B4-BE49-F238E27FC236}">
                  <a16:creationId xmlns:a16="http://schemas.microsoft.com/office/drawing/2014/main" id="{1403E823-4A72-4F15-8A66-4F39495B3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898878" y="2537116"/>
              <a:ext cx="363650" cy="363650"/>
            </a:xfrm>
            <a:prstGeom prst="rect">
              <a:avLst/>
            </a:prstGeom>
          </p:spPr>
        </p:pic>
        <p:pic>
          <p:nvPicPr>
            <p:cNvPr id="93" name="Graphic 92" descr="Judge">
              <a:extLst>
                <a:ext uri="{FF2B5EF4-FFF2-40B4-BE49-F238E27FC236}">
                  <a16:creationId xmlns:a16="http://schemas.microsoft.com/office/drawing/2014/main" id="{D96F0750-DAE0-4DB0-AC00-4B876404A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428437" y="2467863"/>
              <a:ext cx="361638" cy="361638"/>
            </a:xfrm>
            <a:prstGeom prst="rect">
              <a:avLst/>
            </a:prstGeom>
          </p:spPr>
        </p:pic>
        <p:pic>
          <p:nvPicPr>
            <p:cNvPr id="96" name="Picture 12" descr="See the source image">
              <a:extLst>
                <a:ext uri="{FF2B5EF4-FFF2-40B4-BE49-F238E27FC236}">
                  <a16:creationId xmlns:a16="http://schemas.microsoft.com/office/drawing/2014/main" id="{26EAB4AD-C24C-4D53-B449-F40B72E01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7456" y="7472"/>
              <a:ext cx="675799" cy="675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14" descr="See the source image">
              <a:extLst>
                <a:ext uri="{FF2B5EF4-FFF2-40B4-BE49-F238E27FC236}">
                  <a16:creationId xmlns:a16="http://schemas.microsoft.com/office/drawing/2014/main" id="{EF1CED99-7402-41D2-B57B-75A44DA80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1606" y="86336"/>
              <a:ext cx="819175" cy="44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16" descr="See the source image">
              <a:extLst>
                <a:ext uri="{FF2B5EF4-FFF2-40B4-BE49-F238E27FC236}">
                  <a16:creationId xmlns:a16="http://schemas.microsoft.com/office/drawing/2014/main" id="{4807B6A5-1DBE-434E-9B55-8971FB0F1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6645">
              <a:off x="9906517" y="1205273"/>
              <a:ext cx="748904" cy="44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0DA4A2C-4903-4855-8CB3-D607CA64EE81}"/>
                </a:ext>
              </a:extLst>
            </p:cNvPr>
            <p:cNvSpPr/>
            <p:nvPr/>
          </p:nvSpPr>
          <p:spPr>
            <a:xfrm>
              <a:off x="8436023" y="598513"/>
              <a:ext cx="1581150" cy="447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College/Sixth Form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3E5F286-B18C-41A9-BCBA-0CE1E806E482}"/>
                </a:ext>
              </a:extLst>
            </p:cNvPr>
            <p:cNvSpPr txBox="1"/>
            <p:nvPr/>
          </p:nvSpPr>
          <p:spPr>
            <a:xfrm>
              <a:off x="8690385" y="7718904"/>
              <a:ext cx="1167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AO1</a:t>
              </a:r>
            </a:p>
            <a:p>
              <a:r>
                <a:rPr lang="en-US" sz="900" b="1" dirty="0"/>
                <a:t>AO2</a:t>
              </a:r>
            </a:p>
            <a:p>
              <a:r>
                <a:rPr lang="en-US" sz="900" b="1" dirty="0"/>
                <a:t>AO3</a:t>
              </a:r>
            </a:p>
            <a:p>
              <a:r>
                <a:rPr lang="en-US" sz="900" b="1" dirty="0"/>
                <a:t>AO4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4B15E57-5669-4EF8-8223-1578E917FC05}"/>
                </a:ext>
              </a:extLst>
            </p:cNvPr>
            <p:cNvSpPr txBox="1"/>
            <p:nvPr/>
          </p:nvSpPr>
          <p:spPr>
            <a:xfrm>
              <a:off x="8915400" y="12951720"/>
              <a:ext cx="1167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AO1</a:t>
              </a:r>
            </a:p>
            <a:p>
              <a:r>
                <a:rPr lang="en-US" sz="900" b="1" dirty="0"/>
                <a:t>AO2</a:t>
              </a:r>
            </a:p>
            <a:p>
              <a:r>
                <a:rPr lang="en-US" sz="900" b="1" dirty="0"/>
                <a:t>AO3</a:t>
              </a:r>
            </a:p>
            <a:p>
              <a:r>
                <a:rPr lang="en-US" sz="900" b="1" dirty="0"/>
                <a:t>AO4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5053BC2-0ACA-4C99-A42A-EA10EBAD9897}"/>
                </a:ext>
              </a:extLst>
            </p:cNvPr>
            <p:cNvSpPr txBox="1"/>
            <p:nvPr/>
          </p:nvSpPr>
          <p:spPr>
            <a:xfrm>
              <a:off x="1471112" y="10175947"/>
              <a:ext cx="1167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AO1</a:t>
              </a:r>
            </a:p>
            <a:p>
              <a:r>
                <a:rPr lang="en-US" sz="900" b="1" dirty="0"/>
                <a:t>AO2</a:t>
              </a:r>
            </a:p>
            <a:p>
              <a:r>
                <a:rPr lang="en-US" sz="900" b="1" dirty="0"/>
                <a:t>AO3</a:t>
              </a:r>
            </a:p>
            <a:p>
              <a:r>
                <a:rPr lang="en-US" sz="900" b="1" dirty="0"/>
                <a:t>AO4</a:t>
              </a:r>
            </a:p>
          </p:txBody>
        </p:sp>
        <p:pic>
          <p:nvPicPr>
            <p:cNvPr id="1026" name="Picture 2" descr="Kids Art Drop Off - Monster Pinch Pots | Work of Art Greeley | January 17,  2022">
              <a:extLst>
                <a:ext uri="{FF2B5EF4-FFF2-40B4-BE49-F238E27FC236}">
                  <a16:creationId xmlns:a16="http://schemas.microsoft.com/office/drawing/2014/main" id="{B81FA5F2-29D7-45E9-B081-6C823774C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000">
              <a:off x="5750969" y="11591418"/>
              <a:ext cx="1090863" cy="109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Alien Monster Child Drawing, cartoon monster, cartoon Character, blue,  child png | PNGWing">
              <a:extLst>
                <a:ext uri="{FF2B5EF4-FFF2-40B4-BE49-F238E27FC236}">
                  <a16:creationId xmlns:a16="http://schemas.microsoft.com/office/drawing/2014/main" id="{9C32C0F1-AB5A-476F-8C2E-281165BBE9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64" y="11831028"/>
              <a:ext cx="995805" cy="780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Sam Faiers and Amber Turner share their favourite Nike trainers – get the  exact matches here - OK! Magazine">
              <a:extLst>
                <a:ext uri="{FF2B5EF4-FFF2-40B4-BE49-F238E27FC236}">
                  <a16:creationId xmlns:a16="http://schemas.microsoft.com/office/drawing/2014/main" id="{CC2C89D9-45B6-487C-BE71-0CDD82CE7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730" y="10798192"/>
              <a:ext cx="996204" cy="684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0" descr="2 x Small Wooden Wall MASK AFRICAN DESIGN Coloured Hand Carved Wood Tribal  Masks 20cm High : Amazon.co.uk: Home &amp; Kitchen">
              <a:extLst>
                <a:ext uri="{FF2B5EF4-FFF2-40B4-BE49-F238E27FC236}">
                  <a16:creationId xmlns:a16="http://schemas.microsoft.com/office/drawing/2014/main" id="{8F34685B-FC2F-4F1D-8C4A-E5160A0EC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00000">
              <a:off x="4794645" y="13966852"/>
              <a:ext cx="792406" cy="772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2" descr="How to Create a Tribal African Inspired Pattern in Adobe Illustrator">
              <a:extLst>
                <a:ext uri="{FF2B5EF4-FFF2-40B4-BE49-F238E27FC236}">
                  <a16:creationId xmlns:a16="http://schemas.microsoft.com/office/drawing/2014/main" id="{10905254-5349-4681-B454-AA8A69029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794" y="14311992"/>
              <a:ext cx="1050207" cy="462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CD1D2E1-FA47-4217-882D-33DEC5553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301218" y="815574"/>
              <a:ext cx="1462265" cy="133149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71531D6-807E-44D2-B5BE-6385FC9A3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43784" y="1416877"/>
              <a:ext cx="1907378" cy="77566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D401692-C2D7-4223-8C90-E7C90978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7517335" y="3377654"/>
              <a:ext cx="1768718" cy="72763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622777E-F3E6-4435-975D-F353747D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698766" y="3282327"/>
              <a:ext cx="1389616" cy="116181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37AC3B7-C49C-4B86-8B98-F1CEDE243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105428" y="2428225"/>
              <a:ext cx="1127239" cy="761648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63D8675-0E9E-424E-B80A-332BD4418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2333859" y="5231903"/>
              <a:ext cx="1766966" cy="94068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9599564-FC7E-408C-BA25-A169D76CD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5847689" y="5770213"/>
              <a:ext cx="1109448" cy="785859"/>
            </a:xfrm>
            <a:prstGeom prst="rect">
              <a:avLst/>
            </a:prstGeom>
          </p:spPr>
        </p:pic>
        <p:pic>
          <p:nvPicPr>
            <p:cNvPr id="85" name="Picture 16" descr="See the source image">
              <a:extLst>
                <a:ext uri="{FF2B5EF4-FFF2-40B4-BE49-F238E27FC236}">
                  <a16:creationId xmlns:a16="http://schemas.microsoft.com/office/drawing/2014/main" id="{39839CF1-0DEF-4AF4-8795-7C5ACB376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2869">
              <a:off x="8952280" y="4784292"/>
              <a:ext cx="758374" cy="1137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18" descr="See the source image">
              <a:extLst>
                <a:ext uri="{FF2B5EF4-FFF2-40B4-BE49-F238E27FC236}">
                  <a16:creationId xmlns:a16="http://schemas.microsoft.com/office/drawing/2014/main" id="{066C80DF-9985-44B7-BFB7-9CEF693D4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6587" y="4819044"/>
              <a:ext cx="741142" cy="111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0" descr="See the source image">
              <a:extLst>
                <a:ext uri="{FF2B5EF4-FFF2-40B4-BE49-F238E27FC236}">
                  <a16:creationId xmlns:a16="http://schemas.microsoft.com/office/drawing/2014/main" id="{74F13D18-9670-4218-9FB3-E816D3724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802" y="2175799"/>
              <a:ext cx="664349" cy="996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2" descr="See the source image">
              <a:extLst>
                <a:ext uri="{FF2B5EF4-FFF2-40B4-BE49-F238E27FC236}">
                  <a16:creationId xmlns:a16="http://schemas.microsoft.com/office/drawing/2014/main" id="{5EE41F27-F3DA-454F-B4E4-FE1971118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592" y="2465508"/>
              <a:ext cx="751780" cy="751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4" descr="See the source image">
              <a:extLst>
                <a:ext uri="{FF2B5EF4-FFF2-40B4-BE49-F238E27FC236}">
                  <a16:creationId xmlns:a16="http://schemas.microsoft.com/office/drawing/2014/main" id="{B60E196C-9A75-4CD6-89B8-B366C260D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850" y="2883998"/>
              <a:ext cx="669507" cy="669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6" descr="See the source image">
              <a:extLst>
                <a:ext uri="{FF2B5EF4-FFF2-40B4-BE49-F238E27FC236}">
                  <a16:creationId xmlns:a16="http://schemas.microsoft.com/office/drawing/2014/main" id="{30062288-3F23-4ACE-96E7-2C398328B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13" y="3219191"/>
              <a:ext cx="848549" cy="63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7D01F5C3-B328-4C4E-8FB3-3BC4AF00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2148209" y="14067236"/>
              <a:ext cx="2652260" cy="879282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0356824F-37F5-43B3-A948-D7DCDF09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2266475" y="12580621"/>
              <a:ext cx="1934640" cy="752360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995D64B6-8147-4490-A60F-EF9B20A5C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8182522" y="14515759"/>
              <a:ext cx="1466850" cy="600075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2DE43BBB-EDD8-4C67-A439-300DDA0C8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2272021" y="9589045"/>
              <a:ext cx="1210760" cy="1041027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C833B99E-2EBE-408A-B7FA-33B2B8684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3554420" y="10028298"/>
              <a:ext cx="2100345" cy="714777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7D96DAEF-A464-4323-A01B-00AADC44E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3831378" y="9028600"/>
              <a:ext cx="1959678" cy="943095"/>
            </a:xfrm>
            <a:prstGeom prst="rect">
              <a:avLst/>
            </a:prstGeom>
          </p:spPr>
        </p:pic>
        <p:pic>
          <p:nvPicPr>
            <p:cNvPr id="164" name="Picture 28" descr="See the source image">
              <a:extLst>
                <a:ext uri="{FF2B5EF4-FFF2-40B4-BE49-F238E27FC236}">
                  <a16:creationId xmlns:a16="http://schemas.microsoft.com/office/drawing/2014/main" id="{6E4E2116-F28D-447B-B6A7-AAB54CDE4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765" y="9471236"/>
              <a:ext cx="944854" cy="1259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" name="AutoShape 32" descr="See the source image">
              <a:extLst>
                <a:ext uri="{FF2B5EF4-FFF2-40B4-BE49-F238E27FC236}">
                  <a16:creationId xmlns:a16="http://schemas.microsoft.com/office/drawing/2014/main" id="{18D932F7-6B24-4BE9-88F2-246C52AE29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59063" y="819224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69" name="Picture 38" descr="See the source image">
              <a:extLst>
                <a:ext uri="{FF2B5EF4-FFF2-40B4-BE49-F238E27FC236}">
                  <a16:creationId xmlns:a16="http://schemas.microsoft.com/office/drawing/2014/main" id="{42CFF9EB-3CFF-4522-8C44-7FC0021FD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60000">
              <a:off x="2297440" y="8018890"/>
              <a:ext cx="1212973" cy="769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See the source image">
              <a:extLst>
                <a:ext uri="{FF2B5EF4-FFF2-40B4-BE49-F238E27FC236}">
                  <a16:creationId xmlns:a16="http://schemas.microsoft.com/office/drawing/2014/main" id="{71EC38E6-0703-479D-B572-A47F81DAD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467" y="7253007"/>
              <a:ext cx="1057610" cy="1444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48" descr="See the source image">
              <a:extLst>
                <a:ext uri="{FF2B5EF4-FFF2-40B4-BE49-F238E27FC236}">
                  <a16:creationId xmlns:a16="http://schemas.microsoft.com/office/drawing/2014/main" id="{197F1CAB-F593-4560-96FF-2DAB1F3B3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432" y="7075109"/>
              <a:ext cx="1118864" cy="115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50" descr="See the source image">
              <a:extLst>
                <a:ext uri="{FF2B5EF4-FFF2-40B4-BE49-F238E27FC236}">
                  <a16:creationId xmlns:a16="http://schemas.microsoft.com/office/drawing/2014/main" id="{36DCAAD4-DAD8-40A9-8451-111689C57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0671" y="4395963"/>
              <a:ext cx="947352" cy="1295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52" descr="See the source image">
              <a:extLst>
                <a:ext uri="{FF2B5EF4-FFF2-40B4-BE49-F238E27FC236}">
                  <a16:creationId xmlns:a16="http://schemas.microsoft.com/office/drawing/2014/main" id="{CA9E47BC-A6BC-4D18-9814-CD30CCA3E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055" y="6183871"/>
              <a:ext cx="947858" cy="68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See the source image">
              <a:extLst>
                <a:ext uri="{FF2B5EF4-FFF2-40B4-BE49-F238E27FC236}">
                  <a16:creationId xmlns:a16="http://schemas.microsoft.com/office/drawing/2014/main" id="{E837B984-D120-4C2A-A07B-ED4F68776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075" y="4072540"/>
              <a:ext cx="794112" cy="521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56" descr="See the source image">
              <a:extLst>
                <a:ext uri="{FF2B5EF4-FFF2-40B4-BE49-F238E27FC236}">
                  <a16:creationId xmlns:a16="http://schemas.microsoft.com/office/drawing/2014/main" id="{86D06E0B-3D7B-42DF-AE7E-D1EC29D04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70" y="5693046"/>
              <a:ext cx="1416966" cy="87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52" descr="See the source image">
              <a:extLst>
                <a:ext uri="{FF2B5EF4-FFF2-40B4-BE49-F238E27FC236}">
                  <a16:creationId xmlns:a16="http://schemas.microsoft.com/office/drawing/2014/main" id="{A662DE48-CBFE-40F4-AB25-C67E40A0C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158" y="11502646"/>
              <a:ext cx="1486375" cy="1050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4" descr="Joe MacGown's Insect Drawings and Paintings Gallery 3 | Insect art, Insects,  Bugs drawing">
              <a:extLst>
                <a:ext uri="{FF2B5EF4-FFF2-40B4-BE49-F238E27FC236}">
                  <a16:creationId xmlns:a16="http://schemas.microsoft.com/office/drawing/2014/main" id="{E3357D0D-CDCB-4BA5-BE6A-F1619C592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83" y="13736964"/>
              <a:ext cx="1128674" cy="781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0CA33C9-2076-4722-8EB7-915C08E09C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00825" y="7891977"/>
              <a:ext cx="128709" cy="951658"/>
            </a:xfrm>
            <a:prstGeom prst="straightConnector1">
              <a:avLst/>
            </a:prstGeom>
            <a:ln w="57150">
              <a:solidFill>
                <a:srgbClr val="E7350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4FDC84E8-8268-461D-843B-AFABB1C85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10017" y="14194704"/>
              <a:ext cx="1121586" cy="80737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EF12AB7-321B-F1DE-3025-BB135903B80A}"/>
                </a:ext>
              </a:extLst>
            </p:cNvPr>
            <p:cNvSpPr/>
            <p:nvPr/>
          </p:nvSpPr>
          <p:spPr>
            <a:xfrm>
              <a:off x="3157941" y="7158101"/>
              <a:ext cx="1446827" cy="5830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cs typeface="Calibri"/>
                </a:rPr>
                <a:t>Students  will be taught on a rotation system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552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23BD33B81084882C61BA5995A2B0B" ma:contentTypeVersion="14" ma:contentTypeDescription="Create a new document." ma:contentTypeScope="" ma:versionID="16bcb734d0817f75ba01b41e5d61a261">
  <xsd:schema xmlns:xsd="http://www.w3.org/2001/XMLSchema" xmlns:xs="http://www.w3.org/2001/XMLSchema" xmlns:p="http://schemas.microsoft.com/office/2006/metadata/properties" xmlns:ns3="e9c264ed-cf9b-44d3-903c-57d8449deedd" xmlns:ns4="02998ae6-d0b7-4790-8795-a7a88901193c" targetNamespace="http://schemas.microsoft.com/office/2006/metadata/properties" ma:root="true" ma:fieldsID="a1ed13edc9ffa4dc5b096b38e6d7bc3a" ns3:_="" ns4:_="">
    <xsd:import namespace="e9c264ed-cf9b-44d3-903c-57d8449deedd"/>
    <xsd:import namespace="02998ae6-d0b7-4790-8795-a7a8890119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264ed-cf9b-44d3-903c-57d8449dee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98ae6-d0b7-4790-8795-a7a889011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C69536-97E8-43FA-89AB-04A02E7C99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CBE536-61C7-4492-8727-F5A71021310E}">
  <ds:schemaRefs>
    <ds:schemaRef ds:uri="02998ae6-d0b7-4790-8795-a7a88901193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e9c264ed-cf9b-44d3-903c-57d8449deedd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CE3BE0-222E-4651-844A-635D7E5ED3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c264ed-cf9b-44d3-903c-57d8449deedd"/>
    <ds:schemaRef ds:uri="02998ae6-d0b7-4790-8795-a7a889011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2674</TotalTime>
  <Words>430</Words>
  <Application>Microsoft Office PowerPoint</Application>
  <PresentationFormat>Custom</PresentationFormat>
  <Paragraphs>104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Costantini</dc:creator>
  <cp:lastModifiedBy>Kimberley Sanders</cp:lastModifiedBy>
  <cp:revision>452</cp:revision>
  <dcterms:created xsi:type="dcterms:W3CDTF">2020-04-29T13:07:49Z</dcterms:created>
  <dcterms:modified xsi:type="dcterms:W3CDTF">2024-07-04T13:01:30Z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0x01010087323BD33B81084882C61BA5995A2B0B</vt:lpwstr>
  </property>
</Properties>
</file>