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58" r:id="rId6"/>
    <p:sldId id="293" r:id="rId7"/>
    <p:sldId id="259" r:id="rId8"/>
    <p:sldId id="276" r:id="rId9"/>
    <p:sldId id="291" r:id="rId10"/>
    <p:sldId id="275" r:id="rId11"/>
    <p:sldId id="289" r:id="rId12"/>
    <p:sldId id="290" r:id="rId13"/>
    <p:sldId id="273" r:id="rId14"/>
    <p:sldId id="277" r:id="rId15"/>
    <p:sldId id="278" r:id="rId16"/>
    <p:sldId id="282" r:id="rId17"/>
    <p:sldId id="283" r:id="rId18"/>
    <p:sldId id="284" r:id="rId19"/>
    <p:sldId id="285" r:id="rId20"/>
    <p:sldId id="286" r:id="rId21"/>
    <p:sldId id="287" r:id="rId22"/>
    <p:sldId id="288" r:id="rId23"/>
    <p:sldId id="279" r:id="rId24"/>
    <p:sldId id="292" r:id="rId25"/>
    <p:sldId id="280" r:id="rId26"/>
    <p:sldId id="281" r:id="rId27"/>
    <p:sldId id="274" r:id="rId28"/>
    <p:sldId id="268" r:id="rId29"/>
    <p:sldId id="270"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1" autoAdjust="0"/>
    <p:restoredTop sz="94343" autoAdjust="0"/>
  </p:normalViewPr>
  <p:slideViewPr>
    <p:cSldViewPr snapToGrid="0">
      <p:cViewPr varScale="1">
        <p:scale>
          <a:sx n="50" d="100"/>
          <a:sy n="50" d="100"/>
        </p:scale>
        <p:origin x="42" y="654"/>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D649850-C4CD-44F6-A1E0-83FDAA6D5436}" type="datetimeFigureOut">
              <a:rPr lang="en-GB" smtClean="0"/>
              <a:t>28/11/2019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EC4946-F840-4432-A32D-D6DE0E4EAA90}" type="slidenum">
              <a:rPr lang="en-GB" smtClean="0"/>
              <a:t>‹#›</a:t>
            </a:fld>
            <a:endParaRPr lang="en-GB"/>
          </a:p>
        </p:txBody>
      </p:sp>
    </p:spTree>
    <p:extLst>
      <p:ext uri="{BB962C8B-B14F-4D97-AF65-F5344CB8AC3E}">
        <p14:creationId xmlns:p14="http://schemas.microsoft.com/office/powerpoint/2010/main" val="146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could also be a YouTube clip, matching exercise,</a:t>
            </a:r>
            <a:r>
              <a:rPr lang="en-GB" baseline="0" dirty="0" smtClean="0"/>
              <a:t> Anything that will engage the learners from the start of the lesson.</a:t>
            </a:r>
          </a:p>
          <a:p>
            <a:r>
              <a:rPr lang="en-GB" baseline="0" dirty="0" smtClean="0"/>
              <a:t>TUTOR TO TAKE THE REGISTER DURING THIS TIME. THERE IS NO NEED TO CALL OUT NAMES.</a:t>
            </a:r>
            <a:endParaRPr lang="en-GB" dirty="0"/>
          </a:p>
        </p:txBody>
      </p:sp>
      <p:sp>
        <p:nvSpPr>
          <p:cNvPr id="4" name="Slide Number Placeholder 3"/>
          <p:cNvSpPr>
            <a:spLocks noGrp="1"/>
          </p:cNvSpPr>
          <p:nvPr>
            <p:ph type="sldNum" sz="quarter" idx="10"/>
          </p:nvPr>
        </p:nvSpPr>
        <p:spPr/>
        <p:txBody>
          <a:bodyPr/>
          <a:lstStyle/>
          <a:p>
            <a:fld id="{8FEC4946-F840-4432-A32D-D6DE0E4EAA90}" type="slidenum">
              <a:rPr lang="en-GB" smtClean="0"/>
              <a:t>1</a:t>
            </a:fld>
            <a:endParaRPr lang="en-GB"/>
          </a:p>
        </p:txBody>
      </p:sp>
    </p:spTree>
    <p:extLst>
      <p:ext uri="{BB962C8B-B14F-4D97-AF65-F5344CB8AC3E}">
        <p14:creationId xmlns:p14="http://schemas.microsoft.com/office/powerpoint/2010/main" val="22563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could also be a YouTube clip, matching exercise,</a:t>
            </a:r>
            <a:r>
              <a:rPr lang="en-GB" baseline="0" dirty="0" smtClean="0"/>
              <a:t> Anything that will engage the learners from the start of the lesson.</a:t>
            </a:r>
          </a:p>
          <a:p>
            <a:r>
              <a:rPr lang="en-GB" baseline="0" dirty="0" smtClean="0"/>
              <a:t>TUTOR TO TAKE THE REGISTER DURING THIS TIME. THERE IS NO NEED TO CALL OUT NAMES.</a:t>
            </a:r>
            <a:endParaRPr lang="en-GB" dirty="0"/>
          </a:p>
        </p:txBody>
      </p:sp>
      <p:sp>
        <p:nvSpPr>
          <p:cNvPr id="4" name="Slide Number Placeholder 3"/>
          <p:cNvSpPr>
            <a:spLocks noGrp="1"/>
          </p:cNvSpPr>
          <p:nvPr>
            <p:ph type="sldNum" sz="quarter" idx="10"/>
          </p:nvPr>
        </p:nvSpPr>
        <p:spPr/>
        <p:txBody>
          <a:bodyPr/>
          <a:lstStyle/>
          <a:p>
            <a:fld id="{8FEC4946-F840-4432-A32D-D6DE0E4EAA90}" type="slidenum">
              <a:rPr lang="en-GB" smtClean="0"/>
              <a:t>2</a:t>
            </a:fld>
            <a:endParaRPr lang="en-GB"/>
          </a:p>
        </p:txBody>
      </p:sp>
    </p:spTree>
    <p:extLst>
      <p:ext uri="{BB962C8B-B14F-4D97-AF65-F5344CB8AC3E}">
        <p14:creationId xmlns:p14="http://schemas.microsoft.com/office/powerpoint/2010/main" val="337164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61D47-B764-485B-9E9D-BD072E47CFD6}" type="slidenum">
              <a:rPr lang="en-GB"/>
              <a:pPr/>
              <a:t>12</a:t>
            </a:fld>
            <a:endParaRPr lang="en-GB"/>
          </a:p>
        </p:txBody>
      </p:sp>
      <p:sp>
        <p:nvSpPr>
          <p:cNvPr id="2867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Get students to come to the whiteboard and shade</a:t>
            </a:r>
            <a:r>
              <a:rPr lang="en-US" baseline="0" dirty="0" smtClean="0"/>
              <a:t> what they think</a:t>
            </a:r>
            <a:endParaRPr lang="en-US" dirty="0"/>
          </a:p>
        </p:txBody>
      </p:sp>
    </p:spTree>
    <p:extLst>
      <p:ext uri="{BB962C8B-B14F-4D97-AF65-F5344CB8AC3E}">
        <p14:creationId xmlns:p14="http://schemas.microsoft.com/office/powerpoint/2010/main" val="198219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61D47-B764-485B-9E9D-BD072E47CFD6}" type="slidenum">
              <a:rPr lang="en-GB"/>
              <a:pPr/>
              <a:t>13</a:t>
            </a:fld>
            <a:endParaRPr lang="en-GB"/>
          </a:p>
        </p:txBody>
      </p:sp>
      <p:sp>
        <p:nvSpPr>
          <p:cNvPr id="2867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5284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61D47-B764-485B-9E9D-BD072E47CFD6}" type="slidenum">
              <a:rPr lang="en-GB"/>
              <a:pPr/>
              <a:t>14</a:t>
            </a:fld>
            <a:endParaRPr lang="en-GB"/>
          </a:p>
        </p:txBody>
      </p:sp>
      <p:sp>
        <p:nvSpPr>
          <p:cNvPr id="2867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86339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61D47-B764-485B-9E9D-BD072E47CFD6}" type="slidenum">
              <a:rPr lang="en-GB"/>
              <a:pPr/>
              <a:t>15</a:t>
            </a:fld>
            <a:endParaRPr lang="en-GB"/>
          </a:p>
        </p:txBody>
      </p:sp>
      <p:sp>
        <p:nvSpPr>
          <p:cNvPr id="2867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02326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61D47-B764-485B-9E9D-BD072E47CFD6}" type="slidenum">
              <a:rPr lang="en-GB"/>
              <a:pPr/>
              <a:t>16</a:t>
            </a:fld>
            <a:endParaRPr lang="en-GB"/>
          </a:p>
        </p:txBody>
      </p:sp>
      <p:sp>
        <p:nvSpPr>
          <p:cNvPr id="2867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63168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61D47-B764-485B-9E9D-BD072E47CFD6}" type="slidenum">
              <a:rPr lang="en-GB"/>
              <a:pPr/>
              <a:t>17</a:t>
            </a:fld>
            <a:endParaRPr lang="en-GB"/>
          </a:p>
        </p:txBody>
      </p:sp>
      <p:sp>
        <p:nvSpPr>
          <p:cNvPr id="2867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80660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8538C7-E255-47E8-9388-DC395F41058D}"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211775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8538C7-E255-47E8-9388-DC395F41058D}"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400624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8538C7-E255-47E8-9388-DC395F41058D}"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141652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25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D639DD-4AC2-48D8-A37A-F32F2D9B3A0C}"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1168074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D639DD-4AC2-48D8-A37A-F32F2D9B3A0C}"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3541211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D639DD-4AC2-48D8-A37A-F32F2D9B3A0C}"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164837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D639DD-4AC2-48D8-A37A-F32F2D9B3A0C}"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1414098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D639DD-4AC2-48D8-A37A-F32F2D9B3A0C}" type="datetimeFigureOut">
              <a:rPr lang="en-GB" smtClean="0"/>
              <a:t>28/11/2019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2178255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D639DD-4AC2-48D8-A37A-F32F2D9B3A0C}" type="datetimeFigureOut">
              <a:rPr lang="en-GB" smtClean="0"/>
              <a:t>28/11/2019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2840655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639DD-4AC2-48D8-A37A-F32F2D9B3A0C}" type="datetimeFigureOut">
              <a:rPr lang="en-GB" smtClean="0"/>
              <a:t>28/11/2019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355416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8538C7-E255-47E8-9388-DC395F41058D}"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48408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D639DD-4AC2-48D8-A37A-F32F2D9B3A0C}"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3899401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D639DD-4AC2-48D8-A37A-F32F2D9B3A0C}"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1494979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D639DD-4AC2-48D8-A37A-F32F2D9B3A0C}"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3721959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D639DD-4AC2-48D8-A37A-F32F2D9B3A0C}"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DF5A8-739E-48EB-A7C1-198710A53603}" type="slidenum">
              <a:rPr lang="en-GB" smtClean="0"/>
              <a:t>‹#›</a:t>
            </a:fld>
            <a:endParaRPr lang="en-GB"/>
          </a:p>
        </p:txBody>
      </p:sp>
    </p:spTree>
    <p:extLst>
      <p:ext uri="{BB962C8B-B14F-4D97-AF65-F5344CB8AC3E}">
        <p14:creationId xmlns:p14="http://schemas.microsoft.com/office/powerpoint/2010/main" val="286076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8538C7-E255-47E8-9388-DC395F41058D}"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8270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8538C7-E255-47E8-9388-DC395F41058D}"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88876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8538C7-E255-47E8-9388-DC395F41058D}" type="datetimeFigureOut">
              <a:rPr lang="en-GB" smtClean="0"/>
              <a:t>28/11/2019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36665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8538C7-E255-47E8-9388-DC395F41058D}" type="datetimeFigureOut">
              <a:rPr lang="en-GB" smtClean="0"/>
              <a:t>28/11/2019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55333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538C7-E255-47E8-9388-DC395F41058D}" type="datetimeFigureOut">
              <a:rPr lang="en-GB" smtClean="0"/>
              <a:t>28/11/2019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108250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538C7-E255-47E8-9388-DC395F41058D}"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181245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538C7-E255-47E8-9388-DC395F41058D}"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DF4B4C-9477-40F9-8D4F-4291782E1AD4}" type="slidenum">
              <a:rPr lang="en-GB" smtClean="0"/>
              <a:t>‹#›</a:t>
            </a:fld>
            <a:endParaRPr lang="en-GB"/>
          </a:p>
        </p:txBody>
      </p:sp>
    </p:spTree>
    <p:extLst>
      <p:ext uri="{BB962C8B-B14F-4D97-AF65-F5344CB8AC3E}">
        <p14:creationId xmlns:p14="http://schemas.microsoft.com/office/powerpoint/2010/main" val="375556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3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538C7-E255-47E8-9388-DC395F41058D}" type="datetimeFigureOut">
              <a:rPr lang="en-GB" smtClean="0"/>
              <a:t>28/11/2019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F4B4C-9477-40F9-8D4F-4291782E1AD4}" type="slidenum">
              <a:rPr lang="en-GB" smtClean="0"/>
              <a:t>‹#›</a:t>
            </a:fld>
            <a:endParaRPr lang="en-GB"/>
          </a:p>
        </p:txBody>
      </p:sp>
      <p:pic>
        <p:nvPicPr>
          <p:cNvPr id="7" name="Picture 6"/>
          <p:cNvPicPr>
            <a:picLocks noChangeAspect="1"/>
          </p:cNvPicPr>
          <p:nvPr userDrawn="1"/>
        </p:nvPicPr>
        <p:blipFill>
          <a:blip r:embed="rId14"/>
          <a:stretch>
            <a:fillRect/>
          </a:stretch>
        </p:blipFill>
        <p:spPr>
          <a:xfrm>
            <a:off x="-1" y="5486400"/>
            <a:ext cx="12261669" cy="1443309"/>
          </a:xfrm>
          <a:prstGeom prst="rect">
            <a:avLst/>
          </a:prstGeom>
        </p:spPr>
      </p:pic>
    </p:spTree>
    <p:extLst>
      <p:ext uri="{BB962C8B-B14F-4D97-AF65-F5344CB8AC3E}">
        <p14:creationId xmlns:p14="http://schemas.microsoft.com/office/powerpoint/2010/main" val="302794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alpha val="3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639DD-4AC2-48D8-A37A-F32F2D9B3A0C}" type="datetimeFigureOut">
              <a:rPr lang="en-GB" smtClean="0"/>
              <a:t>28/11/2019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DF5A8-739E-48EB-A7C1-198710A53603}" type="slidenum">
              <a:rPr lang="en-GB" smtClean="0"/>
              <a:t>‹#›</a:t>
            </a:fld>
            <a:endParaRPr lang="en-GB"/>
          </a:p>
        </p:txBody>
      </p:sp>
    </p:spTree>
    <p:extLst>
      <p:ext uri="{BB962C8B-B14F-4D97-AF65-F5344CB8AC3E}">
        <p14:creationId xmlns:p14="http://schemas.microsoft.com/office/powerpoint/2010/main" val="200574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5juto2ze8Lg" TargetMode="External"/><Relationship Id="rId2" Type="http://schemas.openxmlformats.org/officeDocument/2006/relationships/hyperlink" Target="https://www.youtube.com/watch?v=gOmj58JdxL8" TargetMode="External"/><Relationship Id="rId1" Type="http://schemas.openxmlformats.org/officeDocument/2006/relationships/slideLayout" Target="../slideLayouts/slideLayout2.xml"/><Relationship Id="rId5" Type="http://schemas.openxmlformats.org/officeDocument/2006/relationships/hyperlink" Target="https://www.youtube.com/watch?v=6K77Igo39vk" TargetMode="External"/><Relationship Id="rId4" Type="http://schemas.openxmlformats.org/officeDocument/2006/relationships/hyperlink" Target="https://www.youtube.com/watch?v=kwh4SD1ToF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4503" y="91440"/>
            <a:ext cx="7876904" cy="461665"/>
          </a:xfrm>
          <a:prstGeom prst="rect">
            <a:avLst/>
          </a:prstGeom>
          <a:noFill/>
        </p:spPr>
        <p:txBody>
          <a:bodyPr wrap="square" rtlCol="0">
            <a:spAutoFit/>
          </a:bodyPr>
          <a:lstStyle/>
          <a:p>
            <a:r>
              <a:rPr lang="en-GB" sz="2400" b="1" u="sng" dirty="0" smtClean="0"/>
              <a:t>1-10 </a:t>
            </a:r>
            <a:r>
              <a:rPr lang="en-GB" sz="2400" b="1" u="sng" dirty="0" smtClean="0"/>
              <a:t>Quiz. </a:t>
            </a:r>
            <a:endParaRPr lang="en-GB" sz="2400" b="1" u="sng" dirty="0"/>
          </a:p>
        </p:txBody>
      </p:sp>
      <mc:AlternateContent xmlns:mc="http://schemas.openxmlformats.org/markup-compatibility/2006" xmlns:a14="http://schemas.microsoft.com/office/drawing/2010/main">
        <mc:Choice Requires="a14">
          <p:sp>
            <p:nvSpPr>
              <p:cNvPr id="7" name="TextBox 6"/>
              <p:cNvSpPr txBox="1"/>
              <p:nvPr/>
            </p:nvSpPr>
            <p:spPr>
              <a:xfrm>
                <a:off x="209006" y="718456"/>
                <a:ext cx="9901645" cy="4617739"/>
              </a:xfrm>
              <a:prstGeom prst="rect">
                <a:avLst/>
              </a:prstGeom>
              <a:noFill/>
            </p:spPr>
            <p:txBody>
              <a:bodyPr wrap="square" rtlCol="0">
                <a:spAutoFit/>
              </a:bodyPr>
              <a:lstStyle/>
              <a:p>
                <a:pPr marL="514350" indent="-514350">
                  <a:buAutoNum type="arabicParenR"/>
                </a:pPr>
                <a14:m>
                  <m:oMath xmlns:m="http://schemas.openxmlformats.org/officeDocument/2006/math">
                    <m:r>
                      <a:rPr lang="en-GB" sz="2800" b="0" i="1" smtClean="0">
                        <a:latin typeface="Cambria Math" panose="02040503050406030204" pitchFamily="18" charset="0"/>
                        <a:ea typeface="Cambria Math" panose="02040503050406030204" pitchFamily="18" charset="0"/>
                      </a:rPr>
                      <m:t>34÷4</m:t>
                    </m:r>
                  </m:oMath>
                </a14:m>
                <a:endParaRPr lang="en-GB" sz="2800" b="0" dirty="0" smtClean="0">
                  <a:ea typeface="Cambria Math" panose="02040503050406030204" pitchFamily="18" charset="0"/>
                </a:endParaRPr>
              </a:p>
              <a:p>
                <a:pPr marL="514350" indent="-514350">
                  <a:buAutoNum type="arabicParenR"/>
                </a:pPr>
                <a14:m>
                  <m:oMath xmlns:m="http://schemas.openxmlformats.org/officeDocument/2006/math">
                    <m:r>
                      <a:rPr lang="en-GB" sz="2800" b="0" i="1" smtClean="0">
                        <a:latin typeface="Cambria Math" panose="02040503050406030204" pitchFamily="18" charset="0"/>
                      </a:rPr>
                      <m:t>13</m:t>
                    </m:r>
                    <m:r>
                      <a:rPr lang="en-GB" sz="2800" b="0" i="1" smtClean="0">
                        <a:latin typeface="Cambria Math" panose="02040503050406030204" pitchFamily="18" charset="0"/>
                        <a:ea typeface="Cambria Math" panose="02040503050406030204" pitchFamily="18" charset="0"/>
                      </a:rPr>
                      <m:t>×17</m:t>
                    </m:r>
                  </m:oMath>
                </a14:m>
                <a:endParaRPr lang="en-GB" sz="2800" dirty="0" smtClean="0"/>
              </a:p>
              <a:p>
                <a:pPr marL="342900" indent="-342900">
                  <a:buAutoNum type="arabicParenR"/>
                </a:pPr>
                <a:r>
                  <a:rPr lang="en-GB" sz="2800" b="0" dirty="0" smtClean="0"/>
                  <a:t>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17</m:t>
                        </m:r>
                      </m:e>
                      <m:sup>
                        <m:r>
                          <a:rPr lang="en-GB" sz="2800" b="0" i="1" smtClean="0">
                            <a:latin typeface="Cambria Math" panose="02040503050406030204" pitchFamily="18" charset="0"/>
                          </a:rPr>
                          <m:t>0</m:t>
                        </m:r>
                      </m:sup>
                    </m:sSup>
                  </m:oMath>
                </a14:m>
                <a:r>
                  <a:rPr lang="en-GB" sz="2800" b="0" dirty="0" smtClean="0">
                    <a:ea typeface="Cambria Math" panose="02040503050406030204" pitchFamily="18" charset="0"/>
                  </a:rPr>
                  <a:t>  (‘</a:t>
                </a:r>
                <a:r>
                  <a:rPr lang="en-GB" sz="2800" b="0" i="1" dirty="0" smtClean="0">
                    <a:ea typeface="Cambria Math" panose="02040503050406030204" pitchFamily="18" charset="0"/>
                  </a:rPr>
                  <a:t>17 to the power zero’, not 17 degrees)</a:t>
                </a:r>
                <a:endParaRPr lang="en-GB" sz="2800" b="0" dirty="0" smtClean="0">
                  <a:ea typeface="Cambria Math" panose="02040503050406030204" pitchFamily="18" charset="0"/>
                </a:endParaRPr>
              </a:p>
              <a:p>
                <a:pPr marL="342900" indent="-342900">
                  <a:buAutoNum type="arabicParenR"/>
                </a:pPr>
                <a:r>
                  <a:rPr lang="en-GB" sz="2800" dirty="0" smtClean="0"/>
                  <a:t> In what shape would you find a hypotenuse?</a:t>
                </a:r>
              </a:p>
              <a:p>
                <a:pPr marL="342900" indent="-342900">
                  <a:buAutoNum type="arabicParenR"/>
                </a:pPr>
                <a:r>
                  <a:rPr lang="en-GB" sz="2800" dirty="0" smtClean="0"/>
                  <a:t> List the first 5 multiples of 7.</a:t>
                </a:r>
              </a:p>
              <a:p>
                <a:pPr marL="342900" indent="-342900">
                  <a:buAutoNum type="arabicParenR"/>
                </a:pPr>
                <a:r>
                  <a:rPr lang="en-GB" sz="2800" dirty="0" smtClean="0"/>
                  <a:t> What are the factors of 45?</a:t>
                </a:r>
              </a:p>
              <a:p>
                <a:pPr marL="342900" indent="-342900">
                  <a:buAutoNum type="arabicParenR"/>
                </a:pPr>
                <a:r>
                  <a:rPr lang="en-GB" sz="2800" dirty="0" smtClean="0"/>
                  <a:t> </a:t>
                </a:r>
                <a14:m>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7</m:t>
                        </m:r>
                      </m:num>
                      <m:den>
                        <m:r>
                          <a:rPr lang="en-GB" sz="2800" b="0" i="1" smtClean="0">
                            <a:latin typeface="Cambria Math" panose="02040503050406030204" pitchFamily="18" charset="0"/>
                          </a:rPr>
                          <m:t>9</m:t>
                        </m:r>
                      </m:den>
                    </m:f>
                    <m:r>
                      <a:rPr lang="en-GB" sz="2800" i="1" smtClean="0">
                        <a:latin typeface="Cambria Math" panose="02040503050406030204" pitchFamily="18" charset="0"/>
                        <a:ea typeface="Cambria Math" panose="02040503050406030204" pitchFamily="18" charset="0"/>
                      </a:rPr>
                      <m:t>÷</m:t>
                    </m:r>
                    <m:f>
                      <m:fPr>
                        <m:ctrlPr>
                          <a:rPr lang="en-GB" sz="280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4</m:t>
                        </m:r>
                      </m:num>
                      <m:den>
                        <m:r>
                          <a:rPr lang="en-GB" sz="2800" b="0" i="1" smtClean="0">
                            <a:latin typeface="Cambria Math" panose="02040503050406030204" pitchFamily="18" charset="0"/>
                            <a:ea typeface="Cambria Math" panose="02040503050406030204" pitchFamily="18" charset="0"/>
                          </a:rPr>
                          <m:t>5</m:t>
                        </m:r>
                      </m:den>
                    </m:f>
                  </m:oMath>
                </a14:m>
                <a:endParaRPr lang="en-GB" sz="2800" dirty="0" smtClean="0"/>
              </a:p>
              <a:p>
                <a:pPr marL="342900" indent="-342900">
                  <a:buAutoNum type="arabicParenR"/>
                </a:pPr>
                <a:r>
                  <a:rPr lang="en-GB" sz="2800" dirty="0" smtClean="0"/>
                  <a:t> Split £40 in the ratio 2 : 6</a:t>
                </a:r>
              </a:p>
              <a:p>
                <a:pPr marL="342900" indent="-342900">
                  <a:buAutoNum type="arabicParenR"/>
                </a:pPr>
                <a:r>
                  <a:rPr lang="en-GB" sz="2800" dirty="0" smtClean="0"/>
                  <a:t> Convert 3:36am into the 24hr clock.</a:t>
                </a:r>
              </a:p>
              <a:p>
                <a:pPr marL="342900" indent="-342900">
                  <a:buAutoNum type="arabicParenR"/>
                </a:pPr>
                <a:r>
                  <a:rPr lang="en-GB" sz="2800" dirty="0" smtClean="0"/>
                  <a:t> Give an angle fact about straight lines.</a:t>
                </a:r>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09006" y="718456"/>
                <a:ext cx="9901645" cy="4617739"/>
              </a:xfrm>
              <a:prstGeom prst="rect">
                <a:avLst/>
              </a:prstGeom>
              <a:blipFill>
                <a:blip r:embed="rId5"/>
                <a:stretch>
                  <a:fillRect l="-1292" b="-2114"/>
                </a:stretch>
              </a:blipFill>
            </p:spPr>
            <p:txBody>
              <a:bodyPr/>
              <a:lstStyle/>
              <a:p>
                <a:r>
                  <a:rPr lang="en-GB">
                    <a:noFill/>
                  </a:rPr>
                  <a:t> </a:t>
                </a:r>
              </a:p>
            </p:txBody>
          </p:sp>
        </mc:Fallback>
      </mc:AlternateContent>
    </p:spTree>
    <p:extLst>
      <p:ext uri="{BB962C8B-B14F-4D97-AF65-F5344CB8AC3E}">
        <p14:creationId xmlns:p14="http://schemas.microsoft.com/office/powerpoint/2010/main" val="2352915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855847" y="208004"/>
            <a:ext cx="2879874" cy="1559656"/>
            <a:chOff x="107950" y="836613"/>
            <a:chExt cx="3455988" cy="1871662"/>
          </a:xfrm>
        </p:grpSpPr>
        <p:sp>
          <p:nvSpPr>
            <p:cNvPr id="3" name="Freeform 2"/>
            <p:cNvSpPr/>
            <p:nvPr/>
          </p:nvSpPr>
          <p:spPr>
            <a:xfrm>
              <a:off x="1638300" y="1352550"/>
              <a:ext cx="342900" cy="923925"/>
            </a:xfrm>
            <a:custGeom>
              <a:avLst/>
              <a:gdLst>
                <a:gd name="connsiteX0" fmla="*/ 161925 w 342900"/>
                <a:gd name="connsiteY0" fmla="*/ 0 h 923925"/>
                <a:gd name="connsiteX1" fmla="*/ 28575 w 342900"/>
                <a:gd name="connsiteY1" fmla="*/ 161925 h 923925"/>
                <a:gd name="connsiteX2" fmla="*/ 0 w 342900"/>
                <a:gd name="connsiteY2" fmla="*/ 466725 h 923925"/>
                <a:gd name="connsiteX3" fmla="*/ 28575 w 342900"/>
                <a:gd name="connsiteY3" fmla="*/ 685800 h 923925"/>
                <a:gd name="connsiteX4" fmla="*/ 152400 w 342900"/>
                <a:gd name="connsiteY4" fmla="*/ 923925 h 923925"/>
                <a:gd name="connsiteX5" fmla="*/ 247650 w 342900"/>
                <a:gd name="connsiteY5" fmla="*/ 819150 h 923925"/>
                <a:gd name="connsiteX6" fmla="*/ 342900 w 342900"/>
                <a:gd name="connsiteY6" fmla="*/ 609600 h 923925"/>
                <a:gd name="connsiteX7" fmla="*/ 342900 w 342900"/>
                <a:gd name="connsiteY7" fmla="*/ 409575 h 923925"/>
                <a:gd name="connsiteX8" fmla="*/ 323850 w 342900"/>
                <a:gd name="connsiteY8" fmla="*/ 219075 h 923925"/>
                <a:gd name="connsiteX9" fmla="*/ 238125 w 342900"/>
                <a:gd name="connsiteY9" fmla="*/ 114300 h 923925"/>
                <a:gd name="connsiteX10" fmla="*/ 161925 w 342900"/>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900" h="923925">
                  <a:moveTo>
                    <a:pt x="161925" y="0"/>
                  </a:moveTo>
                  <a:lnTo>
                    <a:pt x="28575" y="161925"/>
                  </a:lnTo>
                  <a:lnTo>
                    <a:pt x="0" y="466725"/>
                  </a:lnTo>
                  <a:lnTo>
                    <a:pt x="28575" y="685800"/>
                  </a:lnTo>
                  <a:lnTo>
                    <a:pt x="152400" y="923925"/>
                  </a:lnTo>
                  <a:lnTo>
                    <a:pt x="247650" y="819150"/>
                  </a:lnTo>
                  <a:lnTo>
                    <a:pt x="342900" y="609600"/>
                  </a:lnTo>
                  <a:lnTo>
                    <a:pt x="342900" y="409575"/>
                  </a:lnTo>
                  <a:lnTo>
                    <a:pt x="323850" y="219075"/>
                  </a:lnTo>
                  <a:lnTo>
                    <a:pt x="238125" y="114300"/>
                  </a:lnTo>
                  <a:lnTo>
                    <a:pt x="16192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4" name="Oval 3"/>
            <p:cNvSpPr>
              <a:spLocks noChangeAspect="1"/>
            </p:cNvSpPr>
            <p:nvPr/>
          </p:nvSpPr>
          <p:spPr>
            <a:xfrm>
              <a:off x="1619250" y="1125538"/>
              <a:ext cx="1368425" cy="1366837"/>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latin typeface="Comic Sans MS" panose="030F0702030302020204" pitchFamily="66" charset="0"/>
              </a:endParaRPr>
            </a:p>
          </p:txBody>
        </p:sp>
        <p:sp>
          <p:nvSpPr>
            <p:cNvPr id="5" name="Rectangle 4"/>
            <p:cNvSpPr/>
            <p:nvPr/>
          </p:nvSpPr>
          <p:spPr>
            <a:xfrm>
              <a:off x="107950" y="836613"/>
              <a:ext cx="3455988" cy="1871662"/>
            </a:xfrm>
            <a:prstGeom prst="rect">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GB">
                <a:latin typeface="Comic Sans MS" panose="030F0702030302020204" pitchFamily="66" charset="0"/>
              </a:endParaRPr>
            </a:p>
          </p:txBody>
        </p:sp>
        <p:sp>
          <p:nvSpPr>
            <p:cNvPr id="6" name="Oval 5"/>
            <p:cNvSpPr>
              <a:spLocks noChangeAspect="1"/>
            </p:cNvSpPr>
            <p:nvPr/>
          </p:nvSpPr>
          <p:spPr>
            <a:xfrm>
              <a:off x="611188" y="1125538"/>
              <a:ext cx="1368425" cy="1366837"/>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latin typeface="Comic Sans MS" panose="030F0702030302020204" pitchFamily="66" charset="0"/>
              </a:endParaRPr>
            </a:p>
          </p:txBody>
        </p:sp>
        <p:sp>
          <p:nvSpPr>
            <p:cNvPr id="7" name="TextBox 25"/>
            <p:cNvSpPr txBox="1">
              <a:spLocks noChangeArrowheads="1"/>
            </p:cNvSpPr>
            <p:nvPr/>
          </p:nvSpPr>
          <p:spPr bwMode="auto">
            <a:xfrm>
              <a:off x="2051050" y="836613"/>
              <a:ext cx="1225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a:latin typeface="Comic Sans MS" panose="030F0702030302020204" pitchFamily="66" charset="0"/>
                </a:rPr>
                <a:t>B</a:t>
              </a:r>
            </a:p>
          </p:txBody>
        </p:sp>
        <p:sp>
          <p:nvSpPr>
            <p:cNvPr id="8" name="TextBox 26"/>
            <p:cNvSpPr txBox="1">
              <a:spLocks noChangeArrowheads="1"/>
            </p:cNvSpPr>
            <p:nvPr/>
          </p:nvSpPr>
          <p:spPr bwMode="auto">
            <a:xfrm>
              <a:off x="395288" y="836613"/>
              <a:ext cx="1223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a:latin typeface="Comic Sans MS" panose="030F0702030302020204" pitchFamily="66" charset="0"/>
                </a:rPr>
                <a:t>A</a:t>
              </a:r>
            </a:p>
          </p:txBody>
        </p:sp>
      </p:grpSp>
      <p:grpSp>
        <p:nvGrpSpPr>
          <p:cNvPr id="9" name="Group 8"/>
          <p:cNvGrpSpPr/>
          <p:nvPr/>
        </p:nvGrpSpPr>
        <p:grpSpPr>
          <a:xfrm>
            <a:off x="1855847" y="3668944"/>
            <a:ext cx="2879874" cy="1560979"/>
            <a:chOff x="107950" y="4868863"/>
            <a:chExt cx="3455988" cy="1873250"/>
          </a:xfrm>
          <a:noFill/>
        </p:grpSpPr>
        <p:sp>
          <p:nvSpPr>
            <p:cNvPr id="10" name="Rectangle 9"/>
            <p:cNvSpPr/>
            <p:nvPr/>
          </p:nvSpPr>
          <p:spPr>
            <a:xfrm>
              <a:off x="107950" y="4868863"/>
              <a:ext cx="3455988" cy="1873250"/>
            </a:xfrm>
            <a:prstGeom prst="rect">
              <a:avLst/>
            </a:prstGeom>
            <a:solidFill>
              <a:srgbClr val="00B0F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GB">
                <a:latin typeface="Comic Sans MS" panose="030F0702030302020204" pitchFamily="66" charset="0"/>
              </a:endParaRPr>
            </a:p>
          </p:txBody>
        </p:sp>
        <p:sp>
          <p:nvSpPr>
            <p:cNvPr id="11" name="Oval 10"/>
            <p:cNvSpPr>
              <a:spLocks noChangeAspect="1"/>
            </p:cNvSpPr>
            <p:nvPr/>
          </p:nvSpPr>
          <p:spPr>
            <a:xfrm>
              <a:off x="611188" y="5157788"/>
              <a:ext cx="1368425" cy="1368425"/>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latin typeface="Comic Sans MS" panose="030F0702030302020204" pitchFamily="66" charset="0"/>
              </a:endParaRPr>
            </a:p>
          </p:txBody>
        </p:sp>
        <p:sp>
          <p:nvSpPr>
            <p:cNvPr id="12" name="Oval 11"/>
            <p:cNvSpPr>
              <a:spLocks noChangeAspect="1"/>
            </p:cNvSpPr>
            <p:nvPr/>
          </p:nvSpPr>
          <p:spPr>
            <a:xfrm>
              <a:off x="1619250" y="5157788"/>
              <a:ext cx="1368425" cy="1366837"/>
            </a:xfrm>
            <a:prstGeom prst="ellipse">
              <a:avLst/>
            </a:prstGeom>
            <a:grp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latin typeface="Comic Sans MS" panose="030F0702030302020204" pitchFamily="66" charset="0"/>
              </a:endParaRPr>
            </a:p>
          </p:txBody>
        </p:sp>
        <p:sp>
          <p:nvSpPr>
            <p:cNvPr id="13" name="TextBox 39"/>
            <p:cNvSpPr txBox="1">
              <a:spLocks noChangeArrowheads="1"/>
            </p:cNvSpPr>
            <p:nvPr/>
          </p:nvSpPr>
          <p:spPr bwMode="auto">
            <a:xfrm>
              <a:off x="2051050" y="4868863"/>
              <a:ext cx="1225550" cy="338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a:latin typeface="Comic Sans MS" panose="030F0702030302020204" pitchFamily="66" charset="0"/>
                </a:rPr>
                <a:t>B</a:t>
              </a:r>
            </a:p>
          </p:txBody>
        </p:sp>
        <p:sp>
          <p:nvSpPr>
            <p:cNvPr id="14" name="TextBox 40"/>
            <p:cNvSpPr txBox="1">
              <a:spLocks noChangeArrowheads="1"/>
            </p:cNvSpPr>
            <p:nvPr/>
          </p:nvSpPr>
          <p:spPr bwMode="auto">
            <a:xfrm>
              <a:off x="395288" y="4868863"/>
              <a:ext cx="1223962" cy="338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a:latin typeface="Comic Sans MS" panose="030F0702030302020204" pitchFamily="66" charset="0"/>
                </a:rPr>
                <a:t>A</a:t>
              </a:r>
            </a:p>
          </p:txBody>
        </p:sp>
      </p:grpSp>
      <p:grpSp>
        <p:nvGrpSpPr>
          <p:cNvPr id="15" name="Group 14"/>
          <p:cNvGrpSpPr/>
          <p:nvPr/>
        </p:nvGrpSpPr>
        <p:grpSpPr>
          <a:xfrm>
            <a:off x="1855847" y="1938474"/>
            <a:ext cx="2879874" cy="1559656"/>
            <a:chOff x="107950" y="2852738"/>
            <a:chExt cx="3455988" cy="1871662"/>
          </a:xfrm>
          <a:noFill/>
        </p:grpSpPr>
        <p:sp>
          <p:nvSpPr>
            <p:cNvPr id="16" name="Rectangle 15"/>
            <p:cNvSpPr/>
            <p:nvPr/>
          </p:nvSpPr>
          <p:spPr>
            <a:xfrm>
              <a:off x="107950" y="2852738"/>
              <a:ext cx="3455988" cy="1871662"/>
            </a:xfrm>
            <a:prstGeom prst="rect">
              <a:avLst/>
            </a:prstGeom>
            <a:grp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GB">
                <a:latin typeface="Comic Sans MS" panose="030F0702030302020204" pitchFamily="66" charset="0"/>
              </a:endParaRPr>
            </a:p>
          </p:txBody>
        </p:sp>
        <p:sp>
          <p:nvSpPr>
            <p:cNvPr id="17" name="Oval 16"/>
            <p:cNvSpPr>
              <a:spLocks noChangeAspect="1"/>
            </p:cNvSpPr>
            <p:nvPr/>
          </p:nvSpPr>
          <p:spPr>
            <a:xfrm>
              <a:off x="611188" y="3141663"/>
              <a:ext cx="1368425" cy="1368425"/>
            </a:xfrm>
            <a:prstGeom prst="ellipse">
              <a:avLst/>
            </a:prstGeom>
            <a:grp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latin typeface="Comic Sans MS" panose="030F0702030302020204" pitchFamily="66" charset="0"/>
              </a:endParaRPr>
            </a:p>
          </p:txBody>
        </p:sp>
        <p:sp>
          <p:nvSpPr>
            <p:cNvPr id="18" name="Oval 17"/>
            <p:cNvSpPr>
              <a:spLocks noChangeAspect="1"/>
            </p:cNvSpPr>
            <p:nvPr/>
          </p:nvSpPr>
          <p:spPr>
            <a:xfrm>
              <a:off x="1619250" y="3141663"/>
              <a:ext cx="1368425" cy="1366837"/>
            </a:xfrm>
            <a:prstGeom prst="ellipse">
              <a:avLst/>
            </a:prstGeom>
            <a:solidFill>
              <a:srgbClr val="00B0F0"/>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latin typeface="Comic Sans MS" panose="030F0702030302020204" pitchFamily="66" charset="0"/>
              </a:endParaRPr>
            </a:p>
          </p:txBody>
        </p:sp>
        <p:sp>
          <p:nvSpPr>
            <p:cNvPr id="19" name="TextBox 34"/>
            <p:cNvSpPr txBox="1">
              <a:spLocks noChangeArrowheads="1"/>
            </p:cNvSpPr>
            <p:nvPr/>
          </p:nvSpPr>
          <p:spPr bwMode="auto">
            <a:xfrm>
              <a:off x="2051050" y="2852738"/>
              <a:ext cx="1225550" cy="338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a:latin typeface="Comic Sans MS" panose="030F0702030302020204" pitchFamily="66" charset="0"/>
                </a:rPr>
                <a:t>B</a:t>
              </a:r>
            </a:p>
          </p:txBody>
        </p:sp>
        <p:sp>
          <p:nvSpPr>
            <p:cNvPr id="20" name="TextBox 35"/>
            <p:cNvSpPr txBox="1">
              <a:spLocks noChangeArrowheads="1"/>
            </p:cNvSpPr>
            <p:nvPr/>
          </p:nvSpPr>
          <p:spPr bwMode="auto">
            <a:xfrm>
              <a:off x="395288" y="2852738"/>
              <a:ext cx="1223962" cy="338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a:latin typeface="Comic Sans MS" panose="030F0702030302020204" pitchFamily="66" charset="0"/>
                </a:rPr>
                <a:t>A</a:t>
              </a:r>
            </a:p>
          </p:txBody>
        </p:sp>
        <p:sp>
          <p:nvSpPr>
            <p:cNvPr id="21" name="Oval 20"/>
            <p:cNvSpPr>
              <a:spLocks noChangeAspect="1"/>
            </p:cNvSpPr>
            <p:nvPr/>
          </p:nvSpPr>
          <p:spPr>
            <a:xfrm>
              <a:off x="611188" y="3141663"/>
              <a:ext cx="1368425" cy="1366837"/>
            </a:xfrm>
            <a:prstGeom prst="ellipse">
              <a:avLst/>
            </a:prstGeom>
            <a:solidFill>
              <a:srgbClr val="00B0F0"/>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GB">
                <a:latin typeface="Comic Sans MS" panose="030F0702030302020204" pitchFamily="66" charset="0"/>
              </a:endParaRPr>
            </a:p>
          </p:txBody>
        </p:sp>
      </p:grpSp>
      <p:grpSp>
        <p:nvGrpSpPr>
          <p:cNvPr id="22" name="Group 21"/>
          <p:cNvGrpSpPr/>
          <p:nvPr/>
        </p:nvGrpSpPr>
        <p:grpSpPr>
          <a:xfrm>
            <a:off x="4963584" y="202568"/>
            <a:ext cx="5256213" cy="1565092"/>
            <a:chOff x="3731015" y="1115695"/>
            <a:chExt cx="5256213" cy="1512887"/>
          </a:xfrm>
        </p:grpSpPr>
        <p:sp>
          <p:nvSpPr>
            <p:cNvPr id="23" name="Rectangle 22"/>
            <p:cNvSpPr/>
            <p:nvPr/>
          </p:nvSpPr>
          <p:spPr>
            <a:xfrm>
              <a:off x="3731015" y="1115695"/>
              <a:ext cx="5256213" cy="1512887"/>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pPr>
                <a:defRPr/>
              </a:pPr>
              <a:endParaRPr lang="en-GB" dirty="0" smtClean="0">
                <a:latin typeface="Comic Sans MS" panose="030F0702030302020204" pitchFamily="66" charset="0"/>
              </a:endParaRPr>
            </a:p>
            <a:p>
              <a:pPr>
                <a:defRPr/>
              </a:pPr>
              <a:endParaRPr lang="en-GB" dirty="0">
                <a:latin typeface="Comic Sans MS" panose="030F0702030302020204" pitchFamily="66" charset="0"/>
              </a:endParaRPr>
            </a:p>
            <a:p>
              <a:pPr>
                <a:defRPr/>
              </a:pPr>
              <a:endParaRPr lang="en-GB" dirty="0">
                <a:latin typeface="Comic Sans MS" panose="030F0702030302020204" pitchFamily="66" charset="0"/>
              </a:endParaRPr>
            </a:p>
            <a:p>
              <a:pPr>
                <a:defRPr/>
              </a:pPr>
              <a:r>
                <a:rPr lang="en-GB" dirty="0">
                  <a:latin typeface="Comic Sans MS" panose="030F0702030302020204" pitchFamily="66" charset="0"/>
                </a:rPr>
                <a:t>This means </a:t>
              </a:r>
              <a:r>
                <a:rPr lang="en-GB" b="1" dirty="0">
                  <a:latin typeface="Comic Sans MS" panose="030F0702030302020204" pitchFamily="66" charset="0"/>
                </a:rPr>
                <a:t>A and B</a:t>
              </a:r>
              <a:r>
                <a:rPr lang="en-GB" dirty="0">
                  <a:latin typeface="Comic Sans MS" panose="030F0702030302020204" pitchFamily="66" charset="0"/>
                </a:rPr>
                <a:t>.</a:t>
              </a:r>
            </a:p>
          </p:txBody>
        </p:sp>
        <p:graphicFrame>
          <p:nvGraphicFramePr>
            <p:cNvPr id="24" name="Object 2"/>
            <p:cNvGraphicFramePr>
              <a:graphicFrameLocks noChangeAspect="1"/>
            </p:cNvGraphicFramePr>
            <p:nvPr>
              <p:extLst>
                <p:ext uri="{D42A27DB-BD31-4B8C-83A1-F6EECF244321}">
                  <p14:modId xmlns:p14="http://schemas.microsoft.com/office/powerpoint/2010/main" val="3691986811"/>
                </p:ext>
              </p:extLst>
            </p:nvPr>
          </p:nvGraphicFramePr>
          <p:xfrm>
            <a:off x="4467761" y="1353680"/>
            <a:ext cx="914400" cy="360362"/>
          </p:xfrm>
          <a:graphic>
            <a:graphicData uri="http://schemas.openxmlformats.org/presentationml/2006/ole">
              <mc:AlternateContent xmlns:mc="http://schemas.openxmlformats.org/markup-compatibility/2006">
                <mc:Choice xmlns:v="urn:schemas-microsoft-com:vml" Requires="v">
                  <p:oleObj spid="_x0000_s2086" name="Equation" r:id="rId3" imgW="419040" imgH="164880" progId="Equation.3">
                    <p:embed/>
                  </p:oleObj>
                </mc:Choice>
                <mc:Fallback>
                  <p:oleObj name="Equation" r:id="rId3" imgW="419040" imgH="164880" progId="Equation.3">
                    <p:embed/>
                    <p:pic>
                      <p:nvPicPr>
                        <p:cNvPr id="20" name="Object 2"/>
                        <p:cNvPicPr>
                          <a:picLocks noChangeAspect="1" noChangeArrowheads="1"/>
                        </p:cNvPicPr>
                        <p:nvPr/>
                      </p:nvPicPr>
                      <p:blipFill>
                        <a:blip r:embed="rId4"/>
                        <a:srcRect/>
                        <a:stretch>
                          <a:fillRect/>
                        </a:stretch>
                      </p:blipFill>
                      <p:spPr bwMode="auto">
                        <a:xfrm>
                          <a:off x="4467761" y="1353680"/>
                          <a:ext cx="91440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5" name="Group 24"/>
          <p:cNvGrpSpPr/>
          <p:nvPr/>
        </p:nvGrpSpPr>
        <p:grpSpPr>
          <a:xfrm>
            <a:off x="4961637" y="1938474"/>
            <a:ext cx="5256213" cy="1559656"/>
            <a:chOff x="3453179" y="2998883"/>
            <a:chExt cx="5256213" cy="1559656"/>
          </a:xfrm>
        </p:grpSpPr>
        <p:sp>
          <p:nvSpPr>
            <p:cNvPr id="26" name="Rectangle 25"/>
            <p:cNvSpPr/>
            <p:nvPr/>
          </p:nvSpPr>
          <p:spPr>
            <a:xfrm>
              <a:off x="3453179" y="2998883"/>
              <a:ext cx="5256213" cy="1559656"/>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lstStyle/>
            <a:p>
              <a:pPr>
                <a:defRPr/>
              </a:pPr>
              <a:endParaRPr lang="en-GB" dirty="0" smtClean="0">
                <a:latin typeface="Comic Sans MS" panose="030F0702030302020204" pitchFamily="66" charset="0"/>
              </a:endParaRPr>
            </a:p>
            <a:p>
              <a:pPr>
                <a:defRPr/>
              </a:pPr>
              <a:endParaRPr lang="en-GB" dirty="0">
                <a:latin typeface="Comic Sans MS" panose="030F0702030302020204" pitchFamily="66" charset="0"/>
              </a:endParaRPr>
            </a:p>
            <a:p>
              <a:pPr>
                <a:defRPr/>
              </a:pPr>
              <a:endParaRPr lang="en-GB" dirty="0">
                <a:latin typeface="Comic Sans MS" panose="030F0702030302020204" pitchFamily="66" charset="0"/>
              </a:endParaRPr>
            </a:p>
            <a:p>
              <a:pPr>
                <a:defRPr/>
              </a:pPr>
              <a:r>
                <a:rPr lang="en-GB" dirty="0" smtClean="0">
                  <a:latin typeface="Comic Sans MS" panose="030F0702030302020204" pitchFamily="66" charset="0"/>
                </a:rPr>
                <a:t>This </a:t>
              </a:r>
              <a:r>
                <a:rPr lang="en-GB" dirty="0">
                  <a:latin typeface="Comic Sans MS" panose="030F0702030302020204" pitchFamily="66" charset="0"/>
                </a:rPr>
                <a:t>means </a:t>
              </a:r>
              <a:r>
                <a:rPr lang="en-GB" b="1" dirty="0">
                  <a:latin typeface="Comic Sans MS" panose="030F0702030302020204" pitchFamily="66" charset="0"/>
                </a:rPr>
                <a:t>A or B</a:t>
              </a:r>
              <a:r>
                <a:rPr lang="en-GB" dirty="0">
                  <a:latin typeface="Comic Sans MS" panose="030F0702030302020204" pitchFamily="66" charset="0"/>
                </a:rPr>
                <a:t>.</a:t>
              </a:r>
            </a:p>
          </p:txBody>
        </p:sp>
        <p:graphicFrame>
          <p:nvGraphicFramePr>
            <p:cNvPr id="27" name="Object 3"/>
            <p:cNvGraphicFramePr>
              <a:graphicFrameLocks noChangeAspect="1"/>
            </p:cNvGraphicFramePr>
            <p:nvPr>
              <p:extLst>
                <p:ext uri="{D42A27DB-BD31-4B8C-83A1-F6EECF244321}">
                  <p14:modId xmlns:p14="http://schemas.microsoft.com/office/powerpoint/2010/main" val="3149486854"/>
                </p:ext>
              </p:extLst>
            </p:nvPr>
          </p:nvGraphicFramePr>
          <p:xfrm>
            <a:off x="4191872" y="3296261"/>
            <a:ext cx="914400" cy="360362"/>
          </p:xfrm>
          <a:graphic>
            <a:graphicData uri="http://schemas.openxmlformats.org/presentationml/2006/ole">
              <mc:AlternateContent xmlns:mc="http://schemas.openxmlformats.org/markup-compatibility/2006">
                <mc:Choice xmlns:v="urn:schemas-microsoft-com:vml" Requires="v">
                  <p:oleObj spid="_x0000_s2087" name="Equation" r:id="rId5" imgW="419040" imgH="164880" progId="Equation.3">
                    <p:embed/>
                  </p:oleObj>
                </mc:Choice>
                <mc:Fallback>
                  <p:oleObj name="Equation" r:id="rId5" imgW="419040" imgH="164880" progId="Equation.3">
                    <p:embed/>
                    <p:pic>
                      <p:nvPicPr>
                        <p:cNvPr id="2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872" y="3296261"/>
                          <a:ext cx="91440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 name="Group 27"/>
          <p:cNvGrpSpPr/>
          <p:nvPr/>
        </p:nvGrpSpPr>
        <p:grpSpPr>
          <a:xfrm>
            <a:off x="4961636" y="3666889"/>
            <a:ext cx="5256213" cy="1563034"/>
            <a:chOff x="3708400" y="4868863"/>
            <a:chExt cx="5256213" cy="1512887"/>
          </a:xfrm>
        </p:grpSpPr>
        <p:sp>
          <p:nvSpPr>
            <p:cNvPr id="29" name="Rectangle 28"/>
            <p:cNvSpPr/>
            <p:nvPr/>
          </p:nvSpPr>
          <p:spPr>
            <a:xfrm>
              <a:off x="3708400" y="4868863"/>
              <a:ext cx="5256213" cy="1512887"/>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a:lstStyle/>
            <a:p>
              <a:pPr>
                <a:defRPr/>
              </a:pPr>
              <a:endParaRPr lang="en-GB" dirty="0" smtClean="0">
                <a:latin typeface="Comic Sans MS" panose="030F0702030302020204" pitchFamily="66" charset="0"/>
              </a:endParaRPr>
            </a:p>
            <a:p>
              <a:pPr>
                <a:defRPr/>
              </a:pPr>
              <a:endParaRPr lang="en-GB" dirty="0">
                <a:latin typeface="Comic Sans MS" panose="030F0702030302020204" pitchFamily="66" charset="0"/>
              </a:endParaRPr>
            </a:p>
            <a:p>
              <a:pPr>
                <a:defRPr/>
              </a:pPr>
              <a:endParaRPr lang="en-GB" dirty="0">
                <a:latin typeface="Comic Sans MS" panose="030F0702030302020204" pitchFamily="66" charset="0"/>
              </a:endParaRPr>
            </a:p>
            <a:p>
              <a:pPr>
                <a:defRPr/>
              </a:pPr>
              <a:r>
                <a:rPr lang="en-GB" dirty="0">
                  <a:latin typeface="Comic Sans MS" panose="030F0702030302020204" pitchFamily="66" charset="0"/>
                </a:rPr>
                <a:t>This means </a:t>
              </a:r>
              <a:r>
                <a:rPr lang="en-GB" b="1" dirty="0">
                  <a:latin typeface="Comic Sans MS" panose="030F0702030302020204" pitchFamily="66" charset="0"/>
                </a:rPr>
                <a:t>not A</a:t>
              </a:r>
              <a:r>
                <a:rPr lang="en-GB" dirty="0">
                  <a:latin typeface="Comic Sans MS" panose="030F0702030302020204" pitchFamily="66" charset="0"/>
                </a:rPr>
                <a:t>.</a:t>
              </a:r>
            </a:p>
          </p:txBody>
        </p:sp>
        <p:graphicFrame>
          <p:nvGraphicFramePr>
            <p:cNvPr id="30" name="Object 4"/>
            <p:cNvGraphicFramePr>
              <a:graphicFrameLocks noChangeAspect="1"/>
            </p:cNvGraphicFramePr>
            <p:nvPr>
              <p:extLst>
                <p:ext uri="{D42A27DB-BD31-4B8C-83A1-F6EECF244321}">
                  <p14:modId xmlns:p14="http://schemas.microsoft.com/office/powerpoint/2010/main" val="1644028186"/>
                </p:ext>
              </p:extLst>
            </p:nvPr>
          </p:nvGraphicFramePr>
          <p:xfrm>
            <a:off x="4654239" y="5143582"/>
            <a:ext cx="388937" cy="360362"/>
          </p:xfrm>
          <a:graphic>
            <a:graphicData uri="http://schemas.openxmlformats.org/presentationml/2006/ole">
              <mc:AlternateContent xmlns:mc="http://schemas.openxmlformats.org/markup-compatibility/2006">
                <mc:Choice xmlns:v="urn:schemas-microsoft-com:vml" Requires="v">
                  <p:oleObj spid="_x0000_s2088" name="Equation" r:id="rId7" imgW="177480" imgH="164880" progId="Equation.3">
                    <p:embed/>
                  </p:oleObj>
                </mc:Choice>
                <mc:Fallback>
                  <p:oleObj name="Equation" r:id="rId7" imgW="177480" imgH="164880" progId="Equation.3">
                    <p:embed/>
                    <p:pic>
                      <p:nvPicPr>
                        <p:cNvPr id="2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4239" y="5143582"/>
                          <a:ext cx="388937"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1" name="Explosion 2 30"/>
          <p:cNvSpPr/>
          <p:nvPr/>
        </p:nvSpPr>
        <p:spPr>
          <a:xfrm>
            <a:off x="7871988" y="2134329"/>
            <a:ext cx="1809274" cy="1076136"/>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OR rule</a:t>
            </a:r>
            <a:endParaRPr lang="en-GB" dirty="0">
              <a:solidFill>
                <a:schemeClr val="tx1"/>
              </a:solidFill>
              <a:latin typeface="Comic Sans MS" panose="030F0702030302020204" pitchFamily="66" charset="0"/>
            </a:endParaRPr>
          </a:p>
        </p:txBody>
      </p:sp>
      <p:sp>
        <p:nvSpPr>
          <p:cNvPr id="32" name="Explosion 2 31"/>
          <p:cNvSpPr/>
          <p:nvPr/>
        </p:nvSpPr>
        <p:spPr>
          <a:xfrm>
            <a:off x="7821721" y="348889"/>
            <a:ext cx="1809274" cy="1076136"/>
          </a:xfrm>
          <a:prstGeom prst="irregularSeal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AND rule</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84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22475" y="451305"/>
            <a:ext cx="4195185" cy="2062103"/>
          </a:xfrm>
          <a:prstGeom prst="rect">
            <a:avLst/>
          </a:prstGeom>
          <a:noFill/>
        </p:spPr>
        <p:txBody>
          <a:bodyPr wrap="square" rtlCol="0">
            <a:spAutoFit/>
          </a:bodyPr>
          <a:lstStyle/>
          <a:p>
            <a:r>
              <a:rPr lang="en-GB" sz="3200" dirty="0" smtClean="0">
                <a:latin typeface="Comic Sans MS" panose="030F0702030302020204" pitchFamily="66" charset="0"/>
              </a:rPr>
              <a:t>Sketch out these 6 Venn </a:t>
            </a:r>
            <a:r>
              <a:rPr lang="en-GB" sz="3200" dirty="0" smtClean="0">
                <a:latin typeface="Comic Sans MS" panose="030F0702030302020204" pitchFamily="66" charset="0"/>
              </a:rPr>
              <a:t>diagrams. </a:t>
            </a:r>
            <a:r>
              <a:rPr lang="en-GB" sz="3200" dirty="0" smtClean="0">
                <a:latin typeface="Comic Sans MS" panose="030F0702030302020204" pitchFamily="66" charset="0"/>
              </a:rPr>
              <a:t>They do not need to be particularly neat! </a:t>
            </a:r>
            <a:endParaRPr lang="en-GB" sz="3200" dirty="0">
              <a:latin typeface="Comic Sans MS" panose="030F0702030302020204" pitchFamily="66" charset="0"/>
            </a:endParaRPr>
          </a:p>
        </p:txBody>
      </p:sp>
      <p:pic>
        <p:nvPicPr>
          <p:cNvPr id="3" name="Picture 2"/>
          <p:cNvPicPr>
            <a:picLocks noChangeAspect="1"/>
          </p:cNvPicPr>
          <p:nvPr/>
        </p:nvPicPr>
        <p:blipFill rotWithShape="1">
          <a:blip r:embed="rId2"/>
          <a:srcRect l="37824" t="21453" r="39485" b="31297"/>
          <a:stretch/>
        </p:blipFill>
        <p:spPr>
          <a:xfrm>
            <a:off x="5663821" y="52332"/>
            <a:ext cx="5800297" cy="6790592"/>
          </a:xfrm>
          <a:prstGeom prst="rect">
            <a:avLst/>
          </a:prstGeom>
        </p:spPr>
      </p:pic>
    </p:spTree>
    <p:extLst>
      <p:ext uri="{BB962C8B-B14F-4D97-AF65-F5344CB8AC3E}">
        <p14:creationId xmlns:p14="http://schemas.microsoft.com/office/powerpoint/2010/main" val="446703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val 18"/>
          <p:cNvSpPr/>
          <p:nvPr/>
        </p:nvSpPr>
        <p:spPr>
          <a:xfrm>
            <a:off x="5429459" y="2143672"/>
            <a:ext cx="2378899" cy="1980220"/>
          </a:xfrm>
          <a:prstGeom prst="ellipse">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nvGrpSpPr>
          <p:cNvPr id="18" name="Group 17"/>
          <p:cNvGrpSpPr/>
          <p:nvPr/>
        </p:nvGrpSpPr>
        <p:grpSpPr>
          <a:xfrm>
            <a:off x="3603792" y="1608132"/>
            <a:ext cx="4536504" cy="2880320"/>
            <a:chOff x="1475656" y="1772816"/>
            <a:chExt cx="4536504" cy="2880320"/>
          </a:xfrm>
          <a:noFill/>
        </p:grpSpPr>
        <p:grpSp>
          <p:nvGrpSpPr>
            <p:cNvPr id="11" name="Group 10"/>
            <p:cNvGrpSpPr/>
            <p:nvPr/>
          </p:nvGrpSpPr>
          <p:grpSpPr>
            <a:xfrm>
              <a:off x="1475656" y="1772816"/>
              <a:ext cx="4536504" cy="2880320"/>
              <a:chOff x="1475656" y="1844824"/>
              <a:chExt cx="5904656" cy="3456384"/>
            </a:xfrm>
            <a:grpFill/>
          </p:grpSpPr>
          <p:sp>
            <p:nvSpPr>
              <p:cNvPr id="12" name="Rectangle 11"/>
              <p:cNvSpPr/>
              <p:nvPr/>
            </p:nvSpPr>
            <p:spPr>
              <a:xfrm>
                <a:off x="1475656" y="1844824"/>
                <a:ext cx="5904656" cy="3456384"/>
              </a:xfrm>
              <a:prstGeom prst="rect">
                <a:avLst/>
              </a:prstGeom>
              <a:grp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nvGrpSpPr>
              <p:cNvPr id="13" name="Group 12"/>
              <p:cNvGrpSpPr/>
              <p:nvPr/>
            </p:nvGrpSpPr>
            <p:grpSpPr>
              <a:xfrm>
                <a:off x="1835696" y="2492896"/>
                <a:ext cx="5112568" cy="2376264"/>
                <a:chOff x="1835696" y="2492896"/>
                <a:chExt cx="5112568" cy="2376264"/>
              </a:xfrm>
              <a:grpFill/>
            </p:grpSpPr>
            <p:sp>
              <p:nvSpPr>
                <p:cNvPr id="14" name="Oval 13"/>
                <p:cNvSpPr/>
                <p:nvPr/>
              </p:nvSpPr>
              <p:spPr>
                <a:xfrm>
                  <a:off x="1835696"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sp>
              <p:nvSpPr>
                <p:cNvPr id="15" name="Oval 14"/>
                <p:cNvSpPr/>
                <p:nvPr/>
              </p:nvSpPr>
              <p:spPr>
                <a:xfrm>
                  <a:off x="3851920"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grpSp>
        <p:sp>
          <p:nvSpPr>
            <p:cNvPr id="3" name="TextBox 2"/>
            <p:cNvSpPr txBox="1"/>
            <p:nvPr/>
          </p:nvSpPr>
          <p:spPr>
            <a:xfrm>
              <a:off x="1835696" y="2204864"/>
              <a:ext cx="276616" cy="369332"/>
            </a:xfrm>
            <a:prstGeom prst="rect">
              <a:avLst/>
            </a:prstGeom>
            <a:grpFill/>
          </p:spPr>
          <p:txBody>
            <a:bodyPr wrap="square" rtlCol="0">
              <a:spAutoFit/>
            </a:bodyPr>
            <a:lstStyle/>
            <a:p>
              <a:r>
                <a:rPr lang="en-GB" i="1" dirty="0">
                  <a:latin typeface="Comic Sans MS" panose="030F0702030302020204" pitchFamily="66" charset="0"/>
                </a:rPr>
                <a:t>A</a:t>
              </a:r>
            </a:p>
          </p:txBody>
        </p:sp>
        <p:sp>
          <p:nvSpPr>
            <p:cNvPr id="16" name="TextBox 15"/>
            <p:cNvSpPr txBox="1"/>
            <p:nvPr/>
          </p:nvSpPr>
          <p:spPr>
            <a:xfrm>
              <a:off x="5292080" y="2204864"/>
              <a:ext cx="276616" cy="369332"/>
            </a:xfrm>
            <a:prstGeom prst="rect">
              <a:avLst/>
            </a:prstGeom>
            <a:grpFill/>
          </p:spPr>
          <p:txBody>
            <a:bodyPr wrap="square" rtlCol="0">
              <a:spAutoFit/>
            </a:bodyPr>
            <a:lstStyle/>
            <a:p>
              <a:r>
                <a:rPr lang="en-GB" i="1" dirty="0">
                  <a:latin typeface="Comic Sans MS" panose="030F0702030302020204" pitchFamily="66" charset="0"/>
                </a:rPr>
                <a:t>B</a:t>
              </a:r>
            </a:p>
          </p:txBody>
        </p:sp>
      </p:grpSp>
      <p:sp>
        <p:nvSpPr>
          <p:cNvPr id="2" name="TextBox 1"/>
          <p:cNvSpPr txBox="1"/>
          <p:nvPr/>
        </p:nvSpPr>
        <p:spPr>
          <a:xfrm>
            <a:off x="2559676" y="765233"/>
            <a:ext cx="6624736" cy="461665"/>
          </a:xfrm>
          <a:prstGeom prst="rect">
            <a:avLst/>
          </a:prstGeom>
          <a:noFill/>
        </p:spPr>
        <p:txBody>
          <a:bodyPr wrap="square" rtlCol="0">
            <a:spAutoFit/>
          </a:bodyPr>
          <a:lstStyle/>
          <a:p>
            <a:pPr algn="ctr"/>
            <a:r>
              <a:rPr lang="en-GB" sz="2400" dirty="0">
                <a:latin typeface="Comic Sans MS" panose="030F0702030302020204" pitchFamily="66" charset="0"/>
              </a:rPr>
              <a:t>Shade the area that represents: P (B)</a:t>
            </a:r>
          </a:p>
        </p:txBody>
      </p:sp>
    </p:spTree>
    <p:extLst>
      <p:ext uri="{BB962C8B-B14F-4D97-AF65-F5344CB8AC3E}">
        <p14:creationId xmlns:p14="http://schemas.microsoft.com/office/powerpoint/2010/main" val="2702863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a:xfrm>
            <a:off x="3758743" y="1799200"/>
            <a:ext cx="4536504" cy="2880320"/>
          </a:xfrm>
          <a:prstGeom prst="rect">
            <a:avLst/>
          </a:prstGeom>
          <a:solidFill>
            <a:srgbClr val="00B0F0"/>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sp>
        <p:nvSpPr>
          <p:cNvPr id="29" name="Oval 28"/>
          <p:cNvSpPr/>
          <p:nvPr/>
        </p:nvSpPr>
        <p:spPr>
          <a:xfrm>
            <a:off x="5581997" y="2339260"/>
            <a:ext cx="2378899" cy="1980220"/>
          </a:xfrm>
          <a:prstGeom prst="ellipse">
            <a:avLst/>
          </a:prstGeom>
          <a:solidFill>
            <a:srgbClr val="ECDAF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nvGrpSpPr>
          <p:cNvPr id="19" name="Group 18"/>
          <p:cNvGrpSpPr/>
          <p:nvPr/>
        </p:nvGrpSpPr>
        <p:grpSpPr>
          <a:xfrm>
            <a:off x="3753918" y="1799200"/>
            <a:ext cx="4536504" cy="2880320"/>
            <a:chOff x="1475656" y="1772816"/>
            <a:chExt cx="4536504" cy="2880320"/>
          </a:xfrm>
          <a:noFill/>
        </p:grpSpPr>
        <p:grpSp>
          <p:nvGrpSpPr>
            <p:cNvPr id="20" name="Group 19"/>
            <p:cNvGrpSpPr/>
            <p:nvPr/>
          </p:nvGrpSpPr>
          <p:grpSpPr>
            <a:xfrm>
              <a:off x="1475656" y="1772816"/>
              <a:ext cx="4536504" cy="2880320"/>
              <a:chOff x="1475656" y="1844824"/>
              <a:chExt cx="5904656" cy="3456384"/>
            </a:xfrm>
            <a:grpFill/>
          </p:grpSpPr>
          <p:sp>
            <p:nvSpPr>
              <p:cNvPr id="23" name="Rectangle 22"/>
              <p:cNvSpPr/>
              <p:nvPr/>
            </p:nvSpPr>
            <p:spPr>
              <a:xfrm>
                <a:off x="1475656" y="1844824"/>
                <a:ext cx="5904656" cy="3456384"/>
              </a:xfrm>
              <a:prstGeom prst="rect">
                <a:avLst/>
              </a:prstGeom>
              <a:grp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nvGrpSpPr>
              <p:cNvPr id="24" name="Group 23"/>
              <p:cNvGrpSpPr/>
              <p:nvPr/>
            </p:nvGrpSpPr>
            <p:grpSpPr>
              <a:xfrm>
                <a:off x="1835696" y="2492896"/>
                <a:ext cx="5112568" cy="2376264"/>
                <a:chOff x="1835696" y="2492896"/>
                <a:chExt cx="5112568" cy="2376264"/>
              </a:xfrm>
              <a:grpFill/>
            </p:grpSpPr>
            <p:sp>
              <p:nvSpPr>
                <p:cNvPr id="25" name="Oval 24"/>
                <p:cNvSpPr/>
                <p:nvPr/>
              </p:nvSpPr>
              <p:spPr>
                <a:xfrm>
                  <a:off x="1835696"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sp>
              <p:nvSpPr>
                <p:cNvPr id="26" name="Oval 25"/>
                <p:cNvSpPr/>
                <p:nvPr/>
              </p:nvSpPr>
              <p:spPr>
                <a:xfrm>
                  <a:off x="3851920"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grpSp>
        <p:sp>
          <p:nvSpPr>
            <p:cNvPr id="21" name="TextBox 20"/>
            <p:cNvSpPr txBox="1"/>
            <p:nvPr/>
          </p:nvSpPr>
          <p:spPr>
            <a:xfrm>
              <a:off x="1835696" y="2204864"/>
              <a:ext cx="276616" cy="369332"/>
            </a:xfrm>
            <a:prstGeom prst="rect">
              <a:avLst/>
            </a:prstGeom>
            <a:grpFill/>
          </p:spPr>
          <p:txBody>
            <a:bodyPr wrap="square" rtlCol="0">
              <a:spAutoFit/>
            </a:bodyPr>
            <a:lstStyle/>
            <a:p>
              <a:r>
                <a:rPr lang="en-GB" i="1" dirty="0">
                  <a:latin typeface="Comic Sans MS" panose="030F0702030302020204" pitchFamily="66" charset="0"/>
                </a:rPr>
                <a:t>A</a:t>
              </a:r>
            </a:p>
          </p:txBody>
        </p:sp>
        <p:sp>
          <p:nvSpPr>
            <p:cNvPr id="22" name="TextBox 21"/>
            <p:cNvSpPr txBox="1"/>
            <p:nvPr/>
          </p:nvSpPr>
          <p:spPr>
            <a:xfrm>
              <a:off x="5292080" y="2204864"/>
              <a:ext cx="276616" cy="369332"/>
            </a:xfrm>
            <a:prstGeom prst="rect">
              <a:avLst/>
            </a:prstGeom>
            <a:grpFill/>
          </p:spPr>
          <p:txBody>
            <a:bodyPr wrap="square" rtlCol="0">
              <a:spAutoFit/>
            </a:bodyPr>
            <a:lstStyle/>
            <a:p>
              <a:r>
                <a:rPr lang="en-GB" i="1" dirty="0">
                  <a:latin typeface="Comic Sans MS" panose="030F0702030302020204" pitchFamily="66" charset="0"/>
                </a:rPr>
                <a:t>B</a:t>
              </a:r>
            </a:p>
          </p:txBody>
        </p:sp>
      </p:grpSp>
      <p:sp>
        <p:nvSpPr>
          <p:cNvPr id="27" name="TextBox 26"/>
          <p:cNvSpPr txBox="1"/>
          <p:nvPr/>
        </p:nvSpPr>
        <p:spPr>
          <a:xfrm>
            <a:off x="2709802" y="956301"/>
            <a:ext cx="6624736" cy="461665"/>
          </a:xfrm>
          <a:prstGeom prst="rect">
            <a:avLst/>
          </a:prstGeom>
          <a:noFill/>
        </p:spPr>
        <p:txBody>
          <a:bodyPr wrap="square" rtlCol="0">
            <a:spAutoFit/>
          </a:bodyPr>
          <a:lstStyle/>
          <a:p>
            <a:pPr algn="ctr"/>
            <a:r>
              <a:rPr lang="en-GB" sz="2400" dirty="0">
                <a:latin typeface="Comic Sans MS" panose="030F0702030302020204" pitchFamily="66" charset="0"/>
              </a:rPr>
              <a:t>Shade the area that represents: P (B ’)</a:t>
            </a:r>
          </a:p>
        </p:txBody>
      </p:sp>
    </p:spTree>
    <p:extLst>
      <p:ext uri="{BB962C8B-B14F-4D97-AF65-F5344CB8AC3E}">
        <p14:creationId xmlns:p14="http://schemas.microsoft.com/office/powerpoint/2010/main" val="3972384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3781213" y="1717314"/>
            <a:ext cx="4536504" cy="2880320"/>
            <a:chOff x="1475656" y="1772816"/>
            <a:chExt cx="4536504" cy="2880320"/>
          </a:xfrm>
          <a:noFill/>
        </p:grpSpPr>
        <p:grpSp>
          <p:nvGrpSpPr>
            <p:cNvPr id="20" name="Group 19"/>
            <p:cNvGrpSpPr/>
            <p:nvPr/>
          </p:nvGrpSpPr>
          <p:grpSpPr>
            <a:xfrm>
              <a:off x="1475656" y="1772816"/>
              <a:ext cx="4536504" cy="2880320"/>
              <a:chOff x="1475656" y="1844824"/>
              <a:chExt cx="5904656" cy="3456384"/>
            </a:xfrm>
            <a:grpFill/>
          </p:grpSpPr>
          <p:sp>
            <p:nvSpPr>
              <p:cNvPr id="23" name="Rectangle 22"/>
              <p:cNvSpPr/>
              <p:nvPr/>
            </p:nvSpPr>
            <p:spPr>
              <a:xfrm>
                <a:off x="1475656" y="1844824"/>
                <a:ext cx="5904656" cy="3456384"/>
              </a:xfrm>
              <a:prstGeom prst="rect">
                <a:avLst/>
              </a:prstGeom>
              <a:grp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nvGrpSpPr>
              <p:cNvPr id="24" name="Group 23"/>
              <p:cNvGrpSpPr/>
              <p:nvPr/>
            </p:nvGrpSpPr>
            <p:grpSpPr>
              <a:xfrm>
                <a:off x="1835696" y="2492896"/>
                <a:ext cx="5112568" cy="2376264"/>
                <a:chOff x="1835696" y="2492896"/>
                <a:chExt cx="5112568" cy="2376264"/>
              </a:xfrm>
              <a:grpFill/>
            </p:grpSpPr>
            <p:sp>
              <p:nvSpPr>
                <p:cNvPr id="25" name="Oval 24"/>
                <p:cNvSpPr/>
                <p:nvPr/>
              </p:nvSpPr>
              <p:spPr>
                <a:xfrm>
                  <a:off x="1835696"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sp>
              <p:nvSpPr>
                <p:cNvPr id="26" name="Oval 25"/>
                <p:cNvSpPr/>
                <p:nvPr/>
              </p:nvSpPr>
              <p:spPr>
                <a:xfrm>
                  <a:off x="3851920"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grpSp>
        <p:sp>
          <p:nvSpPr>
            <p:cNvPr id="21" name="TextBox 20"/>
            <p:cNvSpPr txBox="1"/>
            <p:nvPr/>
          </p:nvSpPr>
          <p:spPr>
            <a:xfrm>
              <a:off x="1835696" y="2204864"/>
              <a:ext cx="276616" cy="369332"/>
            </a:xfrm>
            <a:prstGeom prst="rect">
              <a:avLst/>
            </a:prstGeom>
            <a:grpFill/>
          </p:spPr>
          <p:txBody>
            <a:bodyPr wrap="square" rtlCol="0">
              <a:spAutoFit/>
            </a:bodyPr>
            <a:lstStyle/>
            <a:p>
              <a:r>
                <a:rPr lang="en-GB" i="1" dirty="0">
                  <a:latin typeface="Comic Sans MS" panose="030F0702030302020204" pitchFamily="66" charset="0"/>
                </a:rPr>
                <a:t>A</a:t>
              </a:r>
            </a:p>
          </p:txBody>
        </p:sp>
        <p:sp>
          <p:nvSpPr>
            <p:cNvPr id="22" name="TextBox 21"/>
            <p:cNvSpPr txBox="1"/>
            <p:nvPr/>
          </p:nvSpPr>
          <p:spPr>
            <a:xfrm>
              <a:off x="5292080" y="2204864"/>
              <a:ext cx="276616" cy="369332"/>
            </a:xfrm>
            <a:prstGeom prst="rect">
              <a:avLst/>
            </a:prstGeom>
            <a:grpFill/>
          </p:spPr>
          <p:txBody>
            <a:bodyPr wrap="square" rtlCol="0">
              <a:spAutoFit/>
            </a:bodyPr>
            <a:lstStyle/>
            <a:p>
              <a:r>
                <a:rPr lang="en-GB" i="1" dirty="0">
                  <a:latin typeface="Comic Sans MS" panose="030F0702030302020204" pitchFamily="66" charset="0"/>
                </a:rPr>
                <a:t>B</a:t>
              </a:r>
            </a:p>
          </p:txBody>
        </p:sp>
      </p:grpSp>
      <p:sp>
        <p:nvSpPr>
          <p:cNvPr id="28" name="TextBox 27"/>
          <p:cNvSpPr txBox="1"/>
          <p:nvPr/>
        </p:nvSpPr>
        <p:spPr>
          <a:xfrm>
            <a:off x="2737097" y="874415"/>
            <a:ext cx="6624736" cy="461665"/>
          </a:xfrm>
          <a:prstGeom prst="rect">
            <a:avLst/>
          </a:prstGeom>
          <a:noFill/>
        </p:spPr>
        <p:txBody>
          <a:bodyPr wrap="square" rtlCol="0">
            <a:spAutoFit/>
          </a:bodyPr>
          <a:lstStyle/>
          <a:p>
            <a:pPr algn="ctr"/>
            <a:r>
              <a:rPr lang="en-GB" sz="2400" dirty="0">
                <a:latin typeface="Comic Sans MS" panose="030F0702030302020204" pitchFamily="66" charset="0"/>
              </a:rPr>
              <a:t>Shade the area that represents: P (A ’ </a:t>
            </a:r>
            <a:r>
              <a:rPr lang="en-US" sz="2400" dirty="0">
                <a:sym typeface="Symbol" panose="05050102010706020507" pitchFamily="18" charset="2"/>
              </a:rPr>
              <a:t></a:t>
            </a:r>
            <a:r>
              <a:rPr lang="en-GB" sz="2400" dirty="0">
                <a:latin typeface="Comic Sans MS" panose="030F0702030302020204" pitchFamily="66" charset="0"/>
              </a:rPr>
              <a:t> B ’)</a:t>
            </a:r>
          </a:p>
        </p:txBody>
      </p:sp>
      <p:pic>
        <p:nvPicPr>
          <p:cNvPr id="5" name="Picture 4"/>
          <p:cNvPicPr>
            <a:picLocks noChangeAspect="1"/>
          </p:cNvPicPr>
          <p:nvPr/>
        </p:nvPicPr>
        <p:blipFill>
          <a:blip r:embed="rId3"/>
          <a:stretch>
            <a:fillRect/>
          </a:stretch>
        </p:blipFill>
        <p:spPr>
          <a:xfrm>
            <a:off x="3752370" y="1673460"/>
            <a:ext cx="4600575" cy="2924175"/>
          </a:xfrm>
          <a:prstGeom prst="rect">
            <a:avLst/>
          </a:prstGeom>
        </p:spPr>
      </p:pic>
    </p:spTree>
    <p:extLst>
      <p:ext uri="{BB962C8B-B14F-4D97-AF65-F5344CB8AC3E}">
        <p14:creationId xmlns:p14="http://schemas.microsoft.com/office/powerpoint/2010/main" val="60914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3699327" y="1730961"/>
            <a:ext cx="4536504" cy="2880320"/>
            <a:chOff x="1475656" y="1772816"/>
            <a:chExt cx="4536504" cy="2880320"/>
          </a:xfrm>
          <a:noFill/>
        </p:grpSpPr>
        <p:grpSp>
          <p:nvGrpSpPr>
            <p:cNvPr id="20" name="Group 19"/>
            <p:cNvGrpSpPr/>
            <p:nvPr/>
          </p:nvGrpSpPr>
          <p:grpSpPr>
            <a:xfrm>
              <a:off x="1475656" y="1772816"/>
              <a:ext cx="4536504" cy="2880320"/>
              <a:chOff x="1475656" y="1844824"/>
              <a:chExt cx="5904656" cy="3456384"/>
            </a:xfrm>
            <a:grpFill/>
          </p:grpSpPr>
          <p:sp>
            <p:nvSpPr>
              <p:cNvPr id="23" name="Rectangle 22"/>
              <p:cNvSpPr/>
              <p:nvPr/>
            </p:nvSpPr>
            <p:spPr>
              <a:xfrm>
                <a:off x="1475656" y="1844824"/>
                <a:ext cx="5904656" cy="3456384"/>
              </a:xfrm>
              <a:prstGeom prst="rect">
                <a:avLst/>
              </a:prstGeom>
              <a:grp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nvGrpSpPr>
              <p:cNvPr id="24" name="Group 23"/>
              <p:cNvGrpSpPr/>
              <p:nvPr/>
            </p:nvGrpSpPr>
            <p:grpSpPr>
              <a:xfrm>
                <a:off x="1835696" y="2492896"/>
                <a:ext cx="5112568" cy="2376264"/>
                <a:chOff x="1835696" y="2492896"/>
                <a:chExt cx="5112568" cy="2376264"/>
              </a:xfrm>
              <a:grpFill/>
            </p:grpSpPr>
            <p:sp>
              <p:nvSpPr>
                <p:cNvPr id="25" name="Oval 24"/>
                <p:cNvSpPr/>
                <p:nvPr/>
              </p:nvSpPr>
              <p:spPr>
                <a:xfrm>
                  <a:off x="1835696"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sp>
              <p:nvSpPr>
                <p:cNvPr id="26" name="Oval 25"/>
                <p:cNvSpPr/>
                <p:nvPr/>
              </p:nvSpPr>
              <p:spPr>
                <a:xfrm>
                  <a:off x="3851920"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grpSp>
        <p:sp>
          <p:nvSpPr>
            <p:cNvPr id="21" name="TextBox 20"/>
            <p:cNvSpPr txBox="1"/>
            <p:nvPr/>
          </p:nvSpPr>
          <p:spPr>
            <a:xfrm>
              <a:off x="1835696" y="2204864"/>
              <a:ext cx="276616" cy="369332"/>
            </a:xfrm>
            <a:prstGeom prst="rect">
              <a:avLst/>
            </a:prstGeom>
            <a:grpFill/>
          </p:spPr>
          <p:txBody>
            <a:bodyPr wrap="square" rtlCol="0">
              <a:spAutoFit/>
            </a:bodyPr>
            <a:lstStyle/>
            <a:p>
              <a:r>
                <a:rPr lang="en-GB" i="1" dirty="0">
                  <a:latin typeface="Comic Sans MS" panose="030F0702030302020204" pitchFamily="66" charset="0"/>
                </a:rPr>
                <a:t>A</a:t>
              </a:r>
            </a:p>
          </p:txBody>
        </p:sp>
        <p:sp>
          <p:nvSpPr>
            <p:cNvPr id="22" name="TextBox 21"/>
            <p:cNvSpPr txBox="1"/>
            <p:nvPr/>
          </p:nvSpPr>
          <p:spPr>
            <a:xfrm>
              <a:off x="5292080" y="2204864"/>
              <a:ext cx="276616" cy="369332"/>
            </a:xfrm>
            <a:prstGeom prst="rect">
              <a:avLst/>
            </a:prstGeom>
            <a:grpFill/>
          </p:spPr>
          <p:txBody>
            <a:bodyPr wrap="square" rtlCol="0">
              <a:spAutoFit/>
            </a:bodyPr>
            <a:lstStyle/>
            <a:p>
              <a:r>
                <a:rPr lang="en-GB" i="1" dirty="0">
                  <a:latin typeface="Comic Sans MS" panose="030F0702030302020204" pitchFamily="66" charset="0"/>
                </a:rPr>
                <a:t>B</a:t>
              </a:r>
            </a:p>
          </p:txBody>
        </p:sp>
      </p:grpSp>
      <p:sp>
        <p:nvSpPr>
          <p:cNvPr id="29" name="TextBox 28"/>
          <p:cNvSpPr txBox="1"/>
          <p:nvPr/>
        </p:nvSpPr>
        <p:spPr>
          <a:xfrm>
            <a:off x="2655211" y="888062"/>
            <a:ext cx="6624736" cy="461665"/>
          </a:xfrm>
          <a:prstGeom prst="rect">
            <a:avLst/>
          </a:prstGeom>
          <a:noFill/>
        </p:spPr>
        <p:txBody>
          <a:bodyPr wrap="square" rtlCol="0">
            <a:spAutoFit/>
          </a:bodyPr>
          <a:lstStyle/>
          <a:p>
            <a:pPr algn="ctr"/>
            <a:r>
              <a:rPr lang="en-GB" sz="2400" dirty="0">
                <a:latin typeface="Comic Sans MS" panose="030F0702030302020204" pitchFamily="66" charset="0"/>
              </a:rPr>
              <a:t>Shade the area that represents: P (A </a:t>
            </a:r>
            <a:r>
              <a:rPr lang="en-US" sz="2400" dirty="0">
                <a:sym typeface="Symbol" panose="05050102010706020507" pitchFamily="18" charset="2"/>
              </a:rPr>
              <a:t></a:t>
            </a:r>
            <a:r>
              <a:rPr lang="en-GB" sz="2400" dirty="0">
                <a:latin typeface="Comic Sans MS" panose="030F0702030302020204" pitchFamily="66" charset="0"/>
              </a:rPr>
              <a:t> B ’)</a:t>
            </a:r>
          </a:p>
        </p:txBody>
      </p:sp>
      <p:pic>
        <p:nvPicPr>
          <p:cNvPr id="6" name="Picture 5"/>
          <p:cNvPicPr>
            <a:picLocks noChangeAspect="1"/>
          </p:cNvPicPr>
          <p:nvPr/>
        </p:nvPicPr>
        <p:blipFill>
          <a:blip r:embed="rId3"/>
          <a:stretch>
            <a:fillRect/>
          </a:stretch>
        </p:blipFill>
        <p:spPr>
          <a:xfrm>
            <a:off x="3644781" y="1699509"/>
            <a:ext cx="4591050" cy="2943225"/>
          </a:xfrm>
          <a:prstGeom prst="rect">
            <a:avLst/>
          </a:prstGeom>
        </p:spPr>
      </p:pic>
    </p:spTree>
    <p:extLst>
      <p:ext uri="{BB962C8B-B14F-4D97-AF65-F5344CB8AC3E}">
        <p14:creationId xmlns:p14="http://schemas.microsoft.com/office/powerpoint/2010/main" val="3959936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3794861" y="1771905"/>
            <a:ext cx="4536504" cy="2880320"/>
            <a:chOff x="1475656" y="1772816"/>
            <a:chExt cx="4536504" cy="2880320"/>
          </a:xfrm>
          <a:noFill/>
        </p:grpSpPr>
        <p:grpSp>
          <p:nvGrpSpPr>
            <p:cNvPr id="20" name="Group 19"/>
            <p:cNvGrpSpPr/>
            <p:nvPr/>
          </p:nvGrpSpPr>
          <p:grpSpPr>
            <a:xfrm>
              <a:off x="1475656" y="1772816"/>
              <a:ext cx="4536504" cy="2880320"/>
              <a:chOff x="1475656" y="1844824"/>
              <a:chExt cx="5904656" cy="3456384"/>
            </a:xfrm>
            <a:grpFill/>
          </p:grpSpPr>
          <p:sp>
            <p:nvSpPr>
              <p:cNvPr id="23" name="Rectangle 22"/>
              <p:cNvSpPr/>
              <p:nvPr/>
            </p:nvSpPr>
            <p:spPr>
              <a:xfrm>
                <a:off x="1475656" y="1844824"/>
                <a:ext cx="5904656" cy="3456384"/>
              </a:xfrm>
              <a:prstGeom prst="rect">
                <a:avLst/>
              </a:prstGeom>
              <a:grp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nvGrpSpPr>
              <p:cNvPr id="24" name="Group 23"/>
              <p:cNvGrpSpPr/>
              <p:nvPr/>
            </p:nvGrpSpPr>
            <p:grpSpPr>
              <a:xfrm>
                <a:off x="1835696" y="2492896"/>
                <a:ext cx="5112568" cy="2376264"/>
                <a:chOff x="1835696" y="2492896"/>
                <a:chExt cx="5112568" cy="2376264"/>
              </a:xfrm>
              <a:grpFill/>
            </p:grpSpPr>
            <p:sp>
              <p:nvSpPr>
                <p:cNvPr id="25" name="Oval 24"/>
                <p:cNvSpPr/>
                <p:nvPr/>
              </p:nvSpPr>
              <p:spPr>
                <a:xfrm>
                  <a:off x="1835696"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sp>
              <p:nvSpPr>
                <p:cNvPr id="26" name="Oval 25"/>
                <p:cNvSpPr/>
                <p:nvPr/>
              </p:nvSpPr>
              <p:spPr>
                <a:xfrm>
                  <a:off x="3851920"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grpSp>
        <p:sp>
          <p:nvSpPr>
            <p:cNvPr id="21" name="TextBox 20"/>
            <p:cNvSpPr txBox="1"/>
            <p:nvPr/>
          </p:nvSpPr>
          <p:spPr>
            <a:xfrm>
              <a:off x="1835696" y="2204864"/>
              <a:ext cx="276616" cy="369332"/>
            </a:xfrm>
            <a:prstGeom prst="rect">
              <a:avLst/>
            </a:prstGeom>
            <a:grpFill/>
          </p:spPr>
          <p:txBody>
            <a:bodyPr wrap="square" rtlCol="0">
              <a:spAutoFit/>
            </a:bodyPr>
            <a:lstStyle/>
            <a:p>
              <a:r>
                <a:rPr lang="en-GB" i="1" dirty="0">
                  <a:latin typeface="Comic Sans MS" panose="030F0702030302020204" pitchFamily="66" charset="0"/>
                </a:rPr>
                <a:t>A</a:t>
              </a:r>
            </a:p>
          </p:txBody>
        </p:sp>
        <p:sp>
          <p:nvSpPr>
            <p:cNvPr id="22" name="TextBox 21"/>
            <p:cNvSpPr txBox="1"/>
            <p:nvPr/>
          </p:nvSpPr>
          <p:spPr>
            <a:xfrm>
              <a:off x="5292080" y="2204864"/>
              <a:ext cx="276616" cy="369332"/>
            </a:xfrm>
            <a:prstGeom prst="rect">
              <a:avLst/>
            </a:prstGeom>
            <a:grpFill/>
          </p:spPr>
          <p:txBody>
            <a:bodyPr wrap="square" rtlCol="0">
              <a:spAutoFit/>
            </a:bodyPr>
            <a:lstStyle/>
            <a:p>
              <a:r>
                <a:rPr lang="en-GB" i="1" dirty="0">
                  <a:latin typeface="Comic Sans MS" panose="030F0702030302020204" pitchFamily="66" charset="0"/>
                </a:rPr>
                <a:t>B</a:t>
              </a:r>
            </a:p>
          </p:txBody>
        </p:sp>
      </p:grpSp>
      <p:sp>
        <p:nvSpPr>
          <p:cNvPr id="28" name="TextBox 27"/>
          <p:cNvSpPr txBox="1"/>
          <p:nvPr/>
        </p:nvSpPr>
        <p:spPr>
          <a:xfrm>
            <a:off x="2750745" y="929006"/>
            <a:ext cx="6624736" cy="461665"/>
          </a:xfrm>
          <a:prstGeom prst="rect">
            <a:avLst/>
          </a:prstGeom>
          <a:noFill/>
        </p:spPr>
        <p:txBody>
          <a:bodyPr wrap="square" rtlCol="0">
            <a:spAutoFit/>
          </a:bodyPr>
          <a:lstStyle/>
          <a:p>
            <a:pPr algn="ctr"/>
            <a:r>
              <a:rPr lang="en-GB" sz="2400" dirty="0">
                <a:latin typeface="Comic Sans MS" panose="030F0702030302020204" pitchFamily="66" charset="0"/>
              </a:rPr>
              <a:t>Shade the area that represents: P (A </a:t>
            </a:r>
            <a:r>
              <a:rPr lang="en-US" sz="2400" dirty="0">
                <a:sym typeface="Symbol" panose="05050102010706020507" pitchFamily="18" charset="2"/>
              </a:rPr>
              <a:t></a:t>
            </a:r>
            <a:r>
              <a:rPr lang="en-GB" sz="2400" dirty="0">
                <a:latin typeface="Comic Sans MS" panose="030F0702030302020204" pitchFamily="66" charset="0"/>
              </a:rPr>
              <a:t> B ’)</a:t>
            </a:r>
          </a:p>
        </p:txBody>
      </p:sp>
      <p:pic>
        <p:nvPicPr>
          <p:cNvPr id="29" name="Picture 28"/>
          <p:cNvPicPr>
            <a:picLocks noChangeAspect="1"/>
          </p:cNvPicPr>
          <p:nvPr/>
        </p:nvPicPr>
        <p:blipFill>
          <a:blip r:embed="rId3"/>
          <a:stretch>
            <a:fillRect/>
          </a:stretch>
        </p:blipFill>
        <p:spPr>
          <a:xfrm>
            <a:off x="3761456" y="1745215"/>
            <a:ext cx="4591050" cy="2933700"/>
          </a:xfrm>
          <a:prstGeom prst="rect">
            <a:avLst/>
          </a:prstGeom>
        </p:spPr>
      </p:pic>
    </p:spTree>
    <p:extLst>
      <p:ext uri="{BB962C8B-B14F-4D97-AF65-F5344CB8AC3E}">
        <p14:creationId xmlns:p14="http://schemas.microsoft.com/office/powerpoint/2010/main" val="227013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3781214" y="1758257"/>
            <a:ext cx="4536504" cy="2880320"/>
            <a:chOff x="1475656" y="1772816"/>
            <a:chExt cx="4536504" cy="2880320"/>
          </a:xfrm>
          <a:noFill/>
        </p:grpSpPr>
        <p:grpSp>
          <p:nvGrpSpPr>
            <p:cNvPr id="20" name="Group 19"/>
            <p:cNvGrpSpPr/>
            <p:nvPr/>
          </p:nvGrpSpPr>
          <p:grpSpPr>
            <a:xfrm>
              <a:off x="1475656" y="1772816"/>
              <a:ext cx="4536504" cy="2880320"/>
              <a:chOff x="1475656" y="1844824"/>
              <a:chExt cx="5904656" cy="3456384"/>
            </a:xfrm>
            <a:grpFill/>
          </p:grpSpPr>
          <p:sp>
            <p:nvSpPr>
              <p:cNvPr id="23" name="Rectangle 22"/>
              <p:cNvSpPr/>
              <p:nvPr/>
            </p:nvSpPr>
            <p:spPr>
              <a:xfrm>
                <a:off x="1475656" y="1844824"/>
                <a:ext cx="5904656" cy="3456384"/>
              </a:xfrm>
              <a:prstGeom prst="rect">
                <a:avLst/>
              </a:prstGeom>
              <a:grp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nvGrpSpPr>
              <p:cNvPr id="24" name="Group 23"/>
              <p:cNvGrpSpPr/>
              <p:nvPr/>
            </p:nvGrpSpPr>
            <p:grpSpPr>
              <a:xfrm>
                <a:off x="1835696" y="2492896"/>
                <a:ext cx="5112568" cy="2376264"/>
                <a:chOff x="1835696" y="2492896"/>
                <a:chExt cx="5112568" cy="2376264"/>
              </a:xfrm>
              <a:grpFill/>
            </p:grpSpPr>
            <p:sp>
              <p:nvSpPr>
                <p:cNvPr id="25" name="Oval 24"/>
                <p:cNvSpPr/>
                <p:nvPr/>
              </p:nvSpPr>
              <p:spPr>
                <a:xfrm>
                  <a:off x="1835696"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sp>
              <p:nvSpPr>
                <p:cNvPr id="26" name="Oval 25"/>
                <p:cNvSpPr/>
                <p:nvPr/>
              </p:nvSpPr>
              <p:spPr>
                <a:xfrm>
                  <a:off x="3851920" y="2492896"/>
                  <a:ext cx="3096344" cy="2376264"/>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grpSp>
        <p:sp>
          <p:nvSpPr>
            <p:cNvPr id="21" name="TextBox 20"/>
            <p:cNvSpPr txBox="1"/>
            <p:nvPr/>
          </p:nvSpPr>
          <p:spPr>
            <a:xfrm>
              <a:off x="1835696" y="2204864"/>
              <a:ext cx="276616" cy="369332"/>
            </a:xfrm>
            <a:prstGeom prst="rect">
              <a:avLst/>
            </a:prstGeom>
            <a:grpFill/>
          </p:spPr>
          <p:txBody>
            <a:bodyPr wrap="square" rtlCol="0">
              <a:spAutoFit/>
            </a:bodyPr>
            <a:lstStyle/>
            <a:p>
              <a:r>
                <a:rPr lang="en-GB" i="1" dirty="0">
                  <a:latin typeface="Comic Sans MS" panose="030F0702030302020204" pitchFamily="66" charset="0"/>
                </a:rPr>
                <a:t>A</a:t>
              </a:r>
            </a:p>
          </p:txBody>
        </p:sp>
        <p:sp>
          <p:nvSpPr>
            <p:cNvPr id="22" name="TextBox 21"/>
            <p:cNvSpPr txBox="1"/>
            <p:nvPr/>
          </p:nvSpPr>
          <p:spPr>
            <a:xfrm>
              <a:off x="5292080" y="2204864"/>
              <a:ext cx="276616" cy="369332"/>
            </a:xfrm>
            <a:prstGeom prst="rect">
              <a:avLst/>
            </a:prstGeom>
            <a:grpFill/>
          </p:spPr>
          <p:txBody>
            <a:bodyPr wrap="square" rtlCol="0">
              <a:spAutoFit/>
            </a:bodyPr>
            <a:lstStyle/>
            <a:p>
              <a:r>
                <a:rPr lang="en-GB" i="1" dirty="0">
                  <a:latin typeface="Comic Sans MS" panose="030F0702030302020204" pitchFamily="66" charset="0"/>
                </a:rPr>
                <a:t>B</a:t>
              </a:r>
            </a:p>
          </p:txBody>
        </p:sp>
      </p:grpSp>
      <p:sp>
        <p:nvSpPr>
          <p:cNvPr id="27" name="TextBox 26"/>
          <p:cNvSpPr txBox="1"/>
          <p:nvPr/>
        </p:nvSpPr>
        <p:spPr>
          <a:xfrm>
            <a:off x="2737098" y="915358"/>
            <a:ext cx="6624736" cy="461665"/>
          </a:xfrm>
          <a:prstGeom prst="rect">
            <a:avLst/>
          </a:prstGeom>
          <a:noFill/>
        </p:spPr>
        <p:txBody>
          <a:bodyPr wrap="square" rtlCol="0">
            <a:spAutoFit/>
          </a:bodyPr>
          <a:lstStyle/>
          <a:p>
            <a:pPr algn="ctr"/>
            <a:r>
              <a:rPr lang="en-GB" sz="2400" dirty="0">
                <a:latin typeface="Comic Sans MS" panose="030F0702030302020204" pitchFamily="66" charset="0"/>
              </a:rPr>
              <a:t>Shade the area that represents: P (A ’ </a:t>
            </a:r>
            <a:r>
              <a:rPr lang="en-US" sz="2400" dirty="0">
                <a:sym typeface="Symbol" panose="05050102010706020507" pitchFamily="18" charset="2"/>
              </a:rPr>
              <a:t></a:t>
            </a:r>
            <a:r>
              <a:rPr lang="en-GB" sz="2400" dirty="0">
                <a:latin typeface="Comic Sans MS" panose="030F0702030302020204" pitchFamily="66" charset="0"/>
              </a:rPr>
              <a:t> B ’)</a:t>
            </a:r>
          </a:p>
        </p:txBody>
      </p:sp>
      <p:pic>
        <p:nvPicPr>
          <p:cNvPr id="6" name="Picture 5"/>
          <p:cNvPicPr>
            <a:picLocks noChangeAspect="1"/>
          </p:cNvPicPr>
          <p:nvPr/>
        </p:nvPicPr>
        <p:blipFill>
          <a:blip r:embed="rId3"/>
          <a:stretch>
            <a:fillRect/>
          </a:stretch>
        </p:blipFill>
        <p:spPr>
          <a:xfrm>
            <a:off x="3753941" y="1758258"/>
            <a:ext cx="4591050" cy="2924175"/>
          </a:xfrm>
          <a:prstGeom prst="rect">
            <a:avLst/>
          </a:prstGeom>
        </p:spPr>
      </p:pic>
    </p:spTree>
    <p:extLst>
      <p:ext uri="{BB962C8B-B14F-4D97-AF65-F5344CB8AC3E}">
        <p14:creationId xmlns:p14="http://schemas.microsoft.com/office/powerpoint/2010/main" val="207557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5218" y="97525"/>
            <a:ext cx="6962555" cy="531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604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2460" y="46567"/>
            <a:ext cx="6452414" cy="37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784" y="3802161"/>
            <a:ext cx="7612966" cy="16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48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4503" y="91440"/>
            <a:ext cx="7876904" cy="461665"/>
          </a:xfrm>
          <a:prstGeom prst="rect">
            <a:avLst/>
          </a:prstGeom>
          <a:noFill/>
        </p:spPr>
        <p:txBody>
          <a:bodyPr wrap="square" rtlCol="0">
            <a:spAutoFit/>
          </a:bodyPr>
          <a:lstStyle/>
          <a:p>
            <a:r>
              <a:rPr lang="en-GB" sz="2400" b="1" u="sng" dirty="0" smtClean="0"/>
              <a:t>1-10 </a:t>
            </a:r>
            <a:r>
              <a:rPr lang="en-GB" sz="2400" b="1" u="sng" dirty="0" smtClean="0"/>
              <a:t>Quiz. </a:t>
            </a:r>
            <a:endParaRPr lang="en-GB" sz="2400" b="1" u="sng" dirty="0"/>
          </a:p>
        </p:txBody>
      </p:sp>
      <mc:AlternateContent xmlns:mc="http://schemas.openxmlformats.org/markup-compatibility/2006" xmlns:a14="http://schemas.microsoft.com/office/drawing/2010/main">
        <mc:Choice Requires="a14">
          <p:sp>
            <p:nvSpPr>
              <p:cNvPr id="7" name="TextBox 6"/>
              <p:cNvSpPr txBox="1"/>
              <p:nvPr/>
            </p:nvSpPr>
            <p:spPr>
              <a:xfrm>
                <a:off x="209006" y="718456"/>
                <a:ext cx="9901645" cy="4617739"/>
              </a:xfrm>
              <a:prstGeom prst="rect">
                <a:avLst/>
              </a:prstGeom>
              <a:noFill/>
            </p:spPr>
            <p:txBody>
              <a:bodyPr wrap="square" rtlCol="0">
                <a:spAutoFit/>
              </a:bodyPr>
              <a:lstStyle/>
              <a:p>
                <a:pPr marL="514350" indent="-514350">
                  <a:buAutoNum type="arabicParenR"/>
                </a:pPr>
                <a14:m>
                  <m:oMath xmlns:m="http://schemas.openxmlformats.org/officeDocument/2006/math">
                    <m:r>
                      <a:rPr lang="en-GB" sz="2800" b="0" i="1" smtClean="0">
                        <a:latin typeface="Cambria Math" panose="02040503050406030204" pitchFamily="18" charset="0"/>
                        <a:ea typeface="Cambria Math" panose="02040503050406030204" pitchFamily="18" charset="0"/>
                      </a:rPr>
                      <m:t>34÷4</m:t>
                    </m:r>
                  </m:oMath>
                </a14:m>
                <a:endParaRPr lang="en-GB" sz="2800" b="0" dirty="0" smtClean="0">
                  <a:ea typeface="Cambria Math" panose="02040503050406030204" pitchFamily="18" charset="0"/>
                </a:endParaRPr>
              </a:p>
              <a:p>
                <a:pPr marL="514350" indent="-514350">
                  <a:buAutoNum type="arabicParenR"/>
                </a:pPr>
                <a14:m>
                  <m:oMath xmlns:m="http://schemas.openxmlformats.org/officeDocument/2006/math">
                    <m:r>
                      <a:rPr lang="en-GB" sz="2800" b="0" i="1" smtClean="0">
                        <a:latin typeface="Cambria Math" panose="02040503050406030204" pitchFamily="18" charset="0"/>
                      </a:rPr>
                      <m:t>13</m:t>
                    </m:r>
                    <m:r>
                      <a:rPr lang="en-GB" sz="2800" b="0" i="1" smtClean="0">
                        <a:latin typeface="Cambria Math" panose="02040503050406030204" pitchFamily="18" charset="0"/>
                        <a:ea typeface="Cambria Math" panose="02040503050406030204" pitchFamily="18" charset="0"/>
                      </a:rPr>
                      <m:t>×17</m:t>
                    </m:r>
                  </m:oMath>
                </a14:m>
                <a:endParaRPr lang="en-GB" sz="2800" dirty="0" smtClean="0"/>
              </a:p>
              <a:p>
                <a:pPr marL="342900" indent="-342900">
                  <a:buAutoNum type="arabicParenR"/>
                </a:pPr>
                <a:r>
                  <a:rPr lang="en-GB" sz="2800" b="0" dirty="0" smtClean="0"/>
                  <a:t>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17</m:t>
                        </m:r>
                      </m:e>
                      <m:sup>
                        <m:r>
                          <a:rPr lang="en-GB" sz="2800" b="0" i="1" smtClean="0">
                            <a:latin typeface="Cambria Math" panose="02040503050406030204" pitchFamily="18" charset="0"/>
                          </a:rPr>
                          <m:t>0</m:t>
                        </m:r>
                      </m:sup>
                    </m:sSup>
                  </m:oMath>
                </a14:m>
                <a:r>
                  <a:rPr lang="en-GB" sz="2800" b="0" dirty="0" smtClean="0">
                    <a:ea typeface="Cambria Math" panose="02040503050406030204" pitchFamily="18" charset="0"/>
                  </a:rPr>
                  <a:t>  (‘</a:t>
                </a:r>
                <a:r>
                  <a:rPr lang="en-GB" sz="2800" b="0" i="1" dirty="0" smtClean="0">
                    <a:ea typeface="Cambria Math" panose="02040503050406030204" pitchFamily="18" charset="0"/>
                  </a:rPr>
                  <a:t>17 to the power zero’, not 17 degrees)</a:t>
                </a:r>
                <a:endParaRPr lang="en-GB" sz="2800" b="0" dirty="0" smtClean="0">
                  <a:ea typeface="Cambria Math" panose="02040503050406030204" pitchFamily="18" charset="0"/>
                </a:endParaRPr>
              </a:p>
              <a:p>
                <a:pPr marL="342900" indent="-342900">
                  <a:buAutoNum type="arabicParenR"/>
                </a:pPr>
                <a:r>
                  <a:rPr lang="en-GB" sz="2800" dirty="0" smtClean="0"/>
                  <a:t> In what shape would you find a hypotenuse?</a:t>
                </a:r>
              </a:p>
              <a:p>
                <a:pPr marL="342900" indent="-342900">
                  <a:buAutoNum type="arabicParenR"/>
                </a:pPr>
                <a:r>
                  <a:rPr lang="en-GB" sz="2800" dirty="0" smtClean="0"/>
                  <a:t> List the first 5 multiples of 7.</a:t>
                </a:r>
              </a:p>
              <a:p>
                <a:pPr marL="342900" indent="-342900">
                  <a:buAutoNum type="arabicParenR"/>
                </a:pPr>
                <a:r>
                  <a:rPr lang="en-GB" sz="2800" dirty="0" smtClean="0"/>
                  <a:t> What are the factors of 45?</a:t>
                </a:r>
              </a:p>
              <a:p>
                <a:pPr marL="342900" indent="-342900">
                  <a:buAutoNum type="arabicParenR"/>
                </a:pPr>
                <a:r>
                  <a:rPr lang="en-GB" sz="2800" dirty="0" smtClean="0"/>
                  <a:t> </a:t>
                </a:r>
                <a14:m>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7</m:t>
                        </m:r>
                      </m:num>
                      <m:den>
                        <m:r>
                          <a:rPr lang="en-GB" sz="2800" b="0" i="1" smtClean="0">
                            <a:latin typeface="Cambria Math" panose="02040503050406030204" pitchFamily="18" charset="0"/>
                          </a:rPr>
                          <m:t>9</m:t>
                        </m:r>
                      </m:den>
                    </m:f>
                    <m:r>
                      <a:rPr lang="en-GB" sz="2800" i="1" smtClean="0">
                        <a:latin typeface="Cambria Math" panose="02040503050406030204" pitchFamily="18" charset="0"/>
                        <a:ea typeface="Cambria Math" panose="02040503050406030204" pitchFamily="18" charset="0"/>
                      </a:rPr>
                      <m:t>÷</m:t>
                    </m:r>
                    <m:f>
                      <m:fPr>
                        <m:ctrlPr>
                          <a:rPr lang="en-GB" sz="280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4</m:t>
                        </m:r>
                      </m:num>
                      <m:den>
                        <m:r>
                          <a:rPr lang="en-GB" sz="2800" b="0" i="1" smtClean="0">
                            <a:latin typeface="Cambria Math" panose="02040503050406030204" pitchFamily="18" charset="0"/>
                            <a:ea typeface="Cambria Math" panose="02040503050406030204" pitchFamily="18" charset="0"/>
                          </a:rPr>
                          <m:t>5</m:t>
                        </m:r>
                      </m:den>
                    </m:f>
                  </m:oMath>
                </a14:m>
                <a:endParaRPr lang="en-GB" sz="2800" dirty="0" smtClean="0"/>
              </a:p>
              <a:p>
                <a:pPr marL="342900" indent="-342900">
                  <a:buAutoNum type="arabicParenR"/>
                </a:pPr>
                <a:r>
                  <a:rPr lang="en-GB" sz="2800" dirty="0" smtClean="0"/>
                  <a:t> Split £40 in the ratio 2 : 6</a:t>
                </a:r>
              </a:p>
              <a:p>
                <a:pPr marL="342900" indent="-342900">
                  <a:buAutoNum type="arabicParenR"/>
                </a:pPr>
                <a:r>
                  <a:rPr lang="en-GB" sz="2800" dirty="0" smtClean="0"/>
                  <a:t> Convert 3:36am into the 24hr clock.</a:t>
                </a:r>
              </a:p>
              <a:p>
                <a:pPr marL="342900" indent="-342900">
                  <a:buAutoNum type="arabicParenR"/>
                </a:pPr>
                <a:r>
                  <a:rPr lang="en-GB" sz="2800" dirty="0" smtClean="0"/>
                  <a:t> Give an angle fact about straight lines.</a:t>
                </a:r>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09006" y="718456"/>
                <a:ext cx="9901645" cy="4617739"/>
              </a:xfrm>
              <a:prstGeom prst="rect">
                <a:avLst/>
              </a:prstGeom>
              <a:blipFill>
                <a:blip r:embed="rId5"/>
                <a:stretch>
                  <a:fillRect l="-1292" b="-2114"/>
                </a:stretch>
              </a:blipFill>
            </p:spPr>
            <p:txBody>
              <a:bodyPr/>
              <a:lstStyle/>
              <a:p>
                <a:r>
                  <a:rPr lang="en-GB">
                    <a:noFill/>
                  </a:rPr>
                  <a:t> </a:t>
                </a:r>
              </a:p>
            </p:txBody>
          </p:sp>
        </mc:Fallback>
      </mc:AlternateContent>
      <p:sp>
        <p:nvSpPr>
          <p:cNvPr id="2" name="TextBox 1"/>
          <p:cNvSpPr txBox="1"/>
          <p:nvPr/>
        </p:nvSpPr>
        <p:spPr>
          <a:xfrm>
            <a:off x="8743950" y="718456"/>
            <a:ext cx="3143250" cy="4832092"/>
          </a:xfrm>
          <a:prstGeom prst="rect">
            <a:avLst/>
          </a:prstGeom>
          <a:noFill/>
        </p:spPr>
        <p:txBody>
          <a:bodyPr wrap="square" rtlCol="0">
            <a:spAutoFit/>
          </a:bodyPr>
          <a:lstStyle/>
          <a:p>
            <a:r>
              <a:rPr lang="en-US" sz="2800" dirty="0" smtClean="0">
                <a:solidFill>
                  <a:srgbClr val="FF0000"/>
                </a:solidFill>
              </a:rPr>
              <a:t>8.5</a:t>
            </a:r>
          </a:p>
          <a:p>
            <a:r>
              <a:rPr lang="en-US" sz="2800" dirty="0" smtClean="0">
                <a:solidFill>
                  <a:srgbClr val="FF0000"/>
                </a:solidFill>
              </a:rPr>
              <a:t>221</a:t>
            </a:r>
          </a:p>
          <a:p>
            <a:r>
              <a:rPr lang="en-US" sz="2800" dirty="0" smtClean="0">
                <a:solidFill>
                  <a:srgbClr val="FF0000"/>
                </a:solidFill>
              </a:rPr>
              <a:t>1</a:t>
            </a:r>
          </a:p>
          <a:p>
            <a:r>
              <a:rPr lang="en-US" sz="2800" dirty="0" smtClean="0">
                <a:solidFill>
                  <a:srgbClr val="FF0000"/>
                </a:solidFill>
              </a:rPr>
              <a:t>Right angled triangle</a:t>
            </a:r>
          </a:p>
          <a:p>
            <a:r>
              <a:rPr lang="en-US" sz="2800" dirty="0" smtClean="0">
                <a:solidFill>
                  <a:srgbClr val="FF0000"/>
                </a:solidFill>
              </a:rPr>
              <a:t>7, 14, 21, 28, 35</a:t>
            </a:r>
          </a:p>
          <a:p>
            <a:r>
              <a:rPr lang="en-US" sz="2800" dirty="0" smtClean="0">
                <a:solidFill>
                  <a:srgbClr val="FF0000"/>
                </a:solidFill>
              </a:rPr>
              <a:t>1, 4, 9, 45</a:t>
            </a:r>
          </a:p>
          <a:p>
            <a:r>
              <a:rPr lang="en-US" sz="2800" dirty="0" smtClean="0">
                <a:solidFill>
                  <a:srgbClr val="FF0000"/>
                </a:solidFill>
              </a:rPr>
              <a:t>35/36</a:t>
            </a:r>
          </a:p>
          <a:p>
            <a:r>
              <a:rPr lang="en-US" sz="2800" dirty="0" smtClean="0">
                <a:solidFill>
                  <a:srgbClr val="FF0000"/>
                </a:solidFill>
              </a:rPr>
              <a:t>£10:£30</a:t>
            </a:r>
          </a:p>
          <a:p>
            <a:r>
              <a:rPr lang="en-US" sz="2800" dirty="0" smtClean="0">
                <a:solidFill>
                  <a:srgbClr val="FF0000"/>
                </a:solidFill>
              </a:rPr>
              <a:t>03:36</a:t>
            </a:r>
          </a:p>
          <a:p>
            <a:r>
              <a:rPr lang="en-US" sz="2800" dirty="0" smtClean="0">
                <a:solidFill>
                  <a:srgbClr val="FF0000"/>
                </a:solidFill>
              </a:rPr>
              <a:t>Add to 180</a:t>
            </a:r>
            <a:endParaRPr lang="en-GB" sz="2800" dirty="0">
              <a:solidFill>
                <a:srgbClr val="FF0000"/>
              </a:solidFill>
            </a:endParaRPr>
          </a:p>
        </p:txBody>
      </p:sp>
    </p:spTree>
    <p:extLst>
      <p:ext uri="{BB962C8B-B14F-4D97-AF65-F5344CB8AC3E}">
        <p14:creationId xmlns:p14="http://schemas.microsoft.com/office/powerpoint/2010/main" val="3663115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2460" y="46567"/>
            <a:ext cx="6452414" cy="37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784" y="3802161"/>
            <a:ext cx="7612966" cy="16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00652" y="857568"/>
            <a:ext cx="429558" cy="6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4346" y="2001937"/>
            <a:ext cx="417770" cy="6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5854" y="1842427"/>
            <a:ext cx="370624" cy="6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08964" y="1842427"/>
            <a:ext cx="500276" cy="81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13553" y="883346"/>
            <a:ext cx="459678" cy="7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88884" y="754108"/>
            <a:ext cx="493728" cy="80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04606" y="2730285"/>
            <a:ext cx="518612" cy="8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9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9896" y="237639"/>
            <a:ext cx="6646670" cy="387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763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116" y="204057"/>
            <a:ext cx="5884222" cy="76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7581" y="1019849"/>
            <a:ext cx="1162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7581" y="1903403"/>
            <a:ext cx="1162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7581" y="2807450"/>
            <a:ext cx="1162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27581" y="3711497"/>
            <a:ext cx="1771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34144" y="3711497"/>
            <a:ext cx="13620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7581" y="4337851"/>
            <a:ext cx="15335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061106" y="4337851"/>
            <a:ext cx="1314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1532" y="1019849"/>
            <a:ext cx="6577664" cy="383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6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0"/>
            <a:ext cx="6133514" cy="6991750"/>
          </a:xfrm>
          <a:prstGeom prst="rect">
            <a:avLst/>
          </a:prstGeom>
        </p:spPr>
      </p:pic>
    </p:spTree>
    <p:extLst>
      <p:ext uri="{BB962C8B-B14F-4D97-AF65-F5344CB8AC3E}">
        <p14:creationId xmlns:p14="http://schemas.microsoft.com/office/powerpoint/2010/main" val="1959496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13" y="-184849"/>
            <a:ext cx="10515600" cy="1325563"/>
          </a:xfrm>
        </p:spPr>
        <p:txBody>
          <a:bodyPr/>
          <a:lstStyle/>
          <a:p>
            <a:r>
              <a:rPr lang="en-GB" dirty="0" smtClean="0"/>
              <a:t>Todays Objectives – Have you met them?</a:t>
            </a:r>
            <a:endParaRPr lang="en-GB" dirty="0"/>
          </a:p>
        </p:txBody>
      </p:sp>
      <p:sp>
        <p:nvSpPr>
          <p:cNvPr id="8" name="Content Placeholder 2"/>
          <p:cNvSpPr>
            <a:spLocks noGrp="1"/>
          </p:cNvSpPr>
          <p:nvPr>
            <p:ph idx="1"/>
          </p:nvPr>
        </p:nvSpPr>
        <p:spPr>
          <a:xfrm>
            <a:off x="145868" y="1893164"/>
            <a:ext cx="8523513" cy="3566343"/>
          </a:xfrm>
        </p:spPr>
        <p:txBody>
          <a:bodyPr>
            <a:noAutofit/>
          </a:bodyPr>
          <a:lstStyle/>
          <a:p>
            <a:pPr>
              <a:lnSpc>
                <a:spcPct val="150000"/>
              </a:lnSpc>
            </a:pPr>
            <a:r>
              <a:rPr lang="en-GB" dirty="0"/>
              <a:t>To be able to </a:t>
            </a:r>
            <a:r>
              <a:rPr lang="en-GB" b="1" dirty="0"/>
              <a:t>fill in a Venn Diagram</a:t>
            </a:r>
            <a:r>
              <a:rPr lang="en-GB" dirty="0"/>
              <a:t>.</a:t>
            </a:r>
          </a:p>
          <a:p>
            <a:pPr>
              <a:lnSpc>
                <a:spcPct val="150000"/>
              </a:lnSpc>
            </a:pPr>
            <a:r>
              <a:rPr lang="en-GB" dirty="0"/>
              <a:t>To be able to </a:t>
            </a:r>
            <a:r>
              <a:rPr lang="en-GB" b="1" dirty="0"/>
              <a:t>use Venn Diagram notation.</a:t>
            </a:r>
          </a:p>
          <a:p>
            <a:pPr>
              <a:lnSpc>
                <a:spcPct val="150000"/>
              </a:lnSpc>
            </a:pPr>
            <a:r>
              <a:rPr lang="en-GB" dirty="0"/>
              <a:t>To be able to </a:t>
            </a:r>
            <a:r>
              <a:rPr lang="en-GB" b="1" dirty="0"/>
              <a:t>find probabilities from a Venn Diagram</a:t>
            </a:r>
            <a:r>
              <a:rPr lang="en-GB" b="1" dirty="0" smtClean="0"/>
              <a:t>.</a:t>
            </a:r>
            <a:endParaRPr lang="en-GB" b="1" dirty="0"/>
          </a:p>
        </p:txBody>
      </p:sp>
      <p:sp>
        <p:nvSpPr>
          <p:cNvPr id="9" name="TextBox 8"/>
          <p:cNvSpPr txBox="1"/>
          <p:nvPr/>
        </p:nvSpPr>
        <p:spPr>
          <a:xfrm>
            <a:off x="145868" y="1090750"/>
            <a:ext cx="4726578" cy="584775"/>
          </a:xfrm>
          <a:prstGeom prst="rect">
            <a:avLst/>
          </a:prstGeom>
          <a:noFill/>
        </p:spPr>
        <p:txBody>
          <a:bodyPr wrap="square" rtlCol="0">
            <a:spAutoFit/>
          </a:bodyPr>
          <a:lstStyle/>
          <a:p>
            <a:r>
              <a:rPr lang="en-GB" sz="3200" u="sng" dirty="0" smtClean="0"/>
              <a:t>Objectives</a:t>
            </a:r>
            <a:endParaRPr lang="en-GB" u="sng" dirty="0"/>
          </a:p>
        </p:txBody>
      </p:sp>
      <p:pic>
        <p:nvPicPr>
          <p:cNvPr id="5122" name="Picture 2" descr="Image result for emoticons"/>
          <p:cNvPicPr>
            <a:picLocks noChangeAspect="1" noChangeArrowheads="1"/>
          </p:cNvPicPr>
          <p:nvPr/>
        </p:nvPicPr>
        <p:blipFill rotWithShape="1">
          <a:blip r:embed="rId2">
            <a:extLst>
              <a:ext uri="{28A0092B-C50C-407E-A947-70E740481C1C}">
                <a14:useLocalDpi xmlns:a14="http://schemas.microsoft.com/office/drawing/2010/main" val="0"/>
              </a:ext>
            </a:extLst>
          </a:blip>
          <a:srcRect l="64486" t="75833" r="19809" b="2637"/>
          <a:stretch/>
        </p:blipFill>
        <p:spPr bwMode="auto">
          <a:xfrm>
            <a:off x="9492342" y="3003123"/>
            <a:ext cx="927463" cy="9535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emoticons"/>
          <p:cNvPicPr>
            <a:picLocks noChangeAspect="1" noChangeArrowheads="1"/>
          </p:cNvPicPr>
          <p:nvPr/>
        </p:nvPicPr>
        <p:blipFill rotWithShape="1">
          <a:blip r:embed="rId2">
            <a:extLst>
              <a:ext uri="{28A0092B-C50C-407E-A947-70E740481C1C}">
                <a14:useLocalDpi xmlns:a14="http://schemas.microsoft.com/office/drawing/2010/main" val="0"/>
              </a:ext>
            </a:extLst>
          </a:blip>
          <a:srcRect l="43104" t="25793" r="41633" b="54446"/>
          <a:stretch/>
        </p:blipFill>
        <p:spPr bwMode="auto">
          <a:xfrm>
            <a:off x="9652975" y="1344524"/>
            <a:ext cx="901338" cy="8752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emoticons"/>
          <p:cNvPicPr>
            <a:picLocks noChangeAspect="1" noChangeArrowheads="1"/>
          </p:cNvPicPr>
          <p:nvPr/>
        </p:nvPicPr>
        <p:blipFill rotWithShape="1">
          <a:blip r:embed="rId2">
            <a:extLst>
              <a:ext uri="{28A0092B-C50C-407E-A947-70E740481C1C}">
                <a14:useLocalDpi xmlns:a14="http://schemas.microsoft.com/office/drawing/2010/main" val="0"/>
              </a:ext>
            </a:extLst>
          </a:blip>
          <a:srcRect l="2182" t="25793" r="83440" b="54742"/>
          <a:stretch/>
        </p:blipFill>
        <p:spPr bwMode="auto">
          <a:xfrm>
            <a:off x="9463564" y="4335152"/>
            <a:ext cx="849086" cy="8621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emoticons"/>
          <p:cNvPicPr>
            <a:picLocks noChangeAspect="1" noChangeArrowheads="1"/>
          </p:cNvPicPr>
          <p:nvPr/>
        </p:nvPicPr>
        <p:blipFill rotWithShape="1">
          <a:blip r:embed="rId2">
            <a:extLst>
              <a:ext uri="{28A0092B-C50C-407E-A947-70E740481C1C}">
                <a14:useLocalDpi xmlns:a14="http://schemas.microsoft.com/office/drawing/2010/main" val="0"/>
              </a:ext>
            </a:extLst>
          </a:blip>
          <a:srcRect l="43104" t="25793" r="41633" b="54446"/>
          <a:stretch/>
        </p:blipFill>
        <p:spPr bwMode="auto">
          <a:xfrm>
            <a:off x="10312650" y="3648145"/>
            <a:ext cx="901338" cy="8752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emoticons"/>
          <p:cNvPicPr>
            <a:picLocks noChangeAspect="1" noChangeArrowheads="1"/>
          </p:cNvPicPr>
          <p:nvPr/>
        </p:nvPicPr>
        <p:blipFill rotWithShape="1">
          <a:blip r:embed="rId2">
            <a:extLst>
              <a:ext uri="{28A0092B-C50C-407E-A947-70E740481C1C}">
                <a14:useLocalDpi xmlns:a14="http://schemas.microsoft.com/office/drawing/2010/main" val="0"/>
              </a:ext>
            </a:extLst>
          </a:blip>
          <a:srcRect l="43104" t="25793" r="41633" b="54446"/>
          <a:stretch/>
        </p:blipFill>
        <p:spPr bwMode="auto">
          <a:xfrm>
            <a:off x="10627721" y="2296947"/>
            <a:ext cx="901338" cy="8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5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208353" y="54310"/>
            <a:ext cx="5775299" cy="1015663"/>
          </a:xfrm>
          <a:prstGeom prst="rect">
            <a:avLst/>
          </a:prstGeom>
          <a:noFill/>
        </p:spPr>
        <p:txBody>
          <a:bodyPr wrap="none" lIns="91440" tIns="45720" rIns="91440" bIns="45720">
            <a:spAutoFit/>
          </a:bodyPr>
          <a:lstStyle/>
          <a:p>
            <a:pPr algn="ctr"/>
            <a:r>
              <a:rPr lang="en-US" sz="60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Suggested Videos</a:t>
            </a:r>
            <a:endParaRPr lang="en-US" sz="6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0" name="Rectangle 9"/>
          <p:cNvSpPr/>
          <p:nvPr/>
        </p:nvSpPr>
        <p:spPr>
          <a:xfrm>
            <a:off x="222069" y="1069973"/>
            <a:ext cx="5734598" cy="4311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u="sng" dirty="0">
                <a:solidFill>
                  <a:sysClr val="windowText" lastClr="000000"/>
                </a:solidFill>
              </a:rPr>
              <a:t>For this </a:t>
            </a:r>
            <a:r>
              <a:rPr lang="en-GB" b="1" u="sng" dirty="0" smtClean="0">
                <a:solidFill>
                  <a:sysClr val="windowText" lastClr="000000"/>
                </a:solidFill>
              </a:rPr>
              <a:t>lesson</a:t>
            </a:r>
            <a:endParaRPr lang="en-GB" b="1" u="sng" dirty="0">
              <a:solidFill>
                <a:sysClr val="windowText" lastClr="000000"/>
              </a:solidFill>
            </a:endParaRPr>
          </a:p>
          <a:p>
            <a:endParaRPr lang="en-GB" dirty="0">
              <a:solidFill>
                <a:sysClr val="windowText" lastClr="000000"/>
              </a:solidFill>
            </a:endParaRPr>
          </a:p>
          <a:p>
            <a:r>
              <a:rPr lang="en-GB" b="1" dirty="0">
                <a:solidFill>
                  <a:sysClr val="windowText" lastClr="000000"/>
                </a:solidFill>
              </a:rPr>
              <a:t>Ordering Numbers: </a:t>
            </a:r>
            <a:r>
              <a:rPr lang="en-GB" dirty="0">
                <a:solidFill>
                  <a:sysClr val="windowText" lastClr="000000"/>
                </a:solidFill>
                <a:hlinkClick r:id="rId2"/>
              </a:rPr>
              <a:t>https://</a:t>
            </a:r>
            <a:r>
              <a:rPr lang="en-GB" dirty="0" smtClean="0">
                <a:solidFill>
                  <a:sysClr val="windowText" lastClr="000000"/>
                </a:solidFill>
                <a:hlinkClick r:id="rId2"/>
              </a:rPr>
              <a:t>www.youtube.com/watch?v=gOmj58JdxL8</a:t>
            </a:r>
            <a:endParaRPr lang="en-GB" dirty="0" smtClean="0">
              <a:solidFill>
                <a:sysClr val="windowText" lastClr="000000"/>
              </a:solidFill>
            </a:endParaRPr>
          </a:p>
          <a:p>
            <a:r>
              <a:rPr lang="en-US" dirty="0" smtClean="0">
                <a:solidFill>
                  <a:schemeClr val="tx1"/>
                </a:solidFill>
              </a:rPr>
              <a:t>Ordering </a:t>
            </a:r>
            <a:r>
              <a:rPr lang="en-US" dirty="0">
                <a:solidFill>
                  <a:schemeClr val="tx1"/>
                </a:solidFill>
              </a:rPr>
              <a:t>fractions decimals percentages </a:t>
            </a:r>
            <a:r>
              <a:rPr lang="en-US" dirty="0" smtClean="0">
                <a:solidFill>
                  <a:schemeClr val="tx1"/>
                </a:solidFill>
              </a:rPr>
              <a:t>– </a:t>
            </a:r>
            <a:r>
              <a:rPr lang="en-US" dirty="0" err="1" smtClean="0">
                <a:solidFill>
                  <a:schemeClr val="tx1"/>
                </a:solidFill>
              </a:rPr>
              <a:t>Corbettmaths</a:t>
            </a:r>
            <a:endParaRPr lang="en-GB" dirty="0">
              <a:solidFill>
                <a:schemeClr val="tx1"/>
              </a:solidFill>
            </a:endParaRPr>
          </a:p>
          <a:p>
            <a:r>
              <a:rPr lang="en-GB" b="1" dirty="0" smtClean="0">
                <a:solidFill>
                  <a:sysClr val="windowText" lastClr="000000"/>
                </a:solidFill>
              </a:rPr>
              <a:t>Percentages:</a:t>
            </a:r>
            <a:endParaRPr lang="en-GB" b="1" dirty="0">
              <a:solidFill>
                <a:sysClr val="windowText" lastClr="000000"/>
              </a:solidFill>
            </a:endParaRPr>
          </a:p>
          <a:p>
            <a:endParaRPr lang="en-GB" dirty="0">
              <a:solidFill>
                <a:sysClr val="windowText" lastClr="000000"/>
              </a:solidFill>
            </a:endParaRPr>
          </a:p>
        </p:txBody>
      </p:sp>
      <p:sp>
        <p:nvSpPr>
          <p:cNvPr id="11" name="Rectangle 10"/>
          <p:cNvSpPr/>
          <p:nvPr/>
        </p:nvSpPr>
        <p:spPr>
          <a:xfrm>
            <a:off x="6207795" y="1069973"/>
            <a:ext cx="5551714" cy="4311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u="sng" dirty="0">
                <a:solidFill>
                  <a:sysClr val="windowText" lastClr="000000"/>
                </a:solidFill>
              </a:rPr>
              <a:t>For </a:t>
            </a:r>
            <a:r>
              <a:rPr lang="en-GB" b="1" u="sng" dirty="0" smtClean="0">
                <a:solidFill>
                  <a:sysClr val="windowText" lastClr="000000"/>
                </a:solidFill>
              </a:rPr>
              <a:t>next lesson</a:t>
            </a:r>
            <a:endParaRPr lang="en-GB" b="1" u="sng" dirty="0">
              <a:solidFill>
                <a:sysClr val="windowText" lastClr="000000"/>
              </a:solidFill>
            </a:endParaRPr>
          </a:p>
          <a:p>
            <a:endParaRPr lang="en-GB" dirty="0">
              <a:solidFill>
                <a:sysClr val="windowText" lastClr="000000"/>
              </a:solidFill>
            </a:endParaRPr>
          </a:p>
          <a:p>
            <a:r>
              <a:rPr lang="en-GB" b="1" dirty="0" smtClean="0">
                <a:solidFill>
                  <a:sysClr val="windowText" lastClr="000000"/>
                </a:solidFill>
              </a:rPr>
              <a:t>Adding &amp; Subtracting Fractions:</a:t>
            </a:r>
          </a:p>
          <a:p>
            <a:r>
              <a:rPr lang="en-GB" dirty="0">
                <a:solidFill>
                  <a:sysClr val="windowText" lastClr="000000"/>
                </a:solidFill>
                <a:hlinkClick r:id="rId3"/>
              </a:rPr>
              <a:t>https://</a:t>
            </a:r>
            <a:r>
              <a:rPr lang="en-GB" dirty="0" smtClean="0">
                <a:solidFill>
                  <a:sysClr val="windowText" lastClr="000000"/>
                </a:solidFill>
                <a:hlinkClick r:id="rId3"/>
              </a:rPr>
              <a:t>www.youtube.com/watch?v=5juto2ze8Lg</a:t>
            </a:r>
            <a:endParaRPr lang="en-GB" dirty="0" smtClean="0">
              <a:solidFill>
                <a:sysClr val="windowText" lastClr="000000"/>
              </a:solidFill>
            </a:endParaRPr>
          </a:p>
          <a:p>
            <a:r>
              <a:rPr lang="en-US" dirty="0">
                <a:solidFill>
                  <a:schemeClr val="tx1"/>
                </a:solidFill>
              </a:rPr>
              <a:t>Math Antics - Adding and Subtracting Fractions</a:t>
            </a:r>
          </a:p>
          <a:p>
            <a:r>
              <a:rPr lang="en-GB" b="1" dirty="0" smtClean="0">
                <a:solidFill>
                  <a:sysClr val="windowText" lastClr="000000"/>
                </a:solidFill>
              </a:rPr>
              <a:t>Working with decimals:</a:t>
            </a:r>
          </a:p>
          <a:p>
            <a:r>
              <a:rPr lang="en-GB" dirty="0">
                <a:solidFill>
                  <a:sysClr val="windowText" lastClr="000000"/>
                </a:solidFill>
                <a:hlinkClick r:id="rId4"/>
              </a:rPr>
              <a:t>https://</a:t>
            </a:r>
            <a:r>
              <a:rPr lang="en-GB" dirty="0" smtClean="0">
                <a:solidFill>
                  <a:sysClr val="windowText" lastClr="000000"/>
                </a:solidFill>
                <a:hlinkClick r:id="rId4"/>
              </a:rPr>
              <a:t>www.youtube.com/watch?v=kwh4SD1ToFc</a:t>
            </a:r>
            <a:endParaRPr lang="en-GB" dirty="0" smtClean="0">
              <a:solidFill>
                <a:sysClr val="windowText" lastClr="000000"/>
              </a:solidFill>
            </a:endParaRPr>
          </a:p>
          <a:p>
            <a:r>
              <a:rPr lang="en-GB" dirty="0">
                <a:solidFill>
                  <a:schemeClr val="tx1"/>
                </a:solidFill>
              </a:rPr>
              <a:t>Math Antics - Decimal </a:t>
            </a:r>
            <a:r>
              <a:rPr lang="en-GB" dirty="0" smtClean="0">
                <a:solidFill>
                  <a:schemeClr val="tx1"/>
                </a:solidFill>
              </a:rPr>
              <a:t>Arithmetic</a:t>
            </a:r>
            <a:endParaRPr lang="en-GB" dirty="0">
              <a:solidFill>
                <a:sysClr val="windowText" lastClr="000000"/>
              </a:solidFill>
            </a:endParaRPr>
          </a:p>
          <a:p>
            <a:r>
              <a:rPr lang="en-GB" b="1" dirty="0" smtClean="0">
                <a:solidFill>
                  <a:sysClr val="windowText" lastClr="000000"/>
                </a:solidFill>
              </a:rPr>
              <a:t>BIDMAS:</a:t>
            </a:r>
            <a:endParaRPr lang="en-GB" b="1" dirty="0">
              <a:solidFill>
                <a:sysClr val="windowText" lastClr="000000"/>
              </a:solidFill>
            </a:endParaRPr>
          </a:p>
          <a:p>
            <a:r>
              <a:rPr lang="en-GB" dirty="0">
                <a:solidFill>
                  <a:sysClr val="windowText" lastClr="000000"/>
                </a:solidFill>
                <a:hlinkClick r:id="rId5"/>
              </a:rPr>
              <a:t>https://</a:t>
            </a:r>
            <a:r>
              <a:rPr lang="en-GB" dirty="0" smtClean="0">
                <a:solidFill>
                  <a:sysClr val="windowText" lastClr="000000"/>
                </a:solidFill>
                <a:hlinkClick r:id="rId5"/>
              </a:rPr>
              <a:t>www.youtube.com/watch?v=6K77Igo39vk</a:t>
            </a:r>
            <a:endParaRPr lang="en-GB" dirty="0" smtClean="0">
              <a:solidFill>
                <a:sysClr val="windowText" lastClr="000000"/>
              </a:solidFill>
            </a:endParaRPr>
          </a:p>
          <a:p>
            <a:r>
              <a:rPr lang="en-GB" dirty="0">
                <a:solidFill>
                  <a:schemeClr val="tx1"/>
                </a:solidFill>
              </a:rPr>
              <a:t>GCSE Maths - BIDMAS - Aslam Tutoring</a:t>
            </a:r>
          </a:p>
          <a:p>
            <a:endParaRPr lang="en-GB" dirty="0">
              <a:solidFill>
                <a:sysClr val="windowText" lastClr="000000"/>
              </a:solidFill>
            </a:endParaRPr>
          </a:p>
        </p:txBody>
      </p:sp>
    </p:spTree>
    <p:extLst>
      <p:ext uri="{BB962C8B-B14F-4D97-AF65-F5344CB8AC3E}">
        <p14:creationId xmlns:p14="http://schemas.microsoft.com/office/powerpoint/2010/main" val="323000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868" y="2121763"/>
            <a:ext cx="10515600" cy="2598329"/>
          </a:xfrm>
        </p:spPr>
        <p:txBody>
          <a:bodyPr>
            <a:normAutofit/>
          </a:bodyPr>
          <a:lstStyle/>
          <a:p>
            <a:r>
              <a:rPr lang="en-GB" dirty="0" smtClean="0"/>
              <a:t>To be able to </a:t>
            </a:r>
            <a:r>
              <a:rPr lang="en-GB" b="1" dirty="0" smtClean="0"/>
              <a:t>fill in a Venn Diagram</a:t>
            </a:r>
            <a:r>
              <a:rPr lang="en-GB" dirty="0" smtClean="0"/>
              <a:t>.</a:t>
            </a:r>
          </a:p>
          <a:p>
            <a:r>
              <a:rPr lang="en-GB" dirty="0" smtClean="0"/>
              <a:t>To be able to </a:t>
            </a:r>
            <a:r>
              <a:rPr lang="en-GB" b="1" dirty="0"/>
              <a:t>u</a:t>
            </a:r>
            <a:r>
              <a:rPr lang="en-GB" b="1" dirty="0" smtClean="0"/>
              <a:t>se Venn Diagram notation.</a:t>
            </a:r>
          </a:p>
          <a:p>
            <a:r>
              <a:rPr lang="en-GB" dirty="0" smtClean="0"/>
              <a:t>To be able to </a:t>
            </a:r>
            <a:r>
              <a:rPr lang="en-GB" b="1" dirty="0" smtClean="0"/>
              <a:t>find probabilities from a Venn Diagram.</a:t>
            </a:r>
            <a:endParaRPr lang="en-GB" b="1" dirty="0"/>
          </a:p>
          <a:p>
            <a:endParaRPr lang="en-GB" dirty="0" smtClean="0"/>
          </a:p>
        </p:txBody>
      </p:sp>
      <p:sp>
        <p:nvSpPr>
          <p:cNvPr id="5" name="TextBox 4"/>
          <p:cNvSpPr txBox="1"/>
          <p:nvPr/>
        </p:nvSpPr>
        <p:spPr>
          <a:xfrm>
            <a:off x="145868" y="1319349"/>
            <a:ext cx="4726578" cy="584775"/>
          </a:xfrm>
          <a:prstGeom prst="rect">
            <a:avLst/>
          </a:prstGeom>
          <a:noFill/>
        </p:spPr>
        <p:txBody>
          <a:bodyPr wrap="square" rtlCol="0">
            <a:spAutoFit/>
          </a:bodyPr>
          <a:lstStyle/>
          <a:p>
            <a:r>
              <a:rPr lang="en-GB" sz="3200" u="sng" dirty="0" smtClean="0"/>
              <a:t>Objectives</a:t>
            </a:r>
            <a:endParaRPr lang="en-GB" u="sng" dirty="0"/>
          </a:p>
        </p:txBody>
      </p:sp>
      <p:sp>
        <p:nvSpPr>
          <p:cNvPr id="7" name="TextBox 6"/>
          <p:cNvSpPr txBox="1"/>
          <p:nvPr/>
        </p:nvSpPr>
        <p:spPr>
          <a:xfrm>
            <a:off x="3226526" y="500854"/>
            <a:ext cx="5185955" cy="523220"/>
          </a:xfrm>
          <a:prstGeom prst="rect">
            <a:avLst/>
          </a:prstGeom>
          <a:noFill/>
        </p:spPr>
        <p:txBody>
          <a:bodyPr wrap="square" rtlCol="0">
            <a:spAutoFit/>
          </a:bodyPr>
          <a:lstStyle/>
          <a:p>
            <a:r>
              <a:rPr lang="en-GB" sz="2800" u="sng" dirty="0" smtClean="0"/>
              <a:t>Title: Venn Diagrams, Lesson </a:t>
            </a:r>
            <a:r>
              <a:rPr lang="en-GB" sz="2800" u="sng" dirty="0"/>
              <a:t>2</a:t>
            </a:r>
          </a:p>
        </p:txBody>
      </p:sp>
    </p:spTree>
    <p:extLst>
      <p:ext uri="{BB962C8B-B14F-4D97-AF65-F5344CB8AC3E}">
        <p14:creationId xmlns:p14="http://schemas.microsoft.com/office/powerpoint/2010/main" val="4232350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751452" y="217051"/>
            <a:ext cx="6768752" cy="769441"/>
          </a:xfrm>
          <a:prstGeom prst="rect">
            <a:avLst/>
          </a:prstGeom>
          <a:noFill/>
        </p:spPr>
        <p:txBody>
          <a:bodyPr wrap="square" rtlCol="0">
            <a:spAutoFit/>
          </a:bodyPr>
          <a:lstStyle/>
          <a:p>
            <a:pPr algn="ctr"/>
            <a:r>
              <a:rPr lang="en-GB" sz="2400" b="1" u="sng" dirty="0" smtClean="0">
                <a:latin typeface="Comic Sans MS" panose="030F0702030302020204" pitchFamily="66" charset="0"/>
              </a:rPr>
              <a:t>Starter </a:t>
            </a:r>
            <a:endParaRPr lang="en-GB" sz="2800" b="1" u="sng" dirty="0" smtClean="0">
              <a:latin typeface="Comic Sans MS" panose="030F0702030302020204" pitchFamily="66" charset="0"/>
            </a:endParaRPr>
          </a:p>
          <a:p>
            <a:pPr algn="ctr"/>
            <a:r>
              <a:rPr lang="en-GB" sz="2000" dirty="0" smtClean="0">
                <a:latin typeface="Comic Sans MS" panose="030F0702030302020204" pitchFamily="66" charset="0"/>
              </a:rPr>
              <a:t>Sort the numbers 1 – 10 into this Venn diagram.</a:t>
            </a:r>
            <a:endParaRPr lang="en-GB" dirty="0">
              <a:latin typeface="Comic Sans MS" panose="030F0702030302020204" pitchFamily="66" charset="0"/>
            </a:endParaRPr>
          </a:p>
        </p:txBody>
      </p:sp>
      <p:sp>
        <p:nvSpPr>
          <p:cNvPr id="3" name="Rectangle 2"/>
          <p:cNvSpPr/>
          <p:nvPr/>
        </p:nvSpPr>
        <p:spPr>
          <a:xfrm>
            <a:off x="3210869" y="1122921"/>
            <a:ext cx="5904656" cy="3456384"/>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nvGrpSpPr>
          <p:cNvPr id="4" name="Group 3"/>
          <p:cNvGrpSpPr/>
          <p:nvPr/>
        </p:nvGrpSpPr>
        <p:grpSpPr>
          <a:xfrm>
            <a:off x="3570909" y="1824417"/>
            <a:ext cx="5112568" cy="2376264"/>
            <a:chOff x="1835696" y="2721694"/>
            <a:chExt cx="5112568" cy="2376264"/>
          </a:xfrm>
        </p:grpSpPr>
        <p:sp>
          <p:nvSpPr>
            <p:cNvPr id="5" name="Oval 4"/>
            <p:cNvSpPr/>
            <p:nvPr/>
          </p:nvSpPr>
          <p:spPr>
            <a:xfrm>
              <a:off x="1835696" y="2721694"/>
              <a:ext cx="3096344" cy="23762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sp>
          <p:nvSpPr>
            <p:cNvPr id="6" name="Oval 5"/>
            <p:cNvSpPr/>
            <p:nvPr/>
          </p:nvSpPr>
          <p:spPr>
            <a:xfrm>
              <a:off x="3851920" y="2721694"/>
              <a:ext cx="3096344" cy="237626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sp>
        <p:nvSpPr>
          <p:cNvPr id="7" name="TextBox 6"/>
          <p:cNvSpPr txBox="1"/>
          <p:nvPr/>
        </p:nvSpPr>
        <p:spPr>
          <a:xfrm>
            <a:off x="3544007" y="1639751"/>
            <a:ext cx="1008112" cy="369332"/>
          </a:xfrm>
          <a:prstGeom prst="rect">
            <a:avLst/>
          </a:prstGeom>
          <a:noFill/>
        </p:spPr>
        <p:txBody>
          <a:bodyPr wrap="square" rtlCol="0">
            <a:spAutoFit/>
          </a:bodyPr>
          <a:lstStyle/>
          <a:p>
            <a:r>
              <a:rPr lang="en-GB" dirty="0" smtClean="0">
                <a:latin typeface="Comic Sans MS" panose="030F0702030302020204" pitchFamily="66" charset="0"/>
              </a:rPr>
              <a:t>Even</a:t>
            </a:r>
            <a:endParaRPr lang="en-GB" dirty="0">
              <a:latin typeface="Comic Sans MS" panose="030F0702030302020204" pitchFamily="66" charset="0"/>
            </a:endParaRPr>
          </a:p>
        </p:txBody>
      </p:sp>
      <p:sp>
        <p:nvSpPr>
          <p:cNvPr id="8" name="TextBox 7"/>
          <p:cNvSpPr txBox="1"/>
          <p:nvPr/>
        </p:nvSpPr>
        <p:spPr>
          <a:xfrm>
            <a:off x="7819381" y="1639751"/>
            <a:ext cx="1728192" cy="369332"/>
          </a:xfrm>
          <a:prstGeom prst="rect">
            <a:avLst/>
          </a:prstGeom>
          <a:noFill/>
        </p:spPr>
        <p:txBody>
          <a:bodyPr wrap="square" rtlCol="0">
            <a:spAutoFit/>
          </a:bodyPr>
          <a:lstStyle/>
          <a:p>
            <a:r>
              <a:rPr lang="en-GB" dirty="0" smtClean="0">
                <a:latin typeface="Comic Sans MS" panose="030F0702030302020204" pitchFamily="66" charset="0"/>
              </a:rPr>
              <a:t>Square</a:t>
            </a:r>
            <a:endParaRPr lang="en-GB" dirty="0">
              <a:latin typeface="Comic Sans MS" panose="030F0702030302020204" pitchFamily="66" charset="0"/>
            </a:endParaRPr>
          </a:p>
        </p:txBody>
      </p:sp>
    </p:spTree>
    <p:extLst>
      <p:ext uri="{BB962C8B-B14F-4D97-AF65-F5344CB8AC3E}">
        <p14:creationId xmlns:p14="http://schemas.microsoft.com/office/powerpoint/2010/main" val="1129624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751452" y="217051"/>
            <a:ext cx="6768752" cy="769441"/>
          </a:xfrm>
          <a:prstGeom prst="rect">
            <a:avLst/>
          </a:prstGeom>
          <a:noFill/>
        </p:spPr>
        <p:txBody>
          <a:bodyPr wrap="square" rtlCol="0">
            <a:spAutoFit/>
          </a:bodyPr>
          <a:lstStyle/>
          <a:p>
            <a:pPr algn="ctr"/>
            <a:r>
              <a:rPr lang="en-GB" sz="2400" b="1" u="sng" dirty="0" smtClean="0">
                <a:latin typeface="Comic Sans MS" panose="030F0702030302020204" pitchFamily="66" charset="0"/>
              </a:rPr>
              <a:t>Starter </a:t>
            </a:r>
            <a:endParaRPr lang="en-GB" sz="2800" b="1" u="sng" dirty="0" smtClean="0">
              <a:latin typeface="Comic Sans MS" panose="030F0702030302020204" pitchFamily="66" charset="0"/>
            </a:endParaRPr>
          </a:p>
          <a:p>
            <a:pPr algn="ctr"/>
            <a:r>
              <a:rPr lang="en-GB" sz="2000" dirty="0" smtClean="0">
                <a:latin typeface="Comic Sans MS" panose="030F0702030302020204" pitchFamily="66" charset="0"/>
              </a:rPr>
              <a:t>Sort the numbers 1 – 10 into this Venn diagram.</a:t>
            </a:r>
            <a:endParaRPr lang="en-GB" dirty="0">
              <a:latin typeface="Comic Sans MS" panose="030F0702030302020204" pitchFamily="66" charset="0"/>
            </a:endParaRPr>
          </a:p>
        </p:txBody>
      </p:sp>
      <p:sp>
        <p:nvSpPr>
          <p:cNvPr id="3" name="Rectangle 2"/>
          <p:cNvSpPr/>
          <p:nvPr/>
        </p:nvSpPr>
        <p:spPr>
          <a:xfrm>
            <a:off x="3210869" y="1122921"/>
            <a:ext cx="5904656" cy="3456384"/>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nvGrpSpPr>
          <p:cNvPr id="4" name="Group 3"/>
          <p:cNvGrpSpPr/>
          <p:nvPr/>
        </p:nvGrpSpPr>
        <p:grpSpPr>
          <a:xfrm>
            <a:off x="3570909" y="1824417"/>
            <a:ext cx="5112568" cy="2376264"/>
            <a:chOff x="1835696" y="2721694"/>
            <a:chExt cx="5112568" cy="2376264"/>
          </a:xfrm>
        </p:grpSpPr>
        <p:sp>
          <p:nvSpPr>
            <p:cNvPr id="5" name="Oval 4"/>
            <p:cNvSpPr/>
            <p:nvPr/>
          </p:nvSpPr>
          <p:spPr>
            <a:xfrm>
              <a:off x="1835696" y="2721694"/>
              <a:ext cx="3096344" cy="23762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sp>
          <p:nvSpPr>
            <p:cNvPr id="6" name="Oval 5"/>
            <p:cNvSpPr/>
            <p:nvPr/>
          </p:nvSpPr>
          <p:spPr>
            <a:xfrm>
              <a:off x="3851920" y="2721694"/>
              <a:ext cx="3096344" cy="237626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Comic Sans MS" panose="030F0702030302020204" pitchFamily="66" charset="0"/>
              </a:endParaRPr>
            </a:p>
          </p:txBody>
        </p:sp>
      </p:grpSp>
      <p:sp>
        <p:nvSpPr>
          <p:cNvPr id="7" name="TextBox 6"/>
          <p:cNvSpPr txBox="1"/>
          <p:nvPr/>
        </p:nvSpPr>
        <p:spPr>
          <a:xfrm>
            <a:off x="3544007" y="1639751"/>
            <a:ext cx="1008112" cy="369332"/>
          </a:xfrm>
          <a:prstGeom prst="rect">
            <a:avLst/>
          </a:prstGeom>
          <a:noFill/>
        </p:spPr>
        <p:txBody>
          <a:bodyPr wrap="square" rtlCol="0">
            <a:spAutoFit/>
          </a:bodyPr>
          <a:lstStyle/>
          <a:p>
            <a:r>
              <a:rPr lang="en-GB" dirty="0" smtClean="0">
                <a:latin typeface="Comic Sans MS" panose="030F0702030302020204" pitchFamily="66" charset="0"/>
              </a:rPr>
              <a:t>Even</a:t>
            </a:r>
            <a:endParaRPr lang="en-GB" dirty="0">
              <a:latin typeface="Comic Sans MS" panose="030F0702030302020204" pitchFamily="66" charset="0"/>
            </a:endParaRPr>
          </a:p>
        </p:txBody>
      </p:sp>
      <p:sp>
        <p:nvSpPr>
          <p:cNvPr id="8" name="TextBox 7"/>
          <p:cNvSpPr txBox="1"/>
          <p:nvPr/>
        </p:nvSpPr>
        <p:spPr>
          <a:xfrm>
            <a:off x="7819381" y="1639751"/>
            <a:ext cx="1728192" cy="369332"/>
          </a:xfrm>
          <a:prstGeom prst="rect">
            <a:avLst/>
          </a:prstGeom>
          <a:noFill/>
        </p:spPr>
        <p:txBody>
          <a:bodyPr wrap="square" rtlCol="0">
            <a:spAutoFit/>
          </a:bodyPr>
          <a:lstStyle/>
          <a:p>
            <a:r>
              <a:rPr lang="en-GB" dirty="0" smtClean="0">
                <a:latin typeface="Comic Sans MS" panose="030F0702030302020204" pitchFamily="66" charset="0"/>
              </a:rPr>
              <a:t>Square</a:t>
            </a:r>
            <a:endParaRPr lang="en-GB" dirty="0">
              <a:latin typeface="Comic Sans MS" panose="030F0702030302020204" pitchFamily="66" charset="0"/>
            </a:endParaRPr>
          </a:p>
        </p:txBody>
      </p:sp>
      <p:sp>
        <p:nvSpPr>
          <p:cNvPr id="9" name="TextBox 8"/>
          <p:cNvSpPr txBox="1"/>
          <p:nvPr/>
        </p:nvSpPr>
        <p:spPr>
          <a:xfrm>
            <a:off x="7115020" y="2060334"/>
            <a:ext cx="372218" cy="461665"/>
          </a:xfrm>
          <a:prstGeom prst="rect">
            <a:avLst/>
          </a:prstGeom>
          <a:noFill/>
        </p:spPr>
        <p:txBody>
          <a:bodyPr wrap="none" rtlCol="0">
            <a:spAutoFit/>
          </a:bodyPr>
          <a:lstStyle/>
          <a:p>
            <a:r>
              <a:rPr lang="en-GB" sz="2400" b="1" dirty="0" smtClean="0">
                <a:solidFill>
                  <a:srgbClr val="FF0000"/>
                </a:solidFill>
                <a:latin typeface="Comic Sans MS" panose="030F0702030302020204" pitchFamily="66" charset="0"/>
              </a:rPr>
              <a:t>1</a:t>
            </a:r>
            <a:endParaRPr lang="en-GB" sz="2400" b="1" dirty="0">
              <a:solidFill>
                <a:srgbClr val="FF0000"/>
              </a:solidFill>
              <a:latin typeface="Comic Sans MS" panose="030F0702030302020204" pitchFamily="66" charset="0"/>
            </a:endParaRPr>
          </a:p>
        </p:txBody>
      </p:sp>
      <p:sp>
        <p:nvSpPr>
          <p:cNvPr id="10" name="TextBox 9"/>
          <p:cNvSpPr txBox="1"/>
          <p:nvPr/>
        </p:nvSpPr>
        <p:spPr>
          <a:xfrm>
            <a:off x="4726050" y="2009083"/>
            <a:ext cx="372218" cy="461665"/>
          </a:xfrm>
          <a:prstGeom prst="rect">
            <a:avLst/>
          </a:prstGeom>
          <a:noFill/>
        </p:spPr>
        <p:txBody>
          <a:bodyPr wrap="none" rtlCol="0">
            <a:spAutoFit/>
          </a:bodyPr>
          <a:lstStyle/>
          <a:p>
            <a:r>
              <a:rPr lang="en-GB" sz="2400" b="1" dirty="0">
                <a:solidFill>
                  <a:srgbClr val="FF0000"/>
                </a:solidFill>
                <a:latin typeface="Comic Sans MS" panose="030F0702030302020204" pitchFamily="66" charset="0"/>
              </a:rPr>
              <a:t>2</a:t>
            </a:r>
          </a:p>
        </p:txBody>
      </p:sp>
      <p:sp>
        <p:nvSpPr>
          <p:cNvPr id="11" name="TextBox 10"/>
          <p:cNvSpPr txBox="1"/>
          <p:nvPr/>
        </p:nvSpPr>
        <p:spPr>
          <a:xfrm>
            <a:off x="3388392" y="3739016"/>
            <a:ext cx="372218" cy="461665"/>
          </a:xfrm>
          <a:prstGeom prst="rect">
            <a:avLst/>
          </a:prstGeom>
          <a:noFill/>
        </p:spPr>
        <p:txBody>
          <a:bodyPr wrap="none" rtlCol="0">
            <a:spAutoFit/>
          </a:bodyPr>
          <a:lstStyle/>
          <a:p>
            <a:r>
              <a:rPr lang="en-GB" sz="2400" b="1" dirty="0" smtClean="0">
                <a:solidFill>
                  <a:srgbClr val="FF0000"/>
                </a:solidFill>
                <a:latin typeface="Comic Sans MS" panose="030F0702030302020204" pitchFamily="66" charset="0"/>
              </a:rPr>
              <a:t>3</a:t>
            </a:r>
            <a:endParaRPr lang="en-GB" sz="2400" b="1" dirty="0">
              <a:solidFill>
                <a:srgbClr val="FF0000"/>
              </a:solidFill>
              <a:latin typeface="Comic Sans MS" panose="030F0702030302020204" pitchFamily="66" charset="0"/>
            </a:endParaRPr>
          </a:p>
        </p:txBody>
      </p:sp>
      <p:sp>
        <p:nvSpPr>
          <p:cNvPr id="12" name="TextBox 11"/>
          <p:cNvSpPr txBox="1"/>
          <p:nvPr/>
        </p:nvSpPr>
        <p:spPr>
          <a:xfrm>
            <a:off x="5949719" y="2643216"/>
            <a:ext cx="372218" cy="461665"/>
          </a:xfrm>
          <a:prstGeom prst="rect">
            <a:avLst/>
          </a:prstGeom>
          <a:noFill/>
        </p:spPr>
        <p:txBody>
          <a:bodyPr wrap="none" rtlCol="0">
            <a:spAutoFit/>
          </a:bodyPr>
          <a:lstStyle/>
          <a:p>
            <a:r>
              <a:rPr lang="en-GB" sz="2400" b="1" dirty="0" smtClean="0">
                <a:solidFill>
                  <a:srgbClr val="FF0000"/>
                </a:solidFill>
                <a:latin typeface="Comic Sans MS" panose="030F0702030302020204" pitchFamily="66" charset="0"/>
              </a:rPr>
              <a:t>4</a:t>
            </a:r>
            <a:endParaRPr lang="en-GB" sz="2400" b="1" dirty="0">
              <a:solidFill>
                <a:srgbClr val="FF0000"/>
              </a:solidFill>
              <a:latin typeface="Comic Sans MS" panose="030F0702030302020204" pitchFamily="66" charset="0"/>
            </a:endParaRPr>
          </a:p>
        </p:txBody>
      </p:sp>
      <p:sp>
        <p:nvSpPr>
          <p:cNvPr id="13" name="TextBox 12"/>
          <p:cNvSpPr txBox="1"/>
          <p:nvPr/>
        </p:nvSpPr>
        <p:spPr>
          <a:xfrm>
            <a:off x="8307667" y="3923682"/>
            <a:ext cx="372218" cy="461665"/>
          </a:xfrm>
          <a:prstGeom prst="rect">
            <a:avLst/>
          </a:prstGeom>
          <a:noFill/>
        </p:spPr>
        <p:txBody>
          <a:bodyPr wrap="none" rtlCol="0">
            <a:spAutoFit/>
          </a:bodyPr>
          <a:lstStyle/>
          <a:p>
            <a:r>
              <a:rPr lang="en-GB" sz="2400" b="1" dirty="0" smtClean="0">
                <a:solidFill>
                  <a:srgbClr val="FF0000"/>
                </a:solidFill>
                <a:latin typeface="Comic Sans MS" panose="030F0702030302020204" pitchFamily="66" charset="0"/>
              </a:rPr>
              <a:t>5</a:t>
            </a:r>
            <a:endParaRPr lang="en-GB" sz="2400" b="1" dirty="0">
              <a:solidFill>
                <a:srgbClr val="FF0000"/>
              </a:solidFill>
              <a:latin typeface="Comic Sans MS" panose="030F0702030302020204" pitchFamily="66" charset="0"/>
            </a:endParaRPr>
          </a:p>
        </p:txBody>
      </p:sp>
      <p:sp>
        <p:nvSpPr>
          <p:cNvPr id="14" name="TextBox 13"/>
          <p:cNvSpPr txBox="1"/>
          <p:nvPr/>
        </p:nvSpPr>
        <p:spPr>
          <a:xfrm>
            <a:off x="4984695" y="2874049"/>
            <a:ext cx="372218" cy="461665"/>
          </a:xfrm>
          <a:prstGeom prst="rect">
            <a:avLst/>
          </a:prstGeom>
          <a:noFill/>
        </p:spPr>
        <p:txBody>
          <a:bodyPr wrap="none" rtlCol="0">
            <a:spAutoFit/>
          </a:bodyPr>
          <a:lstStyle/>
          <a:p>
            <a:r>
              <a:rPr lang="en-GB" sz="2400" b="1" dirty="0" smtClean="0">
                <a:solidFill>
                  <a:srgbClr val="FF0000"/>
                </a:solidFill>
                <a:latin typeface="Comic Sans MS" panose="030F0702030302020204" pitchFamily="66" charset="0"/>
              </a:rPr>
              <a:t>6</a:t>
            </a:r>
            <a:endParaRPr lang="en-GB" sz="2400" b="1" dirty="0">
              <a:solidFill>
                <a:srgbClr val="FF0000"/>
              </a:solidFill>
              <a:latin typeface="Comic Sans MS" panose="030F0702030302020204" pitchFamily="66" charset="0"/>
            </a:endParaRPr>
          </a:p>
        </p:txBody>
      </p:sp>
      <p:sp>
        <p:nvSpPr>
          <p:cNvPr id="15" name="TextBox 14"/>
          <p:cNvSpPr txBox="1"/>
          <p:nvPr/>
        </p:nvSpPr>
        <p:spPr>
          <a:xfrm>
            <a:off x="5518138" y="1353569"/>
            <a:ext cx="372218" cy="461665"/>
          </a:xfrm>
          <a:prstGeom prst="rect">
            <a:avLst/>
          </a:prstGeom>
          <a:noFill/>
        </p:spPr>
        <p:txBody>
          <a:bodyPr wrap="none" rtlCol="0">
            <a:spAutoFit/>
          </a:bodyPr>
          <a:lstStyle/>
          <a:p>
            <a:r>
              <a:rPr lang="en-GB" sz="2400" b="1" dirty="0" smtClean="0">
                <a:solidFill>
                  <a:srgbClr val="FF0000"/>
                </a:solidFill>
                <a:latin typeface="Comic Sans MS" panose="030F0702030302020204" pitchFamily="66" charset="0"/>
              </a:rPr>
              <a:t>7</a:t>
            </a:r>
            <a:endParaRPr lang="en-GB" sz="2400" b="1" dirty="0">
              <a:solidFill>
                <a:srgbClr val="FF0000"/>
              </a:solidFill>
              <a:latin typeface="Comic Sans MS" panose="030F0702030302020204" pitchFamily="66" charset="0"/>
            </a:endParaRPr>
          </a:p>
        </p:txBody>
      </p:sp>
      <p:sp>
        <p:nvSpPr>
          <p:cNvPr id="16" name="TextBox 15"/>
          <p:cNvSpPr txBox="1"/>
          <p:nvPr/>
        </p:nvSpPr>
        <p:spPr>
          <a:xfrm>
            <a:off x="4024681" y="2602498"/>
            <a:ext cx="372218" cy="461665"/>
          </a:xfrm>
          <a:prstGeom prst="rect">
            <a:avLst/>
          </a:prstGeom>
          <a:noFill/>
        </p:spPr>
        <p:txBody>
          <a:bodyPr wrap="none" rtlCol="0">
            <a:spAutoFit/>
          </a:bodyPr>
          <a:lstStyle/>
          <a:p>
            <a:r>
              <a:rPr lang="en-GB" sz="2400" b="1" dirty="0" smtClean="0">
                <a:solidFill>
                  <a:srgbClr val="FF0000"/>
                </a:solidFill>
                <a:latin typeface="Comic Sans MS" panose="030F0702030302020204" pitchFamily="66" charset="0"/>
              </a:rPr>
              <a:t>8</a:t>
            </a:r>
            <a:endParaRPr lang="en-GB" sz="2400" b="1" dirty="0">
              <a:solidFill>
                <a:srgbClr val="FF0000"/>
              </a:solidFill>
              <a:latin typeface="Comic Sans MS" panose="030F0702030302020204" pitchFamily="66" charset="0"/>
            </a:endParaRPr>
          </a:p>
        </p:txBody>
      </p:sp>
      <p:sp>
        <p:nvSpPr>
          <p:cNvPr id="17" name="TextBox 16"/>
          <p:cNvSpPr txBox="1"/>
          <p:nvPr/>
        </p:nvSpPr>
        <p:spPr>
          <a:xfrm>
            <a:off x="7516158" y="3071292"/>
            <a:ext cx="372218" cy="461665"/>
          </a:xfrm>
          <a:prstGeom prst="rect">
            <a:avLst/>
          </a:prstGeom>
          <a:noFill/>
        </p:spPr>
        <p:txBody>
          <a:bodyPr wrap="none" rtlCol="0">
            <a:spAutoFit/>
          </a:bodyPr>
          <a:lstStyle/>
          <a:p>
            <a:r>
              <a:rPr lang="en-GB" sz="2400" b="1" dirty="0" smtClean="0">
                <a:solidFill>
                  <a:srgbClr val="FF0000"/>
                </a:solidFill>
                <a:latin typeface="Comic Sans MS" panose="030F0702030302020204" pitchFamily="66" charset="0"/>
              </a:rPr>
              <a:t>9</a:t>
            </a:r>
            <a:endParaRPr lang="en-GB" sz="2400" b="1" dirty="0">
              <a:solidFill>
                <a:srgbClr val="FF0000"/>
              </a:solidFill>
              <a:latin typeface="Comic Sans MS" panose="030F0702030302020204" pitchFamily="66" charset="0"/>
            </a:endParaRPr>
          </a:p>
        </p:txBody>
      </p:sp>
      <p:sp>
        <p:nvSpPr>
          <p:cNvPr id="18" name="TextBox 17"/>
          <p:cNvSpPr txBox="1"/>
          <p:nvPr/>
        </p:nvSpPr>
        <p:spPr>
          <a:xfrm>
            <a:off x="4515000" y="3488638"/>
            <a:ext cx="559769" cy="461665"/>
          </a:xfrm>
          <a:prstGeom prst="rect">
            <a:avLst/>
          </a:prstGeom>
          <a:noFill/>
        </p:spPr>
        <p:txBody>
          <a:bodyPr wrap="none" rtlCol="0">
            <a:spAutoFit/>
          </a:bodyPr>
          <a:lstStyle/>
          <a:p>
            <a:r>
              <a:rPr lang="en-GB" sz="2400" b="1" dirty="0" smtClean="0">
                <a:solidFill>
                  <a:srgbClr val="FF0000"/>
                </a:solidFill>
                <a:latin typeface="Comic Sans MS" panose="030F0702030302020204" pitchFamily="66" charset="0"/>
              </a:rPr>
              <a:t>10</a:t>
            </a:r>
            <a:endParaRPr lang="en-GB"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753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09393" y="518615"/>
            <a:ext cx="3657600" cy="4185761"/>
          </a:xfrm>
          <a:prstGeom prst="rect">
            <a:avLst/>
          </a:prstGeom>
          <a:noFill/>
        </p:spPr>
        <p:txBody>
          <a:bodyPr wrap="square" rtlCol="0">
            <a:spAutoFit/>
          </a:bodyPr>
          <a:lstStyle/>
          <a:p>
            <a:r>
              <a:rPr lang="en-GB" sz="1900" dirty="0" smtClean="0"/>
              <a:t>60 people were asked which newspaper they’d read in the past week. The Venn diagram on the right shows their responses.</a:t>
            </a:r>
          </a:p>
          <a:p>
            <a:endParaRPr lang="en-GB" sz="1900" dirty="0" smtClean="0"/>
          </a:p>
          <a:p>
            <a:r>
              <a:rPr lang="en-GB" sz="1900" dirty="0" smtClean="0"/>
              <a:t>A person is selected at random. Find the probability they:</a:t>
            </a:r>
          </a:p>
          <a:p>
            <a:endParaRPr lang="en-GB" sz="1900" dirty="0" smtClean="0"/>
          </a:p>
          <a:p>
            <a:pPr marL="342900" indent="-342900">
              <a:buAutoNum type="alphaLcParenR"/>
            </a:pPr>
            <a:r>
              <a:rPr lang="en-GB" sz="1900" dirty="0" smtClean="0"/>
              <a:t>Had read the Mirror but not the Sun</a:t>
            </a:r>
          </a:p>
          <a:p>
            <a:pPr marL="342900" indent="-342900">
              <a:buAutoNum type="alphaLcParenR"/>
            </a:pPr>
            <a:r>
              <a:rPr lang="en-GB" sz="1900" dirty="0" smtClean="0"/>
              <a:t>Had read at least one of the newspapers</a:t>
            </a:r>
          </a:p>
          <a:p>
            <a:pPr marL="342900" indent="-342900">
              <a:buAutoNum type="alphaLcParenR"/>
            </a:pPr>
            <a:r>
              <a:rPr lang="en-GB" sz="1900" dirty="0" smtClean="0"/>
              <a:t>Had read the Sun and the Telegraph but not the Mirror</a:t>
            </a:r>
            <a:endParaRPr lang="en-GB" sz="1900" dirty="0"/>
          </a:p>
        </p:txBody>
      </p:sp>
      <p:grpSp>
        <p:nvGrpSpPr>
          <p:cNvPr id="19" name="Group 18"/>
          <p:cNvGrpSpPr/>
          <p:nvPr/>
        </p:nvGrpSpPr>
        <p:grpSpPr>
          <a:xfrm>
            <a:off x="5501210" y="518615"/>
            <a:ext cx="3765621" cy="2729552"/>
            <a:chOff x="4600457" y="518615"/>
            <a:chExt cx="2830749" cy="2042809"/>
          </a:xfrm>
        </p:grpSpPr>
        <p:sp>
          <p:nvSpPr>
            <p:cNvPr id="3" name="Rectangle 2"/>
            <p:cNvSpPr/>
            <p:nvPr/>
          </p:nvSpPr>
          <p:spPr>
            <a:xfrm>
              <a:off x="4600457" y="518615"/>
              <a:ext cx="2830749" cy="2042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5106295" y="722257"/>
              <a:ext cx="1070043" cy="10700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733728" y="722256"/>
              <a:ext cx="1070043" cy="10700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420011" y="1257277"/>
              <a:ext cx="1070043" cy="10700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833920" y="518615"/>
              <a:ext cx="899807" cy="276410"/>
            </a:xfrm>
            <a:prstGeom prst="rect">
              <a:avLst/>
            </a:prstGeom>
            <a:noFill/>
          </p:spPr>
          <p:txBody>
            <a:bodyPr wrap="square" rtlCol="0">
              <a:spAutoFit/>
            </a:bodyPr>
            <a:lstStyle/>
            <a:p>
              <a:r>
                <a:rPr lang="en-GB" dirty="0" smtClean="0"/>
                <a:t>Mirror</a:t>
              </a:r>
              <a:endParaRPr lang="en-GB" dirty="0"/>
            </a:p>
          </p:txBody>
        </p:sp>
        <p:sp>
          <p:nvSpPr>
            <p:cNvPr id="8" name="TextBox 7"/>
            <p:cNvSpPr txBox="1"/>
            <p:nvPr/>
          </p:nvSpPr>
          <p:spPr>
            <a:xfrm>
              <a:off x="6490054" y="518615"/>
              <a:ext cx="899807" cy="276410"/>
            </a:xfrm>
            <a:prstGeom prst="rect">
              <a:avLst/>
            </a:prstGeom>
            <a:noFill/>
          </p:spPr>
          <p:txBody>
            <a:bodyPr wrap="square" rtlCol="0">
              <a:spAutoFit/>
            </a:bodyPr>
            <a:lstStyle/>
            <a:p>
              <a:r>
                <a:rPr lang="en-GB" dirty="0" smtClean="0"/>
                <a:t>Sun</a:t>
              </a:r>
              <a:endParaRPr lang="en-GB" dirty="0"/>
            </a:p>
          </p:txBody>
        </p:sp>
        <p:sp>
          <p:nvSpPr>
            <p:cNvPr id="9" name="TextBox 8"/>
            <p:cNvSpPr txBox="1"/>
            <p:nvPr/>
          </p:nvSpPr>
          <p:spPr>
            <a:xfrm>
              <a:off x="4600458" y="2023130"/>
              <a:ext cx="1152726" cy="276410"/>
            </a:xfrm>
            <a:prstGeom prst="rect">
              <a:avLst/>
            </a:prstGeom>
            <a:noFill/>
          </p:spPr>
          <p:txBody>
            <a:bodyPr wrap="square" rtlCol="0">
              <a:spAutoFit/>
            </a:bodyPr>
            <a:lstStyle/>
            <a:p>
              <a:r>
                <a:rPr lang="en-GB" dirty="0" smtClean="0"/>
                <a:t>Telegraph</a:t>
              </a:r>
              <a:endParaRPr lang="en-GB" dirty="0"/>
            </a:p>
          </p:txBody>
        </p:sp>
        <p:sp>
          <p:nvSpPr>
            <p:cNvPr id="10" name="TextBox 9"/>
            <p:cNvSpPr txBox="1"/>
            <p:nvPr/>
          </p:nvSpPr>
          <p:spPr>
            <a:xfrm>
              <a:off x="5753184" y="1257277"/>
              <a:ext cx="423154" cy="276410"/>
            </a:xfrm>
            <a:prstGeom prst="rect">
              <a:avLst/>
            </a:prstGeom>
            <a:noFill/>
          </p:spPr>
          <p:txBody>
            <a:bodyPr wrap="square" rtlCol="0">
              <a:spAutoFit/>
            </a:bodyPr>
            <a:lstStyle/>
            <a:p>
              <a:pPr algn="ctr"/>
              <a:r>
                <a:rPr lang="en-GB" dirty="0" smtClean="0"/>
                <a:t>3</a:t>
              </a:r>
              <a:endParaRPr lang="en-GB" dirty="0"/>
            </a:p>
          </p:txBody>
        </p:sp>
        <p:sp>
          <p:nvSpPr>
            <p:cNvPr id="11" name="TextBox 10"/>
            <p:cNvSpPr txBox="1"/>
            <p:nvPr/>
          </p:nvSpPr>
          <p:spPr>
            <a:xfrm>
              <a:off x="5753183" y="934030"/>
              <a:ext cx="423154" cy="276410"/>
            </a:xfrm>
            <a:prstGeom prst="rect">
              <a:avLst/>
            </a:prstGeom>
            <a:noFill/>
          </p:spPr>
          <p:txBody>
            <a:bodyPr wrap="square" rtlCol="0">
              <a:spAutoFit/>
            </a:bodyPr>
            <a:lstStyle/>
            <a:p>
              <a:pPr algn="ctr"/>
              <a:r>
                <a:rPr lang="en-GB" dirty="0" smtClean="0"/>
                <a:t>18</a:t>
              </a:r>
              <a:endParaRPr lang="en-GB" dirty="0"/>
            </a:p>
          </p:txBody>
        </p:sp>
        <p:sp>
          <p:nvSpPr>
            <p:cNvPr id="12" name="TextBox 11"/>
            <p:cNvSpPr txBox="1"/>
            <p:nvPr/>
          </p:nvSpPr>
          <p:spPr>
            <a:xfrm>
              <a:off x="6023126" y="1469050"/>
              <a:ext cx="423154" cy="276410"/>
            </a:xfrm>
            <a:prstGeom prst="rect">
              <a:avLst/>
            </a:prstGeom>
            <a:noFill/>
          </p:spPr>
          <p:txBody>
            <a:bodyPr wrap="square" rtlCol="0">
              <a:spAutoFit/>
            </a:bodyPr>
            <a:lstStyle/>
            <a:p>
              <a:pPr algn="ctr"/>
              <a:r>
                <a:rPr lang="en-GB" dirty="0" smtClean="0"/>
                <a:t>6</a:t>
              </a:r>
              <a:endParaRPr lang="en-GB" dirty="0"/>
            </a:p>
          </p:txBody>
        </p:sp>
        <p:sp>
          <p:nvSpPr>
            <p:cNvPr id="13" name="TextBox 12"/>
            <p:cNvSpPr txBox="1"/>
            <p:nvPr/>
          </p:nvSpPr>
          <p:spPr>
            <a:xfrm>
              <a:off x="5483240" y="1427182"/>
              <a:ext cx="423154" cy="276410"/>
            </a:xfrm>
            <a:prstGeom prst="rect">
              <a:avLst/>
            </a:prstGeom>
            <a:noFill/>
          </p:spPr>
          <p:txBody>
            <a:bodyPr wrap="square" rtlCol="0">
              <a:spAutoFit/>
            </a:bodyPr>
            <a:lstStyle/>
            <a:p>
              <a:pPr algn="ctr"/>
              <a:r>
                <a:rPr lang="en-GB" dirty="0" smtClean="0"/>
                <a:t>1</a:t>
              </a:r>
              <a:endParaRPr lang="en-GB" dirty="0"/>
            </a:p>
          </p:txBody>
        </p:sp>
        <p:sp>
          <p:nvSpPr>
            <p:cNvPr id="14" name="TextBox 13"/>
            <p:cNvSpPr txBox="1"/>
            <p:nvPr/>
          </p:nvSpPr>
          <p:spPr>
            <a:xfrm>
              <a:off x="5283823" y="955402"/>
              <a:ext cx="423154" cy="276410"/>
            </a:xfrm>
            <a:prstGeom prst="rect">
              <a:avLst/>
            </a:prstGeom>
            <a:noFill/>
          </p:spPr>
          <p:txBody>
            <a:bodyPr wrap="square" rtlCol="0">
              <a:spAutoFit/>
            </a:bodyPr>
            <a:lstStyle/>
            <a:p>
              <a:pPr algn="ctr"/>
              <a:r>
                <a:rPr lang="en-GB" dirty="0" smtClean="0"/>
                <a:t>5</a:t>
              </a:r>
              <a:endParaRPr lang="en-GB" dirty="0"/>
            </a:p>
          </p:txBody>
        </p:sp>
        <p:sp>
          <p:nvSpPr>
            <p:cNvPr id="15" name="TextBox 14"/>
            <p:cNvSpPr txBox="1"/>
            <p:nvPr/>
          </p:nvSpPr>
          <p:spPr>
            <a:xfrm>
              <a:off x="6297932" y="979559"/>
              <a:ext cx="423154" cy="276410"/>
            </a:xfrm>
            <a:prstGeom prst="rect">
              <a:avLst/>
            </a:prstGeom>
            <a:noFill/>
          </p:spPr>
          <p:txBody>
            <a:bodyPr wrap="square" rtlCol="0">
              <a:spAutoFit/>
            </a:bodyPr>
            <a:lstStyle/>
            <a:p>
              <a:pPr algn="ctr"/>
              <a:r>
                <a:rPr lang="en-GB" dirty="0" smtClean="0"/>
                <a:t>8</a:t>
              </a:r>
              <a:endParaRPr lang="en-GB" dirty="0"/>
            </a:p>
          </p:txBody>
        </p:sp>
        <p:sp>
          <p:nvSpPr>
            <p:cNvPr id="16" name="TextBox 15"/>
            <p:cNvSpPr txBox="1"/>
            <p:nvPr/>
          </p:nvSpPr>
          <p:spPr>
            <a:xfrm>
              <a:off x="5753182" y="1836671"/>
              <a:ext cx="423154" cy="276410"/>
            </a:xfrm>
            <a:prstGeom prst="rect">
              <a:avLst/>
            </a:prstGeom>
            <a:noFill/>
          </p:spPr>
          <p:txBody>
            <a:bodyPr wrap="square" rtlCol="0">
              <a:spAutoFit/>
            </a:bodyPr>
            <a:lstStyle/>
            <a:p>
              <a:pPr algn="ctr"/>
              <a:r>
                <a:rPr lang="en-GB" dirty="0" smtClean="0"/>
                <a:t>2</a:t>
              </a:r>
              <a:endParaRPr lang="en-GB" dirty="0"/>
            </a:p>
          </p:txBody>
        </p:sp>
        <p:sp>
          <p:nvSpPr>
            <p:cNvPr id="17" name="TextBox 16"/>
            <p:cNvSpPr txBox="1"/>
            <p:nvPr/>
          </p:nvSpPr>
          <p:spPr>
            <a:xfrm>
              <a:off x="6741757" y="2114788"/>
              <a:ext cx="423154" cy="276410"/>
            </a:xfrm>
            <a:prstGeom prst="rect">
              <a:avLst/>
            </a:prstGeom>
            <a:noFill/>
          </p:spPr>
          <p:txBody>
            <a:bodyPr wrap="square" rtlCol="0">
              <a:spAutoFit/>
            </a:bodyPr>
            <a:lstStyle/>
            <a:p>
              <a:pPr algn="ctr"/>
              <a:r>
                <a:rPr lang="en-GB" dirty="0" smtClean="0"/>
                <a:t>17</a:t>
              </a:r>
              <a:endParaRPr lang="en-GB" dirty="0"/>
            </a:p>
          </p:txBody>
        </p:sp>
      </p:grpSp>
      <mc:AlternateContent xmlns:mc="http://schemas.openxmlformats.org/markup-compatibility/2006" xmlns:a14="http://schemas.microsoft.com/office/drawing/2010/main">
        <mc:Choice Requires="a14">
          <p:sp>
            <p:nvSpPr>
              <p:cNvPr id="21" name="Rectangle 20"/>
              <p:cNvSpPr/>
              <p:nvPr/>
            </p:nvSpPr>
            <p:spPr>
              <a:xfrm>
                <a:off x="6986588" y="4454967"/>
                <a:ext cx="4991238" cy="664926"/>
              </a:xfrm>
              <a:prstGeom prst="rect">
                <a:avLst/>
              </a:prstGeom>
              <a:solidFill>
                <a:schemeClr val="accent1">
                  <a:lumMod val="20000"/>
                  <a:lumOff val="80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𝑃𝑟𝑜𝑏𝑎𝑏𝑖𝑙𝑖𝑡𝑦</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𝐴𝑑𝑑</m:t>
                          </m:r>
                          <m:r>
                            <a:rPr lang="en-GB" i="1">
                              <a:latin typeface="Cambria Math" panose="02040503050406030204" pitchFamily="18" charset="0"/>
                            </a:rPr>
                            <m:t> </m:t>
                          </m:r>
                          <m:r>
                            <a:rPr lang="en-GB" i="1">
                              <a:latin typeface="Cambria Math" panose="02040503050406030204" pitchFamily="18" charset="0"/>
                            </a:rPr>
                            <m:t>𝑡𝑜𝑔𝑒𝑡h𝑒𝑟</m:t>
                          </m:r>
                          <m:r>
                            <a:rPr lang="en-GB" i="1">
                              <a:latin typeface="Cambria Math" panose="02040503050406030204" pitchFamily="18" charset="0"/>
                            </a:rPr>
                            <m:t> </m:t>
                          </m:r>
                          <m:r>
                            <a:rPr lang="en-GB" i="1">
                              <a:latin typeface="Cambria Math" panose="02040503050406030204" pitchFamily="18" charset="0"/>
                            </a:rPr>
                            <m:t>𝑡h𝑒</m:t>
                          </m:r>
                          <m:r>
                            <a:rPr lang="en-GB" i="1">
                              <a:latin typeface="Cambria Math" panose="02040503050406030204" pitchFamily="18" charset="0"/>
                            </a:rPr>
                            <m:t> </m:t>
                          </m:r>
                          <m:r>
                            <a:rPr lang="en-GB" i="1">
                              <a:latin typeface="Cambria Math" panose="02040503050406030204" pitchFamily="18" charset="0"/>
                            </a:rPr>
                            <m:t>𝑏𝑖𝑡𝑠</m:t>
                          </m:r>
                          <m:r>
                            <a:rPr lang="en-GB" i="1">
                              <a:latin typeface="Cambria Math" panose="02040503050406030204" pitchFamily="18" charset="0"/>
                            </a:rPr>
                            <m:t> </m:t>
                          </m:r>
                          <m:r>
                            <a:rPr lang="en-GB" i="1">
                              <a:latin typeface="Cambria Math" panose="02040503050406030204" pitchFamily="18" charset="0"/>
                            </a:rPr>
                            <m:t>𝑦𝑜𝑢</m:t>
                          </m:r>
                          <m:r>
                            <a:rPr lang="en-GB" i="1">
                              <a:latin typeface="Cambria Math" panose="02040503050406030204" pitchFamily="18" charset="0"/>
                            </a:rPr>
                            <m:t> </m:t>
                          </m:r>
                          <m:r>
                            <a:rPr lang="en-GB" i="1">
                              <a:latin typeface="Cambria Math" panose="02040503050406030204" pitchFamily="18" charset="0"/>
                            </a:rPr>
                            <m:t>𝑤𝑎𝑛𝑡</m:t>
                          </m:r>
                        </m:num>
                        <m:den>
                          <m:r>
                            <a:rPr lang="en-GB" i="1">
                              <a:latin typeface="Cambria Math" panose="02040503050406030204" pitchFamily="18" charset="0"/>
                            </a:rPr>
                            <m:t>𝑇𝑜𝑡𝑎𝑙</m:t>
                          </m:r>
                          <m:r>
                            <a:rPr lang="en-GB" i="1">
                              <a:latin typeface="Cambria Math" panose="02040503050406030204" pitchFamily="18" charset="0"/>
                            </a:rPr>
                            <m:t> </m:t>
                          </m:r>
                          <m:r>
                            <a:rPr lang="en-GB" i="1">
                              <a:latin typeface="Cambria Math" panose="02040503050406030204" pitchFamily="18" charset="0"/>
                            </a:rPr>
                            <m:t>𝑖𝑛</m:t>
                          </m:r>
                          <m:r>
                            <a:rPr lang="en-GB" i="1">
                              <a:latin typeface="Cambria Math" panose="02040503050406030204" pitchFamily="18" charset="0"/>
                            </a:rPr>
                            <m:t> </m:t>
                          </m:r>
                          <m:r>
                            <a:rPr lang="en-GB" i="1">
                              <a:latin typeface="Cambria Math" panose="02040503050406030204" pitchFamily="18" charset="0"/>
                            </a:rPr>
                            <m:t>𝑡h𝑒</m:t>
                          </m:r>
                          <m:r>
                            <a:rPr lang="en-GB" i="1">
                              <a:latin typeface="Cambria Math" panose="02040503050406030204" pitchFamily="18" charset="0"/>
                            </a:rPr>
                            <m:t> </m:t>
                          </m:r>
                          <m:r>
                            <a:rPr lang="en-GB" i="1">
                              <a:latin typeface="Cambria Math" panose="02040503050406030204" pitchFamily="18" charset="0"/>
                            </a:rPr>
                            <m:t>𝑞𝑢𝑒𝑠𝑡𝑖𝑜𝑛</m:t>
                          </m:r>
                        </m:den>
                      </m:f>
                    </m:oMath>
                  </m:oMathPara>
                </a14:m>
                <a:endParaRPr lang="en-GB" dirty="0"/>
              </a:p>
            </p:txBody>
          </p:sp>
        </mc:Choice>
        <mc:Fallback xmlns="">
          <p:sp>
            <p:nvSpPr>
              <p:cNvPr id="21" name="Rectangle 20"/>
              <p:cNvSpPr>
                <a:spLocks noRot="1" noChangeAspect="1" noMove="1" noResize="1" noEditPoints="1" noAdjustHandles="1" noChangeArrowheads="1" noChangeShapeType="1" noTextEdit="1"/>
              </p:cNvSpPr>
              <p:nvPr/>
            </p:nvSpPr>
            <p:spPr>
              <a:xfrm>
                <a:off x="6986588" y="4454967"/>
                <a:ext cx="4991238" cy="664926"/>
              </a:xfrm>
              <a:prstGeom prst="rect">
                <a:avLst/>
              </a:prstGeom>
              <a:blipFill>
                <a:blip r:embed="rId2"/>
                <a:stretch>
                  <a:fillRect/>
                </a:stretch>
              </a:blipFill>
              <a:ln>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176482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30217" y="166315"/>
            <a:ext cx="8165379" cy="400110"/>
          </a:xfrm>
          <a:prstGeom prst="rect">
            <a:avLst/>
          </a:prstGeom>
          <a:noFill/>
        </p:spPr>
        <p:txBody>
          <a:bodyPr wrap="square" rtlCol="0">
            <a:spAutoFit/>
          </a:bodyPr>
          <a:lstStyle/>
          <a:p>
            <a:r>
              <a:rPr lang="en-GB" sz="2000" dirty="0" smtClean="0"/>
              <a:t>When filling out a Venn Diagram </a:t>
            </a:r>
            <a:r>
              <a:rPr lang="en-GB" sz="2000" b="1" u="sng" dirty="0" smtClean="0"/>
              <a:t>always</a:t>
            </a:r>
            <a:r>
              <a:rPr lang="en-GB" sz="2000" dirty="0" smtClean="0"/>
              <a:t> start from the </a:t>
            </a:r>
            <a:r>
              <a:rPr lang="en-GB" sz="2000" b="1" u="sng" dirty="0" smtClean="0"/>
              <a:t>centre</a:t>
            </a:r>
            <a:r>
              <a:rPr lang="en-GB" sz="2000" dirty="0" smtClean="0"/>
              <a:t> and work out.</a:t>
            </a:r>
          </a:p>
        </p:txBody>
      </p:sp>
      <p:sp>
        <p:nvSpPr>
          <p:cNvPr id="3" name="TextBox 2"/>
          <p:cNvSpPr txBox="1"/>
          <p:nvPr/>
        </p:nvSpPr>
        <p:spPr>
          <a:xfrm>
            <a:off x="2040278" y="967876"/>
            <a:ext cx="7769594" cy="1015663"/>
          </a:xfrm>
          <a:prstGeom prst="rect">
            <a:avLst/>
          </a:prstGeom>
          <a:noFill/>
        </p:spPr>
        <p:txBody>
          <a:bodyPr wrap="square" rtlCol="0">
            <a:spAutoFit/>
          </a:bodyPr>
          <a:lstStyle/>
          <a:p>
            <a:r>
              <a:rPr lang="en-GB" sz="2000" dirty="0" smtClean="0"/>
              <a:t>e.g. 100 people were asked if they liked tea or coffee. 20 people said they like neither, 55 said they liked both, 67 said they liked Tea and 68 said they liked coffee. Draw a Venn diagram to represent this situation.</a:t>
            </a:r>
            <a:endParaRPr lang="en-GB" sz="2000" dirty="0"/>
          </a:p>
        </p:txBody>
      </p:sp>
      <p:sp>
        <p:nvSpPr>
          <p:cNvPr id="4" name="Rectangle 3"/>
          <p:cNvSpPr/>
          <p:nvPr/>
        </p:nvSpPr>
        <p:spPr>
          <a:xfrm>
            <a:off x="3836843" y="2401649"/>
            <a:ext cx="4176464"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412907" y="2617673"/>
            <a:ext cx="187220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637043" y="2653677"/>
            <a:ext cx="187220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412907" y="2617813"/>
            <a:ext cx="576064" cy="369332"/>
          </a:xfrm>
          <a:prstGeom prst="rect">
            <a:avLst/>
          </a:prstGeom>
          <a:noFill/>
        </p:spPr>
        <p:txBody>
          <a:bodyPr wrap="square" rtlCol="0">
            <a:spAutoFit/>
          </a:bodyPr>
          <a:lstStyle/>
          <a:p>
            <a:r>
              <a:rPr lang="en-GB" dirty="0" smtClean="0"/>
              <a:t>T</a:t>
            </a:r>
            <a:endParaRPr lang="en-GB" dirty="0"/>
          </a:p>
        </p:txBody>
      </p:sp>
      <p:sp>
        <p:nvSpPr>
          <p:cNvPr id="8" name="TextBox 7"/>
          <p:cNvSpPr txBox="1"/>
          <p:nvPr/>
        </p:nvSpPr>
        <p:spPr>
          <a:xfrm>
            <a:off x="7077203" y="2565237"/>
            <a:ext cx="576064" cy="369332"/>
          </a:xfrm>
          <a:prstGeom prst="rect">
            <a:avLst/>
          </a:prstGeom>
          <a:noFill/>
        </p:spPr>
        <p:txBody>
          <a:bodyPr wrap="square" rtlCol="0">
            <a:spAutoFit/>
          </a:bodyPr>
          <a:lstStyle/>
          <a:p>
            <a:r>
              <a:rPr lang="en-GB" dirty="0" smtClean="0"/>
              <a:t>C</a:t>
            </a:r>
            <a:endParaRPr lang="en-GB" dirty="0"/>
          </a:p>
        </p:txBody>
      </p:sp>
      <p:sp>
        <p:nvSpPr>
          <p:cNvPr id="9" name="TextBox 8"/>
          <p:cNvSpPr txBox="1"/>
          <p:nvPr/>
        </p:nvSpPr>
        <p:spPr>
          <a:xfrm>
            <a:off x="5781059" y="3193737"/>
            <a:ext cx="432048" cy="369332"/>
          </a:xfrm>
          <a:prstGeom prst="rect">
            <a:avLst/>
          </a:prstGeom>
          <a:noFill/>
        </p:spPr>
        <p:txBody>
          <a:bodyPr wrap="square" rtlCol="0">
            <a:spAutoFit/>
          </a:bodyPr>
          <a:lstStyle/>
          <a:p>
            <a:r>
              <a:rPr lang="en-GB" dirty="0" smtClean="0"/>
              <a:t>55</a:t>
            </a:r>
            <a:endParaRPr lang="en-GB" dirty="0"/>
          </a:p>
        </p:txBody>
      </p:sp>
      <p:sp>
        <p:nvSpPr>
          <p:cNvPr id="10" name="TextBox 9"/>
          <p:cNvSpPr txBox="1"/>
          <p:nvPr/>
        </p:nvSpPr>
        <p:spPr>
          <a:xfrm>
            <a:off x="3980859" y="4129841"/>
            <a:ext cx="648072" cy="369332"/>
          </a:xfrm>
          <a:prstGeom prst="rect">
            <a:avLst/>
          </a:prstGeom>
          <a:noFill/>
        </p:spPr>
        <p:txBody>
          <a:bodyPr wrap="square" rtlCol="0">
            <a:spAutoFit/>
          </a:bodyPr>
          <a:lstStyle/>
          <a:p>
            <a:r>
              <a:rPr lang="en-GB" dirty="0" smtClean="0"/>
              <a:t>20</a:t>
            </a:r>
            <a:endParaRPr lang="en-GB" dirty="0"/>
          </a:p>
        </p:txBody>
      </p:sp>
      <p:sp>
        <p:nvSpPr>
          <p:cNvPr id="11" name="TextBox 10"/>
          <p:cNvSpPr txBox="1"/>
          <p:nvPr/>
        </p:nvSpPr>
        <p:spPr>
          <a:xfrm>
            <a:off x="4700939" y="3193737"/>
            <a:ext cx="720080" cy="369332"/>
          </a:xfrm>
          <a:prstGeom prst="rect">
            <a:avLst/>
          </a:prstGeom>
          <a:noFill/>
        </p:spPr>
        <p:txBody>
          <a:bodyPr wrap="square" rtlCol="0">
            <a:spAutoFit/>
          </a:bodyPr>
          <a:lstStyle/>
          <a:p>
            <a:r>
              <a:rPr lang="en-GB" dirty="0" smtClean="0"/>
              <a:t>12</a:t>
            </a:r>
            <a:endParaRPr lang="en-GB" dirty="0"/>
          </a:p>
        </p:txBody>
      </p:sp>
      <p:sp>
        <p:nvSpPr>
          <p:cNvPr id="12" name="TextBox 11"/>
          <p:cNvSpPr txBox="1"/>
          <p:nvPr/>
        </p:nvSpPr>
        <p:spPr>
          <a:xfrm>
            <a:off x="6645155" y="3378403"/>
            <a:ext cx="648072" cy="369332"/>
          </a:xfrm>
          <a:prstGeom prst="rect">
            <a:avLst/>
          </a:prstGeom>
          <a:noFill/>
        </p:spPr>
        <p:txBody>
          <a:bodyPr wrap="square" rtlCol="0">
            <a:spAutoFit/>
          </a:bodyPr>
          <a:lstStyle/>
          <a:p>
            <a:r>
              <a:rPr lang="en-GB" dirty="0" smtClean="0"/>
              <a:t>13</a:t>
            </a:r>
            <a:endParaRPr lang="en-GB" dirty="0"/>
          </a:p>
        </p:txBody>
      </p:sp>
      <p:sp>
        <p:nvSpPr>
          <p:cNvPr id="13" name="TextBox 12"/>
          <p:cNvSpPr txBox="1"/>
          <p:nvPr/>
        </p:nvSpPr>
        <p:spPr>
          <a:xfrm>
            <a:off x="2004461" y="3148441"/>
            <a:ext cx="1389607" cy="369332"/>
          </a:xfrm>
          <a:prstGeom prst="rect">
            <a:avLst/>
          </a:prstGeom>
          <a:noFill/>
        </p:spPr>
        <p:txBody>
          <a:bodyPr wrap="square" rtlCol="0">
            <a:spAutoFit/>
          </a:bodyPr>
          <a:lstStyle/>
          <a:p>
            <a:r>
              <a:rPr lang="en-GB" dirty="0" smtClean="0"/>
              <a:t>67 - 55 = 12</a:t>
            </a:r>
            <a:endParaRPr lang="en-GB" dirty="0"/>
          </a:p>
        </p:txBody>
      </p:sp>
      <p:sp>
        <p:nvSpPr>
          <p:cNvPr id="14" name="TextBox 13"/>
          <p:cNvSpPr txBox="1"/>
          <p:nvPr/>
        </p:nvSpPr>
        <p:spPr>
          <a:xfrm>
            <a:off x="8409350" y="3148441"/>
            <a:ext cx="1553515" cy="369332"/>
          </a:xfrm>
          <a:prstGeom prst="rect">
            <a:avLst/>
          </a:prstGeom>
          <a:noFill/>
        </p:spPr>
        <p:txBody>
          <a:bodyPr wrap="square" rtlCol="0">
            <a:spAutoFit/>
          </a:bodyPr>
          <a:lstStyle/>
          <a:p>
            <a:r>
              <a:rPr lang="en-GB" dirty="0" smtClean="0"/>
              <a:t>68 – 55 = 13</a:t>
            </a:r>
            <a:endParaRPr lang="en-GB" dirty="0"/>
          </a:p>
        </p:txBody>
      </p:sp>
    </p:spTree>
    <p:extLst>
      <p:ext uri="{BB962C8B-B14F-4D97-AF65-F5344CB8AC3E}">
        <p14:creationId xmlns:p14="http://schemas.microsoft.com/office/powerpoint/2010/main" val="130138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72955" y="295999"/>
            <a:ext cx="8765881" cy="400110"/>
          </a:xfrm>
          <a:prstGeom prst="rect">
            <a:avLst/>
          </a:prstGeom>
          <a:noFill/>
        </p:spPr>
        <p:txBody>
          <a:bodyPr wrap="square" rtlCol="0">
            <a:spAutoFit/>
          </a:bodyPr>
          <a:lstStyle/>
          <a:p>
            <a:r>
              <a:rPr lang="en-GB" sz="2000" dirty="0" smtClean="0"/>
              <a:t>The same principle needs to happen when there are three circles:</a:t>
            </a:r>
          </a:p>
        </p:txBody>
      </p:sp>
      <p:sp>
        <p:nvSpPr>
          <p:cNvPr id="3" name="TextBox 2"/>
          <p:cNvSpPr txBox="1"/>
          <p:nvPr/>
        </p:nvSpPr>
        <p:spPr>
          <a:xfrm>
            <a:off x="1487543" y="1190578"/>
            <a:ext cx="6336704" cy="3170099"/>
          </a:xfrm>
          <a:prstGeom prst="rect">
            <a:avLst/>
          </a:prstGeom>
          <a:noFill/>
        </p:spPr>
        <p:txBody>
          <a:bodyPr wrap="square" rtlCol="0">
            <a:spAutoFit/>
          </a:bodyPr>
          <a:lstStyle/>
          <a:p>
            <a:r>
              <a:rPr lang="en-GB" sz="2000" dirty="0" smtClean="0"/>
              <a:t>e.g. 114 people were asked if they liked apples, oranges or pears. </a:t>
            </a:r>
          </a:p>
          <a:p>
            <a:r>
              <a:rPr lang="en-GB" sz="2000" dirty="0" smtClean="0"/>
              <a:t>-    42 said all 3</a:t>
            </a:r>
          </a:p>
          <a:p>
            <a:pPr marL="285750" indent="-285750">
              <a:buFontTx/>
              <a:buChar char="-"/>
            </a:pPr>
            <a:r>
              <a:rPr lang="en-GB" sz="2000" dirty="0" smtClean="0"/>
              <a:t>30 liked just A and O</a:t>
            </a:r>
          </a:p>
          <a:p>
            <a:pPr marL="285750" indent="-285750">
              <a:buFontTx/>
              <a:buChar char="-"/>
            </a:pPr>
            <a:r>
              <a:rPr lang="en-GB" sz="2000" dirty="0" smtClean="0"/>
              <a:t>6 liked just O</a:t>
            </a:r>
          </a:p>
          <a:p>
            <a:pPr marL="285750" indent="-285750">
              <a:buFontTx/>
              <a:buChar char="-"/>
            </a:pPr>
            <a:r>
              <a:rPr lang="en-GB" sz="2000" dirty="0" smtClean="0"/>
              <a:t>71 liked P</a:t>
            </a:r>
          </a:p>
          <a:p>
            <a:pPr marL="285750" indent="-285750">
              <a:buFontTx/>
              <a:buChar char="-"/>
            </a:pPr>
            <a:r>
              <a:rPr lang="en-GB" sz="2000" dirty="0" smtClean="0"/>
              <a:t>57 liked A and P </a:t>
            </a:r>
          </a:p>
          <a:p>
            <a:pPr marL="285750" indent="-285750">
              <a:buFontTx/>
              <a:buChar char="-"/>
            </a:pPr>
            <a:r>
              <a:rPr lang="en-GB" sz="2000" dirty="0" smtClean="0"/>
              <a:t>52 liked O and P</a:t>
            </a:r>
          </a:p>
          <a:p>
            <a:pPr marL="285750" indent="-285750">
              <a:buFontTx/>
              <a:buChar char="-"/>
            </a:pPr>
            <a:r>
              <a:rPr lang="en-GB" sz="2000" dirty="0" smtClean="0"/>
              <a:t>92 liked A</a:t>
            </a:r>
          </a:p>
          <a:p>
            <a:pPr marL="285750" indent="-285750">
              <a:buFontTx/>
              <a:buChar char="-"/>
            </a:pPr>
            <a:endParaRPr lang="en-GB" sz="2000" dirty="0"/>
          </a:p>
        </p:txBody>
      </p:sp>
      <p:sp>
        <p:nvSpPr>
          <p:cNvPr id="4" name="Rectangle 3"/>
          <p:cNvSpPr/>
          <p:nvPr/>
        </p:nvSpPr>
        <p:spPr>
          <a:xfrm>
            <a:off x="4655895" y="1924891"/>
            <a:ext cx="3780420" cy="2954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835915" y="2140915"/>
            <a:ext cx="187220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60051" y="2176919"/>
            <a:ext cx="187220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835915" y="2141055"/>
            <a:ext cx="576064" cy="369332"/>
          </a:xfrm>
          <a:prstGeom prst="rect">
            <a:avLst/>
          </a:prstGeom>
          <a:noFill/>
        </p:spPr>
        <p:txBody>
          <a:bodyPr wrap="square" rtlCol="0">
            <a:spAutoFit/>
          </a:bodyPr>
          <a:lstStyle/>
          <a:p>
            <a:r>
              <a:rPr lang="en-GB" dirty="0" smtClean="0"/>
              <a:t>A</a:t>
            </a:r>
            <a:endParaRPr lang="en-GB" dirty="0"/>
          </a:p>
        </p:txBody>
      </p:sp>
      <p:sp>
        <p:nvSpPr>
          <p:cNvPr id="8" name="TextBox 7"/>
          <p:cNvSpPr txBox="1"/>
          <p:nvPr/>
        </p:nvSpPr>
        <p:spPr>
          <a:xfrm>
            <a:off x="7500211" y="2088479"/>
            <a:ext cx="576064" cy="369332"/>
          </a:xfrm>
          <a:prstGeom prst="rect">
            <a:avLst/>
          </a:prstGeom>
          <a:noFill/>
        </p:spPr>
        <p:txBody>
          <a:bodyPr wrap="square" rtlCol="0">
            <a:spAutoFit/>
          </a:bodyPr>
          <a:lstStyle/>
          <a:p>
            <a:r>
              <a:rPr lang="en-GB" dirty="0" smtClean="0"/>
              <a:t>O</a:t>
            </a:r>
            <a:endParaRPr lang="en-GB" dirty="0"/>
          </a:p>
        </p:txBody>
      </p:sp>
      <p:sp>
        <p:nvSpPr>
          <p:cNvPr id="9" name="TextBox 8"/>
          <p:cNvSpPr txBox="1"/>
          <p:nvPr/>
        </p:nvSpPr>
        <p:spPr>
          <a:xfrm>
            <a:off x="6204067" y="2635679"/>
            <a:ext cx="432048" cy="369332"/>
          </a:xfrm>
          <a:prstGeom prst="rect">
            <a:avLst/>
          </a:prstGeom>
          <a:noFill/>
        </p:spPr>
        <p:txBody>
          <a:bodyPr wrap="square" rtlCol="0">
            <a:spAutoFit/>
          </a:bodyPr>
          <a:lstStyle/>
          <a:p>
            <a:r>
              <a:rPr lang="en-GB" dirty="0" smtClean="0"/>
              <a:t>30</a:t>
            </a:r>
            <a:endParaRPr lang="en-GB" dirty="0"/>
          </a:p>
        </p:txBody>
      </p:sp>
      <p:sp>
        <p:nvSpPr>
          <p:cNvPr id="10" name="TextBox 9"/>
          <p:cNvSpPr txBox="1"/>
          <p:nvPr/>
        </p:nvSpPr>
        <p:spPr>
          <a:xfrm>
            <a:off x="4763907" y="4446912"/>
            <a:ext cx="648072" cy="369332"/>
          </a:xfrm>
          <a:prstGeom prst="rect">
            <a:avLst/>
          </a:prstGeom>
          <a:noFill/>
        </p:spPr>
        <p:txBody>
          <a:bodyPr wrap="square" rtlCol="0">
            <a:spAutoFit/>
          </a:bodyPr>
          <a:lstStyle/>
          <a:p>
            <a:r>
              <a:rPr lang="en-GB" dirty="0" smtClean="0"/>
              <a:t>2</a:t>
            </a:r>
            <a:endParaRPr lang="en-GB" dirty="0"/>
          </a:p>
        </p:txBody>
      </p:sp>
      <p:sp>
        <p:nvSpPr>
          <p:cNvPr id="11" name="TextBox 10"/>
          <p:cNvSpPr txBox="1"/>
          <p:nvPr/>
        </p:nvSpPr>
        <p:spPr>
          <a:xfrm>
            <a:off x="5195955" y="2605362"/>
            <a:ext cx="720080" cy="369332"/>
          </a:xfrm>
          <a:prstGeom prst="rect">
            <a:avLst/>
          </a:prstGeom>
          <a:noFill/>
        </p:spPr>
        <p:txBody>
          <a:bodyPr wrap="square" rtlCol="0">
            <a:spAutoFit/>
          </a:bodyPr>
          <a:lstStyle/>
          <a:p>
            <a:r>
              <a:rPr lang="en-GB" dirty="0" smtClean="0"/>
              <a:t>5</a:t>
            </a:r>
            <a:endParaRPr lang="en-GB" dirty="0"/>
          </a:p>
        </p:txBody>
      </p:sp>
      <p:sp>
        <p:nvSpPr>
          <p:cNvPr id="12" name="TextBox 11"/>
          <p:cNvSpPr txBox="1"/>
          <p:nvPr/>
        </p:nvSpPr>
        <p:spPr>
          <a:xfrm>
            <a:off x="7115551" y="2671683"/>
            <a:ext cx="648072" cy="369332"/>
          </a:xfrm>
          <a:prstGeom prst="rect">
            <a:avLst/>
          </a:prstGeom>
          <a:noFill/>
        </p:spPr>
        <p:txBody>
          <a:bodyPr wrap="square" rtlCol="0">
            <a:spAutoFit/>
          </a:bodyPr>
          <a:lstStyle/>
          <a:p>
            <a:r>
              <a:rPr lang="en-GB" dirty="0" smtClean="0"/>
              <a:t>6</a:t>
            </a:r>
            <a:endParaRPr lang="en-GB" dirty="0"/>
          </a:p>
        </p:txBody>
      </p:sp>
      <p:sp>
        <p:nvSpPr>
          <p:cNvPr id="13" name="Oval 12"/>
          <p:cNvSpPr/>
          <p:nvPr/>
        </p:nvSpPr>
        <p:spPr>
          <a:xfrm>
            <a:off x="5411979" y="3041015"/>
            <a:ext cx="187220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193175" y="3157411"/>
            <a:ext cx="432048" cy="369332"/>
          </a:xfrm>
          <a:prstGeom prst="rect">
            <a:avLst/>
          </a:prstGeom>
          <a:noFill/>
        </p:spPr>
        <p:txBody>
          <a:bodyPr wrap="square" rtlCol="0">
            <a:spAutoFit/>
          </a:bodyPr>
          <a:lstStyle/>
          <a:p>
            <a:r>
              <a:rPr lang="en-GB" dirty="0" smtClean="0"/>
              <a:t>42</a:t>
            </a:r>
            <a:endParaRPr lang="en-GB" dirty="0"/>
          </a:p>
        </p:txBody>
      </p:sp>
      <p:sp>
        <p:nvSpPr>
          <p:cNvPr id="15" name="TextBox 14"/>
          <p:cNvSpPr txBox="1"/>
          <p:nvPr/>
        </p:nvSpPr>
        <p:spPr>
          <a:xfrm>
            <a:off x="6924147" y="4446912"/>
            <a:ext cx="576064" cy="369332"/>
          </a:xfrm>
          <a:prstGeom prst="rect">
            <a:avLst/>
          </a:prstGeom>
          <a:noFill/>
        </p:spPr>
        <p:txBody>
          <a:bodyPr wrap="square" rtlCol="0">
            <a:spAutoFit/>
          </a:bodyPr>
          <a:lstStyle/>
          <a:p>
            <a:r>
              <a:rPr lang="en-GB" dirty="0" smtClean="0"/>
              <a:t>P</a:t>
            </a:r>
            <a:endParaRPr lang="en-GB" dirty="0"/>
          </a:p>
        </p:txBody>
      </p:sp>
      <p:sp>
        <p:nvSpPr>
          <p:cNvPr id="16" name="TextBox 15"/>
          <p:cNvSpPr txBox="1"/>
          <p:nvPr/>
        </p:nvSpPr>
        <p:spPr>
          <a:xfrm>
            <a:off x="5555995" y="3419372"/>
            <a:ext cx="432048" cy="369332"/>
          </a:xfrm>
          <a:prstGeom prst="rect">
            <a:avLst/>
          </a:prstGeom>
          <a:noFill/>
        </p:spPr>
        <p:txBody>
          <a:bodyPr wrap="square" rtlCol="0">
            <a:spAutoFit/>
          </a:bodyPr>
          <a:lstStyle/>
          <a:p>
            <a:r>
              <a:rPr lang="en-GB" dirty="0" smtClean="0"/>
              <a:t>15</a:t>
            </a:r>
            <a:endParaRPr lang="en-GB" dirty="0"/>
          </a:p>
        </p:txBody>
      </p:sp>
      <p:sp>
        <p:nvSpPr>
          <p:cNvPr id="17" name="TextBox 16"/>
          <p:cNvSpPr txBox="1"/>
          <p:nvPr/>
        </p:nvSpPr>
        <p:spPr>
          <a:xfrm>
            <a:off x="6608087" y="3419372"/>
            <a:ext cx="432048" cy="369332"/>
          </a:xfrm>
          <a:prstGeom prst="rect">
            <a:avLst/>
          </a:prstGeom>
          <a:noFill/>
        </p:spPr>
        <p:txBody>
          <a:bodyPr wrap="square" rtlCol="0">
            <a:spAutoFit/>
          </a:bodyPr>
          <a:lstStyle/>
          <a:p>
            <a:r>
              <a:rPr lang="en-GB" dirty="0" smtClean="0"/>
              <a:t>10</a:t>
            </a:r>
            <a:endParaRPr lang="en-GB" dirty="0"/>
          </a:p>
        </p:txBody>
      </p:sp>
      <p:sp>
        <p:nvSpPr>
          <p:cNvPr id="18" name="TextBox 17"/>
          <p:cNvSpPr txBox="1"/>
          <p:nvPr/>
        </p:nvSpPr>
        <p:spPr>
          <a:xfrm>
            <a:off x="6114057" y="4077580"/>
            <a:ext cx="432048" cy="369332"/>
          </a:xfrm>
          <a:prstGeom prst="rect">
            <a:avLst/>
          </a:prstGeom>
          <a:noFill/>
        </p:spPr>
        <p:txBody>
          <a:bodyPr wrap="square" rtlCol="0">
            <a:spAutoFit/>
          </a:bodyPr>
          <a:lstStyle/>
          <a:p>
            <a:r>
              <a:rPr lang="en-GB" dirty="0" smtClean="0"/>
              <a:t>4</a:t>
            </a:r>
            <a:endParaRPr lang="en-GB" dirty="0"/>
          </a:p>
        </p:txBody>
      </p:sp>
    </p:spTree>
    <p:extLst>
      <p:ext uri="{BB962C8B-B14F-4D97-AF65-F5344CB8AC3E}">
        <p14:creationId xmlns:p14="http://schemas.microsoft.com/office/powerpoint/2010/main" val="245020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p:bldP spid="12" grpId="0"/>
      <p:bldP spid="13" grpId="0" animBg="1"/>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6104965" cy="5062924"/>
          </a:xfrm>
          <a:prstGeom prst="rect">
            <a:avLst/>
          </a:prstGeom>
          <a:solidFill>
            <a:schemeClr val="accent1">
              <a:lumMod val="20000"/>
              <a:lumOff val="80000"/>
            </a:schemeClr>
          </a:solidFill>
        </p:spPr>
        <p:txBody>
          <a:bodyPr wrap="square" rtlCol="0">
            <a:spAutoFit/>
          </a:bodyPr>
          <a:lstStyle/>
          <a:p>
            <a:r>
              <a:rPr lang="en-GB" sz="1900" dirty="0" smtClean="0"/>
              <a:t>40 students were split according to two characteristics.</a:t>
            </a:r>
          </a:p>
          <a:p>
            <a:endParaRPr lang="en-GB" sz="1900" dirty="0" smtClean="0"/>
          </a:p>
          <a:p>
            <a:r>
              <a:rPr lang="en-GB" sz="1900" dirty="0" smtClean="0"/>
              <a:t>20 students had blonde hair</a:t>
            </a:r>
          </a:p>
          <a:p>
            <a:r>
              <a:rPr lang="en-GB" sz="1900" dirty="0" smtClean="0"/>
              <a:t>18 students had blue eyes</a:t>
            </a:r>
            <a:endParaRPr lang="en-GB" sz="1900" dirty="0"/>
          </a:p>
          <a:p>
            <a:r>
              <a:rPr lang="en-GB" sz="1900" dirty="0" smtClean="0"/>
              <a:t>12 students had blue eyes and blonde hair</a:t>
            </a:r>
          </a:p>
          <a:p>
            <a:endParaRPr lang="en-GB" sz="1900" dirty="0"/>
          </a:p>
          <a:p>
            <a:pPr marL="457200" indent="-457200">
              <a:buAutoNum type="alphaLcParenR"/>
            </a:pPr>
            <a:r>
              <a:rPr lang="en-GB" sz="1900" dirty="0" smtClean="0"/>
              <a:t>Copy and complete the Venn diagram</a:t>
            </a:r>
            <a:endParaRPr lang="en-GB" sz="1900" dirty="0"/>
          </a:p>
          <a:p>
            <a:pPr marL="457200" indent="-457200">
              <a:buAutoNum type="alphaLcParenR"/>
            </a:pPr>
            <a:endParaRPr lang="en-GB" sz="1900" dirty="0" smtClean="0"/>
          </a:p>
          <a:p>
            <a:pPr marL="457200" indent="-457200">
              <a:buAutoNum type="alphaLcParenR"/>
            </a:pPr>
            <a:endParaRPr lang="en-GB" sz="1900" dirty="0"/>
          </a:p>
          <a:p>
            <a:pPr marL="457200" indent="-457200">
              <a:buAutoNum type="alphaLcParenR"/>
            </a:pPr>
            <a:endParaRPr lang="en-GB" sz="1900" dirty="0" smtClean="0"/>
          </a:p>
          <a:p>
            <a:pPr marL="457200" indent="-457200">
              <a:buAutoNum type="alphaLcParenR"/>
            </a:pPr>
            <a:endParaRPr lang="en-GB" sz="1900" dirty="0"/>
          </a:p>
          <a:p>
            <a:pPr marL="457200" indent="-457200">
              <a:buAutoNum type="alphaLcParenR"/>
            </a:pPr>
            <a:endParaRPr lang="en-GB" sz="1900" dirty="0" smtClean="0"/>
          </a:p>
          <a:p>
            <a:pPr marL="457200" indent="-457200">
              <a:buAutoNum type="alphaLcParenR"/>
            </a:pPr>
            <a:endParaRPr lang="en-GB" sz="1900" dirty="0"/>
          </a:p>
          <a:p>
            <a:pPr marL="457200" indent="-457200">
              <a:buAutoNum type="alphaLcParenR"/>
            </a:pPr>
            <a:endParaRPr lang="en-GB" sz="1900" dirty="0" smtClean="0"/>
          </a:p>
          <a:p>
            <a:endParaRPr lang="en-GB" sz="1900" dirty="0" smtClean="0"/>
          </a:p>
          <a:p>
            <a:r>
              <a:rPr lang="en-GB" sz="1900" dirty="0" smtClean="0"/>
              <a:t>b)    A student is selected at random. What is the probability this student has exactly one of the characteristics?</a:t>
            </a:r>
          </a:p>
        </p:txBody>
      </p:sp>
      <p:sp>
        <p:nvSpPr>
          <p:cNvPr id="3" name="TextBox 2"/>
          <p:cNvSpPr txBox="1"/>
          <p:nvPr/>
        </p:nvSpPr>
        <p:spPr>
          <a:xfrm>
            <a:off x="6138581" y="0"/>
            <a:ext cx="6104965" cy="5909310"/>
          </a:xfrm>
          <a:prstGeom prst="rect">
            <a:avLst/>
          </a:prstGeom>
          <a:solidFill>
            <a:schemeClr val="accent1">
              <a:lumMod val="20000"/>
              <a:lumOff val="80000"/>
            </a:schemeClr>
          </a:solidFill>
        </p:spPr>
        <p:txBody>
          <a:bodyPr wrap="square" rtlCol="0">
            <a:spAutoFit/>
          </a:bodyPr>
          <a:lstStyle/>
          <a:p>
            <a:r>
              <a:rPr lang="en-GB" dirty="0" smtClean="0"/>
              <a:t>120 people were asked what pet they had.</a:t>
            </a:r>
          </a:p>
          <a:p>
            <a:endParaRPr lang="en-GB" dirty="0" smtClean="0"/>
          </a:p>
          <a:p>
            <a:r>
              <a:rPr lang="en-GB" dirty="0" smtClean="0"/>
              <a:t>20 people had a rabbit</a:t>
            </a:r>
          </a:p>
          <a:p>
            <a:r>
              <a:rPr lang="en-GB" dirty="0" smtClean="0"/>
              <a:t>39 people had a cat</a:t>
            </a:r>
          </a:p>
          <a:p>
            <a:r>
              <a:rPr lang="en-GB" dirty="0" smtClean="0"/>
              <a:t>58 people had a dog</a:t>
            </a:r>
          </a:p>
          <a:p>
            <a:r>
              <a:rPr lang="en-GB" dirty="0" smtClean="0"/>
              <a:t>9 people had a cat and a rabbit</a:t>
            </a:r>
          </a:p>
          <a:p>
            <a:r>
              <a:rPr lang="en-GB" dirty="0" smtClean="0"/>
              <a:t>10 people had a dog and a rabbit</a:t>
            </a:r>
          </a:p>
          <a:p>
            <a:r>
              <a:rPr lang="en-GB" dirty="0" smtClean="0"/>
              <a:t>5 people had a dog and a cat</a:t>
            </a:r>
          </a:p>
          <a:p>
            <a:r>
              <a:rPr lang="en-GB" dirty="0" smtClean="0"/>
              <a:t>3 people had a dog, a cat and a rabbit</a:t>
            </a:r>
          </a:p>
          <a:p>
            <a:endParaRPr lang="en-GB" dirty="0"/>
          </a:p>
          <a:p>
            <a:pPr marL="457200" indent="-457200">
              <a:buAutoNum type="alphaLcParenR"/>
            </a:pPr>
            <a:r>
              <a:rPr lang="en-GB" dirty="0" smtClean="0"/>
              <a:t>Complete the Venn diagram below</a:t>
            </a:r>
          </a:p>
          <a:p>
            <a:pPr marL="457200" indent="-457200">
              <a:buAutoNum type="alphaLcParenR"/>
            </a:pPr>
            <a:endParaRPr lang="en-GB" dirty="0"/>
          </a:p>
          <a:p>
            <a:pPr marL="457200" indent="-457200">
              <a:buAutoNum type="alphaLcParenR"/>
            </a:pPr>
            <a:endParaRPr lang="en-GB" dirty="0" smtClean="0"/>
          </a:p>
          <a:p>
            <a:pPr marL="457200" indent="-457200">
              <a:buAutoNum type="alphaLcParenR"/>
            </a:pPr>
            <a:endParaRPr lang="en-GB" dirty="0"/>
          </a:p>
          <a:p>
            <a:pPr marL="457200" indent="-457200">
              <a:buAutoNum type="alphaLcParenR"/>
            </a:pPr>
            <a:endParaRPr lang="en-GB" dirty="0" smtClean="0"/>
          </a:p>
          <a:p>
            <a:pPr marL="457200" indent="-457200">
              <a:buAutoNum type="alphaLcParenR"/>
            </a:pPr>
            <a:endParaRPr lang="en-GB" dirty="0"/>
          </a:p>
          <a:p>
            <a:pPr marL="457200" indent="-457200">
              <a:buAutoNum type="alphaLcParenR"/>
            </a:pPr>
            <a:endParaRPr lang="en-GB" dirty="0" smtClean="0"/>
          </a:p>
          <a:p>
            <a:pPr marL="457200" indent="-457200">
              <a:buAutoNum type="alphaLcParenR"/>
            </a:pPr>
            <a:endParaRPr lang="en-GB" dirty="0" smtClean="0"/>
          </a:p>
          <a:p>
            <a:pPr marL="457200" indent="-457200">
              <a:buAutoNum type="alphaLcParenR"/>
            </a:pPr>
            <a:endParaRPr lang="en-GB" dirty="0"/>
          </a:p>
          <a:p>
            <a:pPr marL="457200" indent="-457200">
              <a:buAutoNum type="alphaLcParenR"/>
            </a:pPr>
            <a:r>
              <a:rPr lang="en-GB" dirty="0" smtClean="0"/>
              <a:t>A person is selected at random. What is the probability they have at least 2 pets?</a:t>
            </a:r>
          </a:p>
        </p:txBody>
      </p:sp>
      <p:sp>
        <p:nvSpPr>
          <p:cNvPr id="6" name="Rectangle 5"/>
          <p:cNvSpPr/>
          <p:nvPr/>
        </p:nvSpPr>
        <p:spPr>
          <a:xfrm>
            <a:off x="605118" y="2203911"/>
            <a:ext cx="4504764" cy="2111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411941" y="2362013"/>
            <a:ext cx="1640541" cy="16405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440640" y="2362013"/>
            <a:ext cx="1640541" cy="16405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00953" y="2362013"/>
            <a:ext cx="874059" cy="646331"/>
          </a:xfrm>
          <a:prstGeom prst="rect">
            <a:avLst/>
          </a:prstGeom>
          <a:noFill/>
        </p:spPr>
        <p:txBody>
          <a:bodyPr wrap="square" rtlCol="0">
            <a:spAutoFit/>
          </a:bodyPr>
          <a:lstStyle/>
          <a:p>
            <a:r>
              <a:rPr lang="en-GB" dirty="0" smtClean="0"/>
              <a:t>Blue Eyes</a:t>
            </a:r>
            <a:endParaRPr lang="en-GB" dirty="0"/>
          </a:p>
        </p:txBody>
      </p:sp>
      <p:sp>
        <p:nvSpPr>
          <p:cNvPr id="10" name="TextBox 9"/>
          <p:cNvSpPr txBox="1"/>
          <p:nvPr/>
        </p:nvSpPr>
        <p:spPr>
          <a:xfrm>
            <a:off x="4054289" y="2362013"/>
            <a:ext cx="874059" cy="646331"/>
          </a:xfrm>
          <a:prstGeom prst="rect">
            <a:avLst/>
          </a:prstGeom>
          <a:noFill/>
        </p:spPr>
        <p:txBody>
          <a:bodyPr wrap="square" rtlCol="0">
            <a:spAutoFit/>
          </a:bodyPr>
          <a:lstStyle/>
          <a:p>
            <a:r>
              <a:rPr lang="en-GB" dirty="0" smtClean="0"/>
              <a:t>Blonde Hair</a:t>
            </a:r>
            <a:endParaRPr lang="en-GB" dirty="0"/>
          </a:p>
        </p:txBody>
      </p:sp>
      <p:sp>
        <p:nvSpPr>
          <p:cNvPr id="11" name="Rectangle 10"/>
          <p:cNvSpPr/>
          <p:nvPr/>
        </p:nvSpPr>
        <p:spPr>
          <a:xfrm>
            <a:off x="7100048" y="3103880"/>
            <a:ext cx="3274358" cy="2030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785848" y="3188022"/>
            <a:ext cx="1169894" cy="11698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485095" y="3154404"/>
            <a:ext cx="1169894" cy="11698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8098492" y="3789876"/>
            <a:ext cx="1169894" cy="11698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318562" y="3162039"/>
            <a:ext cx="779930" cy="369332"/>
          </a:xfrm>
          <a:prstGeom prst="rect">
            <a:avLst/>
          </a:prstGeom>
          <a:noFill/>
        </p:spPr>
        <p:txBody>
          <a:bodyPr wrap="square" rtlCol="0">
            <a:spAutoFit/>
          </a:bodyPr>
          <a:lstStyle/>
          <a:p>
            <a:r>
              <a:rPr lang="en-GB" dirty="0" smtClean="0"/>
              <a:t>Dog</a:t>
            </a:r>
            <a:endParaRPr lang="en-GB" dirty="0"/>
          </a:p>
        </p:txBody>
      </p:sp>
      <p:sp>
        <p:nvSpPr>
          <p:cNvPr id="16" name="TextBox 15"/>
          <p:cNvSpPr txBox="1"/>
          <p:nvPr/>
        </p:nvSpPr>
        <p:spPr>
          <a:xfrm>
            <a:off x="9554135" y="3154404"/>
            <a:ext cx="779930" cy="369332"/>
          </a:xfrm>
          <a:prstGeom prst="rect">
            <a:avLst/>
          </a:prstGeom>
          <a:noFill/>
        </p:spPr>
        <p:txBody>
          <a:bodyPr wrap="square" rtlCol="0">
            <a:spAutoFit/>
          </a:bodyPr>
          <a:lstStyle/>
          <a:p>
            <a:r>
              <a:rPr lang="en-GB" dirty="0" smtClean="0"/>
              <a:t>Cat</a:t>
            </a:r>
            <a:endParaRPr lang="en-GB" dirty="0"/>
          </a:p>
        </p:txBody>
      </p:sp>
      <p:sp>
        <p:nvSpPr>
          <p:cNvPr id="17" name="TextBox 16"/>
          <p:cNvSpPr txBox="1"/>
          <p:nvPr/>
        </p:nvSpPr>
        <p:spPr>
          <a:xfrm>
            <a:off x="9070041" y="4673567"/>
            <a:ext cx="971551" cy="369332"/>
          </a:xfrm>
          <a:prstGeom prst="rect">
            <a:avLst/>
          </a:prstGeom>
          <a:noFill/>
        </p:spPr>
        <p:txBody>
          <a:bodyPr wrap="square" rtlCol="0">
            <a:spAutoFit/>
          </a:bodyPr>
          <a:lstStyle/>
          <a:p>
            <a:r>
              <a:rPr lang="en-GB" dirty="0" smtClean="0"/>
              <a:t>Rabbit</a:t>
            </a:r>
            <a:endParaRPr lang="en-GB" dirty="0"/>
          </a:p>
        </p:txBody>
      </p:sp>
    </p:spTree>
    <p:extLst>
      <p:ext uri="{BB962C8B-B14F-4D97-AF65-F5344CB8AC3E}">
        <p14:creationId xmlns:p14="http://schemas.microsoft.com/office/powerpoint/2010/main" val="424475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1204D0FC17C942829FAA371BEF1116" ma:contentTypeVersion="7" ma:contentTypeDescription="Create a new document." ma:contentTypeScope="" ma:versionID="a235812aa3f8acf769715af7725773db">
  <xsd:schema xmlns:xsd="http://www.w3.org/2001/XMLSchema" xmlns:xs="http://www.w3.org/2001/XMLSchema" xmlns:p="http://schemas.microsoft.com/office/2006/metadata/properties" xmlns:ns2="f45c64de-80c6-4060-b669-b1ce3442f828" xmlns:ns3="a275ba49-db92-471d-8c08-cd84a3a06beb" targetNamespace="http://schemas.microsoft.com/office/2006/metadata/properties" ma:root="true" ma:fieldsID="d732685ca93e4f868118398c42de050e" ns2:_="" ns3:_="">
    <xsd:import namespace="f45c64de-80c6-4060-b669-b1ce3442f828"/>
    <xsd:import namespace="a275ba49-db92-471d-8c08-cd84a3a06b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c64de-80c6-4060-b669-b1ce3442f82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75ba49-db92-471d-8c08-cd84a3a06be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275ba49-db92-471d-8c08-cd84a3a06beb">
      <UserInfo>
        <DisplayName>Christine Olasupo</DisplayName>
        <AccountId>14</AccountId>
        <AccountType/>
      </UserInfo>
    </SharedWithUsers>
  </documentManagement>
</p:properties>
</file>

<file path=customXml/itemProps1.xml><?xml version="1.0" encoding="utf-8"?>
<ds:datastoreItem xmlns:ds="http://schemas.openxmlformats.org/officeDocument/2006/customXml" ds:itemID="{40BA81E9-8181-4AE5-AE6E-AFA5B0024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c64de-80c6-4060-b669-b1ce3442f828"/>
    <ds:schemaRef ds:uri="a275ba49-db92-471d-8c08-cd84a3a06b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D14AA6-A186-41B3-BD61-5136285F54B2}">
  <ds:schemaRefs>
    <ds:schemaRef ds:uri="http://schemas.microsoft.com/sharepoint/v3/contenttype/forms"/>
  </ds:schemaRefs>
</ds:datastoreItem>
</file>

<file path=customXml/itemProps3.xml><?xml version="1.0" encoding="utf-8"?>
<ds:datastoreItem xmlns:ds="http://schemas.openxmlformats.org/officeDocument/2006/customXml" ds:itemID="{1943AC26-9C10-4BD0-832A-C836FA69E3D2}">
  <ds:schemaRefs>
    <ds:schemaRef ds:uri="http://schemas.openxmlformats.org/package/2006/metadata/core-properties"/>
    <ds:schemaRef ds:uri="a275ba49-db92-471d-8c08-cd84a3a06beb"/>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f45c64de-80c6-4060-b669-b1ce3442f82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6436</TotalTime>
  <Words>825</Words>
  <Application>Microsoft Office PowerPoint</Application>
  <PresentationFormat>Widescreen</PresentationFormat>
  <Paragraphs>219</Paragraphs>
  <Slides>25</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4" baseType="lpstr">
      <vt:lpstr>Arial</vt:lpstr>
      <vt:lpstr>Calibri</vt:lpstr>
      <vt:lpstr>Calibri Light</vt:lpstr>
      <vt:lpstr>Cambria Math</vt:lpstr>
      <vt:lpstr>Comic Sans MS</vt:lpstr>
      <vt:lpstr>Symbol</vt:lpstr>
      <vt:lpstr>Office Theme</vt:lpstr>
      <vt:lpstr>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Todays Objectives – Have you met them?</vt:lpstr>
      <vt:lpstr>PowerPoint Presentation</vt:lpstr>
    </vt:vector>
  </TitlesOfParts>
  <Company>MidKent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started</dc:title>
  <dc:creator>Damian Rollinson</dc:creator>
  <cp:lastModifiedBy>Janet Williamson</cp:lastModifiedBy>
  <cp:revision>64</cp:revision>
  <cp:lastPrinted>2017-05-19T11:56:43Z</cp:lastPrinted>
  <dcterms:created xsi:type="dcterms:W3CDTF">2017-05-17T10:50:23Z</dcterms:created>
  <dcterms:modified xsi:type="dcterms:W3CDTF">2019-11-28T09:39:18Z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0x010100371204D0FC17C942829FAA371BEF1116</vt:lpwstr>
  </property>
</Properties>
</file>