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33"/>
  </p:notesMasterIdLst>
  <p:sldIdLst>
    <p:sldId id="258" r:id="rId6"/>
    <p:sldId id="296" r:id="rId7"/>
    <p:sldId id="259" r:id="rId8"/>
    <p:sldId id="273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74" r:id="rId25"/>
    <p:sldId id="290" r:id="rId26"/>
    <p:sldId id="291" r:id="rId27"/>
    <p:sldId id="292" r:id="rId28"/>
    <p:sldId id="294" r:id="rId29"/>
    <p:sldId id="295" r:id="rId30"/>
    <p:sldId id="268" r:id="rId31"/>
    <p:sldId id="270" r:id="rId3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343" autoAdjust="0"/>
  </p:normalViewPr>
  <p:slideViewPr>
    <p:cSldViewPr snapToGrid="0">
      <p:cViewPr varScale="1">
        <p:scale>
          <a:sx n="64" d="100"/>
          <a:sy n="64" d="100"/>
        </p:scale>
        <p:origin x="9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49850-C4CD-44F6-A1E0-83FDAA6D5436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C4946-F840-4432-A32D-D6DE0E4EA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could also be a YouTube clip, matching exercise,</a:t>
            </a:r>
            <a:r>
              <a:rPr lang="en-GB" baseline="0" dirty="0"/>
              <a:t> Anything that will engage the learners from the start of the lesson.</a:t>
            </a:r>
          </a:p>
          <a:p>
            <a:r>
              <a:rPr lang="en-GB" baseline="0" dirty="0"/>
              <a:t>TUTOR TO TAKE THE REGISTER DURING THIS TIME. THERE IS NO NEED TO CALL OUT NAMES.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C4946-F840-4432-A32D-D6DE0E4EAA9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32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could also be a YouTube clip, matching exercise,</a:t>
            </a:r>
            <a:r>
              <a:rPr lang="en-GB" baseline="0" dirty="0"/>
              <a:t> Anything that will engage the learners from the start of the lesson.</a:t>
            </a:r>
          </a:p>
          <a:p>
            <a:r>
              <a:rPr lang="en-GB" baseline="0" dirty="0"/>
              <a:t>TUTOR TO TAKE THE REGISTER DURING THIS TIME. THERE IS NO NEED TO CALL OUT NAMES.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C4946-F840-4432-A32D-D6DE0E4EAA9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297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77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24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528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074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211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374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098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255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655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168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0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0860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979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9590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76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01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76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65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33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50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45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56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alpha val="3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538C7-E255-47E8-9388-DC395F41058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5486400"/>
            <a:ext cx="12261669" cy="144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948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>
            <a:alpha val="3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639DD-4AC2-48D8-A37A-F32F2D9B3A0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748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26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juto2ze8Lg" TargetMode="External"/><Relationship Id="rId2" Type="http://schemas.openxmlformats.org/officeDocument/2006/relationships/hyperlink" Target="https://www.youtube.com/watch?v=gOmj58JdxL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6K77Igo39vk" TargetMode="External"/><Relationship Id="rId4" Type="http://schemas.openxmlformats.org/officeDocument/2006/relationships/hyperlink" Target="https://www.youtube.com/watch?v=kwh4SD1ToFc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503" y="91440"/>
            <a:ext cx="787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1-10 Quiz.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9006" y="718456"/>
                <a:ext cx="9901645" cy="4545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2×2×2×2</m:t>
                    </m:r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×3×3</m:t>
                    </m:r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×5×5=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?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225=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?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243=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?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006" y="718456"/>
                <a:ext cx="9901645" cy="4545732"/>
              </a:xfrm>
              <a:prstGeom prst="rect">
                <a:avLst/>
              </a:prstGeom>
              <a:blipFill>
                <a:blip r:embed="rId5"/>
                <a:stretch>
                  <a:fillRect l="-1292" b="-1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291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12966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Multiplying Indices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961029" y="1006760"/>
            <a:ext cx="5181600" cy="435133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GB" u="sng" dirty="0">
                <a:latin typeface="Comic Sans MS" panose="030F0702030302020204" pitchFamily="66" charset="0"/>
              </a:rPr>
              <a:t>Example 1…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Simplify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  <a:r>
              <a:rPr lang="en-GB" sz="3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200" dirty="0">
                <a:latin typeface="Comic Sans MS" panose="030F0702030302020204" pitchFamily="66" charset="0"/>
              </a:rPr>
              <a:t> x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  <a:r>
              <a:rPr lang="en-GB" sz="3200" baseline="300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  <a:p>
            <a:pPr marL="0" indent="0">
              <a:buNone/>
            </a:pPr>
            <a:endParaRPr lang="en-GB" sz="3200" baseline="30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=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8x8x8</a:t>
            </a:r>
            <a:r>
              <a:rPr lang="en-GB" sz="3200" dirty="0">
                <a:latin typeface="Comic Sans MS" panose="030F0702030302020204" pitchFamily="66" charset="0"/>
              </a:rPr>
              <a:t> x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8x8x8x8</a:t>
            </a:r>
          </a:p>
          <a:p>
            <a:pPr marL="0" indent="0">
              <a:buNone/>
            </a:pP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= 8</a:t>
            </a:r>
            <a:r>
              <a:rPr lang="en-GB" sz="3200" baseline="300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6295029" y="1006760"/>
            <a:ext cx="5181600" cy="435133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GB" u="sng" dirty="0">
                <a:latin typeface="Comic Sans MS" panose="030F0702030302020204" pitchFamily="66" charset="0"/>
              </a:rPr>
              <a:t>Example 2…</a:t>
            </a:r>
          </a:p>
          <a:p>
            <a:pPr marL="0" indent="0">
              <a:buNone/>
            </a:pPr>
            <a:endParaRPr lang="en-GB" u="sng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Simplify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200" dirty="0">
                <a:latin typeface="Comic Sans MS" panose="030F0702030302020204" pitchFamily="66" charset="0"/>
              </a:rPr>
              <a:t> x 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  <a:r>
              <a:rPr lang="en-GB" sz="32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  <a:p>
            <a:pPr marL="0" indent="0">
              <a:buNone/>
            </a:pPr>
            <a:endParaRPr lang="en-GB" sz="3200" baseline="30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=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5x5</a:t>
            </a:r>
            <a:r>
              <a:rPr lang="en-GB" sz="3200" dirty="0">
                <a:latin typeface="Comic Sans MS" panose="030F0702030302020204" pitchFamily="66" charset="0"/>
              </a:rPr>
              <a:t> x 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5x5x5x5</a:t>
            </a:r>
          </a:p>
          <a:p>
            <a:pPr marL="0" indent="0"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= 5</a:t>
            </a:r>
            <a:r>
              <a:rPr lang="en-GB" sz="3200" baseline="30000" dirty="0">
                <a:latin typeface="Comic Sans MS" panose="030F0702030302020204" pitchFamily="66" charset="0"/>
              </a:rPr>
              <a:t>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30397" y="4986399"/>
            <a:ext cx="784887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atin typeface="Comic Sans MS" panose="030F0702030302020204" pitchFamily="66" charset="0"/>
              </a:rPr>
              <a:t>This only works for numbers with the same base number!</a:t>
            </a:r>
          </a:p>
        </p:txBody>
      </p:sp>
      <p:sp>
        <p:nvSpPr>
          <p:cNvPr id="6" name="Rectangle 5"/>
          <p:cNvSpPr/>
          <p:nvPr/>
        </p:nvSpPr>
        <p:spPr>
          <a:xfrm>
            <a:off x="6362845" y="2682143"/>
            <a:ext cx="3888432" cy="20882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6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851848" y="1112597"/>
            <a:ext cx="10515600" cy="4351338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  <a:r>
              <a:rPr lang="en-GB" sz="36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>
                <a:latin typeface="Comic Sans MS" panose="030F0702030302020204" pitchFamily="66" charset="0"/>
              </a:rPr>
              <a:t> x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  <a:r>
              <a:rPr lang="en-GB" sz="3600" baseline="30000" dirty="0">
                <a:solidFill>
                  <a:schemeClr val="accent1"/>
                </a:solidFill>
                <a:latin typeface="Comic Sans MS" panose="030F0702030302020204" pitchFamily="66" charset="0"/>
              </a:rPr>
              <a:t>4 </a:t>
            </a:r>
            <a:r>
              <a:rPr lang="en-GB" sz="3600" dirty="0">
                <a:latin typeface="Comic Sans MS" panose="030F0702030302020204" pitchFamily="66" charset="0"/>
              </a:rPr>
              <a:t>= 8</a:t>
            </a:r>
            <a:r>
              <a:rPr lang="en-GB" sz="3600" baseline="30000" dirty="0">
                <a:latin typeface="Comic Sans MS" panose="030F0702030302020204" pitchFamily="66" charset="0"/>
              </a:rPr>
              <a:t>7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6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600" dirty="0">
                <a:latin typeface="Comic Sans MS" panose="030F0702030302020204" pitchFamily="66" charset="0"/>
              </a:rPr>
              <a:t> x </a:t>
            </a:r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  <a:r>
              <a:rPr lang="en-GB" sz="36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4 </a:t>
            </a:r>
            <a:r>
              <a:rPr lang="en-GB" sz="3600" dirty="0">
                <a:latin typeface="Comic Sans MS" panose="030F0702030302020204" pitchFamily="66" charset="0"/>
              </a:rPr>
              <a:t>= 5</a:t>
            </a:r>
            <a:r>
              <a:rPr lang="en-GB" sz="3600" baseline="30000" dirty="0">
                <a:latin typeface="Comic Sans MS" panose="030F0702030302020204" pitchFamily="66" charset="0"/>
              </a:rPr>
              <a:t>6</a:t>
            </a: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Is there a quick way?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b="1" dirty="0">
                <a:solidFill>
                  <a:srgbClr val="FF0080"/>
                </a:solidFill>
                <a:latin typeface="Comic Sans MS" panose="030F0702030302020204" pitchFamily="66" charset="0"/>
              </a:rPr>
              <a:t>ADD THE POWERS!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-212966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Multiplying Indices</a:t>
            </a:r>
          </a:p>
        </p:txBody>
      </p:sp>
    </p:spTree>
    <p:extLst>
      <p:ext uri="{BB962C8B-B14F-4D97-AF65-F5344CB8AC3E}">
        <p14:creationId xmlns:p14="http://schemas.microsoft.com/office/powerpoint/2010/main" val="362721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176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Am I Correct?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20086" y="1325563"/>
            <a:ext cx="10515600" cy="4351338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x 6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= 30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11</a:t>
            </a:r>
          </a:p>
          <a:p>
            <a:pPr marL="0" indent="0" algn="ctr">
              <a:buNone/>
            </a:pPr>
            <a:endParaRPr lang="en-GB" sz="4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x 5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= 5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30</a:t>
            </a:r>
          </a:p>
          <a:p>
            <a:pPr marL="0" indent="0" algn="ctr">
              <a:buNone/>
            </a:pPr>
            <a:endParaRPr lang="en-GB" sz="4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x 5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= 5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11</a:t>
            </a:r>
          </a:p>
          <a:p>
            <a:pPr marL="0" indent="0" algn="ctr">
              <a:buNone/>
            </a:pPr>
            <a:endParaRPr lang="en-GB" sz="4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7A1BC4-5A70-4750-BEAF-07FF1CB7E312}"/>
              </a:ext>
            </a:extLst>
          </p:cNvPr>
          <p:cNvSpPr txBox="1"/>
          <p:nvPr/>
        </p:nvSpPr>
        <p:spPr>
          <a:xfrm>
            <a:off x="9443803" y="1139252"/>
            <a:ext cx="1828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1BF602-C0E0-42B8-8DF3-FE764F56A790}"/>
              </a:ext>
            </a:extLst>
          </p:cNvPr>
          <p:cNvSpPr txBox="1"/>
          <p:nvPr/>
        </p:nvSpPr>
        <p:spPr>
          <a:xfrm>
            <a:off x="9435730" y="2685545"/>
            <a:ext cx="1828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44EBDC-A3F7-4311-862D-064FDBC2632C}"/>
              </a:ext>
            </a:extLst>
          </p:cNvPr>
          <p:cNvSpPr txBox="1"/>
          <p:nvPr/>
        </p:nvSpPr>
        <p:spPr>
          <a:xfrm>
            <a:off x="9443803" y="4045527"/>
            <a:ext cx="1828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364195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21" y="-210065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Dividing Indices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13"/>
              <p:cNvSpPr>
                <a:spLocks noGrp="1"/>
              </p:cNvSpPr>
              <p:nvPr>
                <p:ph sz="half" idx="1"/>
              </p:nvPr>
            </p:nvSpPr>
            <p:spPr>
              <a:xfrm>
                <a:off x="865495" y="979464"/>
                <a:ext cx="5181600" cy="4351338"/>
              </a:xfr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u="sng" dirty="0">
                    <a:latin typeface="Comic Sans MS" panose="030F0702030302020204" pitchFamily="66" charset="0"/>
                  </a:rPr>
                  <a:t>Example 1…</a:t>
                </a:r>
              </a:p>
              <a:p>
                <a:pPr marL="0" indent="0"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sz="3200" dirty="0">
                    <a:latin typeface="Comic Sans MS" panose="030F0702030302020204" pitchFamily="66" charset="0"/>
                  </a:rPr>
                  <a:t>Simplify </a:t>
                </a:r>
                <a:r>
                  <a:rPr lang="en-GB" sz="3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n-GB" sz="3200" baseline="300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5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n-GB" sz="3200" baseline="30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2</a:t>
                </a:r>
              </a:p>
              <a:p>
                <a:pPr marL="0" indent="0">
                  <a:buNone/>
                </a:pPr>
                <a:endParaRPr lang="en-GB" sz="3200" baseline="300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3200" u="sng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2x2x2x2x2</a:t>
                </a:r>
                <a:endParaRPr lang="en-GB" sz="32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2x2</a:t>
                </a:r>
              </a:p>
              <a:p>
                <a:pPr marL="0" indent="0" algn="ctr">
                  <a:buNone/>
                </a:pPr>
                <a:endParaRPr lang="en-GB" sz="3200" dirty="0">
                  <a:solidFill>
                    <a:schemeClr val="accent1"/>
                  </a:solidFill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32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n-GB" sz="3200" b="1" baseline="300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3</a:t>
                </a:r>
              </a:p>
              <a:p>
                <a:pPr marL="0" indent="0" algn="ctr">
                  <a:buNone/>
                </a:pPr>
                <a:endParaRPr lang="en-GB" sz="3200" dirty="0">
                  <a:solidFill>
                    <a:schemeClr val="accent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Content Placeholder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865495" y="979464"/>
                <a:ext cx="5181600" cy="4351338"/>
              </a:xfrm>
              <a:blipFill>
                <a:blip r:embed="rId2"/>
                <a:stretch>
                  <a:fillRect l="-2934" t="-2378" b="-19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99495" y="979464"/>
                <a:ext cx="5181600" cy="4351338"/>
              </a:xfr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u="sng" dirty="0">
                    <a:latin typeface="Comic Sans MS" panose="030F0702030302020204" pitchFamily="66" charset="0"/>
                  </a:rPr>
                  <a:t>Example 2…</a:t>
                </a:r>
              </a:p>
              <a:p>
                <a:pPr marL="0" indent="0">
                  <a:buNone/>
                </a:pPr>
                <a:endParaRPr lang="en-GB" u="sng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sz="3200" dirty="0">
                    <a:latin typeface="Comic Sans MS" panose="030F0702030302020204" pitchFamily="66" charset="0"/>
                  </a:rPr>
                  <a:t>Simplify </a:t>
                </a:r>
                <a:r>
                  <a:rPr lang="en-GB" sz="3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3</a:t>
                </a:r>
                <a:r>
                  <a:rPr lang="en-GB" sz="3200" baseline="300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5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3</a:t>
                </a:r>
                <a:r>
                  <a:rPr lang="en-GB" sz="3200" baseline="30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2</a:t>
                </a:r>
              </a:p>
              <a:p>
                <a:pPr marL="0" indent="0">
                  <a:buNone/>
                </a:pPr>
                <a:endParaRPr lang="en-GB" sz="3200" baseline="300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3200" u="sng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3x3x3x3x3</a:t>
                </a:r>
              </a:p>
              <a:p>
                <a:pPr marL="0" indent="0" algn="ctr">
                  <a:buNone/>
                </a:pPr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3x3</a:t>
                </a:r>
              </a:p>
              <a:p>
                <a:pPr marL="0" indent="0" algn="ctr">
                  <a:buNone/>
                </a:pPr>
                <a:endParaRPr lang="en-GB" sz="32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3200" b="1" dirty="0">
                    <a:latin typeface="Comic Sans MS" panose="030F0702030302020204" pitchFamily="66" charset="0"/>
                  </a:rPr>
                  <a:t>3</a:t>
                </a:r>
                <a:r>
                  <a:rPr lang="en-GB" sz="3200" b="1" baseline="30000" dirty="0">
                    <a:latin typeface="Comic Sans MS" panose="030F0702030302020204" pitchFamily="66" charset="0"/>
                  </a:rPr>
                  <a:t>3</a:t>
                </a:r>
                <a:endParaRPr lang="en-GB" sz="32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Content Placeholder 1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99495" y="979464"/>
                <a:ext cx="5181600" cy="4351338"/>
              </a:xfrm>
              <a:blipFill>
                <a:blip r:embed="rId3"/>
                <a:stretch>
                  <a:fillRect l="-2934" t="-2378" b="-19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 flipV="1">
            <a:off x="3588447" y="3456815"/>
            <a:ext cx="288032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308527" y="2880751"/>
            <a:ext cx="288032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084391" y="3456815"/>
            <a:ext cx="288032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48311" y="2858067"/>
            <a:ext cx="288032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198859" y="5176708"/>
            <a:ext cx="784887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atin typeface="Comic Sans MS" panose="030F0702030302020204" pitchFamily="66" charset="0"/>
              </a:rPr>
              <a:t>This only works for numbers with the same base number!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885895" y="3550758"/>
            <a:ext cx="288032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9605975" y="2974694"/>
            <a:ext cx="288032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8381839" y="3550758"/>
            <a:ext cx="288032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9145759" y="2952010"/>
            <a:ext cx="288032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859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animBg="1"/>
      <p:bldP spid="15" grpId="0" uiExpand="1" build="p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838200" y="1115498"/>
            <a:ext cx="10515600" cy="4351338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6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5 </a:t>
            </a:r>
            <a:r>
              <a:rPr lang="en-GB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÷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r>
              <a:rPr lang="en-GB" sz="3600" baseline="300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600" dirty="0">
                <a:latin typeface="Comic Sans MS" panose="030F0702030302020204" pitchFamily="66" charset="0"/>
              </a:rPr>
              <a:t>= </a:t>
            </a:r>
            <a:r>
              <a:rPr lang="en-GB" sz="3600" b="1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  <a:r>
              <a:rPr lang="en-GB" sz="36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600" dirty="0">
                <a:latin typeface="Comic Sans MS" panose="030F0702030302020204" pitchFamily="66" charset="0"/>
              </a:rPr>
              <a:t> ÷ </a:t>
            </a:r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n-GB" sz="36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n-GB" sz="3600" dirty="0">
                <a:latin typeface="Comic Sans MS" panose="030F0702030302020204" pitchFamily="66" charset="0"/>
              </a:rPr>
              <a:t>= </a:t>
            </a:r>
            <a:r>
              <a:rPr lang="en-GB" sz="3600" b="1" dirty="0">
                <a:latin typeface="Comic Sans MS" panose="030F0702030302020204" pitchFamily="66" charset="0"/>
              </a:rPr>
              <a:t>3</a:t>
            </a:r>
            <a:r>
              <a:rPr lang="en-GB" sz="3600" b="1" baseline="30000" dirty="0">
                <a:latin typeface="Comic Sans MS" panose="030F0702030302020204" pitchFamily="66" charset="0"/>
              </a:rPr>
              <a:t>3</a:t>
            </a:r>
            <a:endParaRPr lang="en-GB" sz="36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Is there a quick way?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b="1" dirty="0">
                <a:solidFill>
                  <a:srgbClr val="FF0080"/>
                </a:solidFill>
                <a:latin typeface="Comic Sans MS" panose="030F0702030302020204" pitchFamily="66" charset="0"/>
              </a:rPr>
              <a:t>SUBTRACT THE POWERS!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1221" y="-210065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Dividing Indices</a:t>
            </a:r>
          </a:p>
        </p:txBody>
      </p:sp>
    </p:spTree>
    <p:extLst>
      <p:ext uri="{BB962C8B-B14F-4D97-AF65-F5344CB8AC3E}">
        <p14:creationId xmlns:p14="http://schemas.microsoft.com/office/powerpoint/2010/main" val="222647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755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Am I Correct?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1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5563"/>
                <a:ext cx="10515600" cy="4351338"/>
              </a:xfrm>
              <a:noFill/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n-GB" sz="4400" b="1" baseline="300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12</a:t>
                </a:r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4400" i="1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2</a:t>
                </a:r>
                <a:r>
                  <a:rPr lang="en-GB" sz="4400" b="1" baseline="300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3</a:t>
                </a:r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= 2</a:t>
                </a:r>
                <a:r>
                  <a:rPr lang="en-GB" sz="4400" b="1" baseline="300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4</a:t>
                </a:r>
              </a:p>
              <a:p>
                <a:pPr marL="0" indent="0" algn="ctr">
                  <a:buNone/>
                </a:pPr>
                <a:endParaRPr lang="en-GB" sz="4400" b="1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n-GB" sz="4400" b="1" baseline="300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12</a:t>
                </a:r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4400" i="1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2</a:t>
                </a:r>
                <a:r>
                  <a:rPr lang="en-GB" sz="4400" b="1" baseline="300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3</a:t>
                </a:r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= 2</a:t>
                </a:r>
                <a:r>
                  <a:rPr lang="en-GB" sz="4400" b="1" baseline="300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9</a:t>
                </a:r>
              </a:p>
              <a:p>
                <a:pPr marL="0" indent="0" algn="ctr">
                  <a:buNone/>
                </a:pPr>
                <a:endParaRPr lang="en-GB" sz="4400" b="1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24</a:t>
                </a:r>
                <a:r>
                  <a:rPr lang="en-GB" sz="4400" b="1" baseline="300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12</a:t>
                </a:r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4400" i="1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2</a:t>
                </a:r>
                <a:r>
                  <a:rPr lang="en-GB" sz="4400" b="1" baseline="300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3</a:t>
                </a:r>
                <a:r>
                  <a:rPr lang="en-GB" sz="4400" b="1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= 12</a:t>
                </a:r>
                <a:r>
                  <a:rPr lang="en-GB" sz="4400" b="1" baseline="300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4</a:t>
                </a:r>
              </a:p>
              <a:p>
                <a:pPr marL="0" indent="0" algn="ctr">
                  <a:buNone/>
                </a:pPr>
                <a:endParaRPr lang="en-GB" sz="4400" b="1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Content Placeholder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5563"/>
                <a:ext cx="10515600" cy="4351338"/>
              </a:xfrm>
              <a:blipFill>
                <a:blip r:embed="rId2"/>
                <a:stretch>
                  <a:fillRect t="-434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9488BA35-8A2F-477C-9965-F8B233DFD5AB}"/>
              </a:ext>
            </a:extLst>
          </p:cNvPr>
          <p:cNvSpPr txBox="1"/>
          <p:nvPr/>
        </p:nvSpPr>
        <p:spPr>
          <a:xfrm>
            <a:off x="9443803" y="1139252"/>
            <a:ext cx="1828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394B4D-A5AA-486A-B1AD-0BE4C503D350}"/>
              </a:ext>
            </a:extLst>
          </p:cNvPr>
          <p:cNvSpPr txBox="1"/>
          <p:nvPr/>
        </p:nvSpPr>
        <p:spPr>
          <a:xfrm>
            <a:off x="9443802" y="4169763"/>
            <a:ext cx="1828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C861C7-64C4-4527-B0EB-B21DCCA85F3F}"/>
              </a:ext>
            </a:extLst>
          </p:cNvPr>
          <p:cNvSpPr txBox="1"/>
          <p:nvPr/>
        </p:nvSpPr>
        <p:spPr>
          <a:xfrm>
            <a:off x="9443801" y="2730707"/>
            <a:ext cx="1828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333218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0731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Indices in Brackets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824552" y="1054832"/>
            <a:ext cx="5181600" cy="435133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>
                <a:latin typeface="Comic Sans MS" panose="030F0702030302020204" pitchFamily="66" charset="0"/>
              </a:rPr>
              <a:t>Example 1…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Simplify 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(3</a:t>
            </a:r>
            <a:r>
              <a:rPr lang="en-GB" sz="32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)</a:t>
            </a:r>
            <a:r>
              <a:rPr lang="en-GB" sz="32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  <a:p>
            <a:pPr marL="0" indent="0">
              <a:buNone/>
            </a:pPr>
            <a:endParaRPr lang="en-GB" sz="3200" baseline="30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  <a:r>
              <a:rPr lang="en-GB" sz="32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x 3</a:t>
            </a:r>
            <a:r>
              <a:rPr lang="en-GB" sz="32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x 3</a:t>
            </a:r>
            <a:r>
              <a:rPr lang="en-GB" sz="32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endParaRPr lang="en-GB" sz="3200" baseline="30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  <a:r>
              <a:rPr lang="en-GB" sz="32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15</a:t>
            </a:r>
          </a:p>
          <a:p>
            <a:pPr marL="0" indent="0" algn="ctr">
              <a:buNone/>
            </a:pP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6158552" y="1054832"/>
            <a:ext cx="5181600" cy="435133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>
                <a:latin typeface="Comic Sans MS" panose="030F0702030302020204" pitchFamily="66" charset="0"/>
              </a:rPr>
              <a:t>Example 2…</a:t>
            </a:r>
          </a:p>
          <a:p>
            <a:pPr marL="0" indent="0">
              <a:buNone/>
            </a:pPr>
            <a:endParaRPr lang="en-GB" u="sng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Simplify 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(a</a:t>
            </a:r>
            <a:r>
              <a:rPr lang="en-GB" sz="32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)</a:t>
            </a:r>
            <a:r>
              <a:rPr lang="en-GB" sz="32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  <a:p>
            <a:pPr marL="0" indent="0">
              <a:buNone/>
            </a:pPr>
            <a:endParaRPr lang="en-GB" sz="3200" baseline="30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GB" sz="32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x a</a:t>
            </a:r>
            <a:r>
              <a:rPr lang="en-GB" sz="32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x a</a:t>
            </a:r>
            <a:r>
              <a:rPr lang="en-GB" sz="32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  <a:endParaRPr lang="en-GB" sz="3200" baseline="30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GB" sz="32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9</a:t>
            </a:r>
          </a:p>
          <a:p>
            <a:pPr marL="0" indent="0"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93920" y="5034471"/>
            <a:ext cx="784887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atin typeface="Comic Sans MS" panose="030F0702030302020204" pitchFamily="66" charset="0"/>
              </a:rPr>
              <a:t>This only works for numbers with the same base number!</a:t>
            </a:r>
          </a:p>
        </p:txBody>
      </p:sp>
      <p:sp>
        <p:nvSpPr>
          <p:cNvPr id="8" name="Rectangle 7"/>
          <p:cNvSpPr/>
          <p:nvPr/>
        </p:nvSpPr>
        <p:spPr>
          <a:xfrm>
            <a:off x="6226368" y="2730215"/>
            <a:ext cx="3888432" cy="20882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1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851848" y="1054832"/>
            <a:ext cx="10515600" cy="4351338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(3</a:t>
            </a:r>
            <a:r>
              <a:rPr lang="en-GB" sz="36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)</a:t>
            </a:r>
            <a:r>
              <a:rPr lang="en-GB" sz="36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(a</a:t>
            </a:r>
            <a:r>
              <a:rPr lang="en-GB" sz="36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)</a:t>
            </a:r>
            <a:r>
              <a:rPr lang="en-GB" sz="36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Is there a quick way?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b="1" dirty="0">
                <a:solidFill>
                  <a:srgbClr val="FF0080"/>
                </a:solidFill>
                <a:latin typeface="Comic Sans MS" panose="030F0702030302020204" pitchFamily="66" charset="0"/>
              </a:rPr>
              <a:t>MULTIPLY THE POWERS!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-270731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Indices in Brackets</a:t>
            </a:r>
          </a:p>
        </p:txBody>
      </p:sp>
    </p:spTree>
    <p:extLst>
      <p:ext uri="{BB962C8B-B14F-4D97-AF65-F5344CB8AC3E}">
        <p14:creationId xmlns:p14="http://schemas.microsoft.com/office/powerpoint/2010/main" val="247650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21" y="-194433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Am I Correct?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838200" y="1131130"/>
            <a:ext cx="10515600" cy="4351338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(4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)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= 4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</a:p>
          <a:p>
            <a:pPr marL="0" indent="0" algn="ctr">
              <a:buNone/>
            </a:pPr>
            <a:endParaRPr lang="en-GB" sz="4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(4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)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= 4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  <a:p>
            <a:pPr marL="0" indent="0" algn="ctr">
              <a:buNone/>
            </a:pPr>
            <a:endParaRPr lang="en-GB" sz="4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(4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)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  <a:r>
              <a:rPr lang="en-GB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= 64</a:t>
            </a:r>
            <a:r>
              <a:rPr lang="en-GB" sz="4400" b="1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  <a:p>
            <a:pPr marL="0" indent="0" algn="ctr">
              <a:buNone/>
            </a:pPr>
            <a:endParaRPr lang="en-GB" sz="4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8E1B5C-2DC3-4808-A16C-3C5AD8CF9F8E}"/>
              </a:ext>
            </a:extLst>
          </p:cNvPr>
          <p:cNvSpPr txBox="1"/>
          <p:nvPr/>
        </p:nvSpPr>
        <p:spPr>
          <a:xfrm>
            <a:off x="9443803" y="1139252"/>
            <a:ext cx="1828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523EA6-DDBE-40A5-B425-9E44D20AD563}"/>
              </a:ext>
            </a:extLst>
          </p:cNvPr>
          <p:cNvSpPr txBox="1"/>
          <p:nvPr/>
        </p:nvSpPr>
        <p:spPr>
          <a:xfrm>
            <a:off x="9443802" y="4079823"/>
            <a:ext cx="1828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7F0B24-180E-4E81-B2A3-FEDFCBFE3F27}"/>
              </a:ext>
            </a:extLst>
          </p:cNvPr>
          <p:cNvSpPr txBox="1"/>
          <p:nvPr/>
        </p:nvSpPr>
        <p:spPr>
          <a:xfrm>
            <a:off x="9443802" y="2656407"/>
            <a:ext cx="1828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327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7224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Quick Questions!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03010" y="1098339"/>
                <a:ext cx="2833047" cy="4351338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sz="3200" baseline="30000" dirty="0">
                  <a:latin typeface="Comic Sans MS" panose="030F0702030302020204" pitchFamily="66" charset="0"/>
                </a:endParaRPr>
              </a:p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sz="3200" baseline="30000" dirty="0">
                  <a:latin typeface="Comic Sans MS" panose="030F0702030302020204" pitchFamily="66" charset="0"/>
                </a:endParaRPr>
              </a:p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3200" baseline="30000" dirty="0">
                  <a:latin typeface="Comic Sans MS" panose="030F0702030302020204" pitchFamily="66" charset="0"/>
                </a:endParaRPr>
              </a:p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</m:oMath>
                </a14:m>
                <a:endParaRPr lang="en-GB" sz="3200" baseline="30000" dirty="0">
                  <a:latin typeface="Comic Sans MS" panose="030F0702030302020204" pitchFamily="66" charset="0"/>
                </a:endParaRPr>
              </a:p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sup>
                    </m:sSup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endParaRPr lang="en-GB" sz="3200" baseline="30000" dirty="0">
                  <a:latin typeface="Comic Sans MS" panose="030F0702030302020204" pitchFamily="66" charset="0"/>
                </a:endParaRPr>
              </a:p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GB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(5</m:t>
                            </m:r>
                          </m:e>
                          <m:sup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3200" baseline="30000" dirty="0">
                  <a:latin typeface="Comic Sans MS" panose="030F0702030302020204" pitchFamily="66" charset="0"/>
                </a:endParaRPr>
              </a:p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sz="3200" baseline="30000" dirty="0">
                  <a:latin typeface="Comic Sans MS" panose="030F0702030302020204" pitchFamily="66" charset="0"/>
                </a:endParaRPr>
              </a:p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GB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(2</m:t>
                            </m:r>
                          </m:e>
                          <m:sup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sup>
                        </m:s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baseline="30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03010" y="1098339"/>
                <a:ext cx="2833047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7950958" y="1098339"/>
                <a:ext cx="2833047" cy="43513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14350" indent="-514350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endParaRPr lang="en-GB" sz="3200" baseline="30000" dirty="0">
                  <a:solidFill>
                    <a:schemeClr val="accent5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sup>
                    </m:sSup>
                  </m:oMath>
                </a14:m>
                <a:endParaRPr lang="en-GB" sz="3200" baseline="30000" dirty="0">
                  <a:solidFill>
                    <a:schemeClr val="accent5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3200" baseline="30000" dirty="0">
                  <a:solidFill>
                    <a:schemeClr val="accent5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sup>
                    </m:sSup>
                  </m:oMath>
                </a14:m>
                <a:endParaRPr lang="en-GB" sz="3200" baseline="30000" dirty="0">
                  <a:solidFill>
                    <a:schemeClr val="accent5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endParaRPr lang="en-GB" sz="3200" baseline="30000" dirty="0">
                  <a:solidFill>
                    <a:schemeClr val="accent5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sz="3200" baseline="30000" dirty="0">
                  <a:solidFill>
                    <a:schemeClr val="accent5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3200" baseline="30000" dirty="0">
                  <a:solidFill>
                    <a:schemeClr val="accent5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baseline="30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0958" y="1098339"/>
                <a:ext cx="2833047" cy="43513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056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503" y="91440"/>
            <a:ext cx="787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1-10 Quiz.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9006" y="718456"/>
                <a:ext cx="9901645" cy="4545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2×2×2×2</m:t>
                    </m:r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×3×3</m:t>
                    </m:r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×5×5=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?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225=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?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243=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?</m:t>
                        </m:r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006" y="718456"/>
                <a:ext cx="9901645" cy="4545732"/>
              </a:xfrm>
              <a:prstGeom prst="rect">
                <a:avLst/>
              </a:prstGeom>
              <a:blipFill>
                <a:blip r:embed="rId5"/>
                <a:stretch>
                  <a:fillRect l="-1292" b="-1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3F8DF947-25ED-4848-ACDC-8431788B3F1D}"/>
              </a:ext>
            </a:extLst>
          </p:cNvPr>
          <p:cNvSpPr txBox="1"/>
          <p:nvPr/>
        </p:nvSpPr>
        <p:spPr>
          <a:xfrm>
            <a:off x="7981407" y="708044"/>
            <a:ext cx="336614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16</a:t>
            </a:r>
          </a:p>
          <a:p>
            <a:r>
              <a:rPr lang="en-GB" sz="2800" dirty="0">
                <a:solidFill>
                  <a:srgbClr val="FF0000"/>
                </a:solidFill>
              </a:rPr>
              <a:t>27</a:t>
            </a:r>
          </a:p>
          <a:p>
            <a:r>
              <a:rPr lang="en-GB" sz="2800" dirty="0">
                <a:solidFill>
                  <a:srgbClr val="FF0000"/>
                </a:solidFill>
              </a:rPr>
              <a:t>125</a:t>
            </a:r>
          </a:p>
          <a:p>
            <a:r>
              <a:rPr lang="en-GB" sz="2800" dirty="0">
                <a:solidFill>
                  <a:srgbClr val="FF0000"/>
                </a:solidFill>
              </a:rPr>
              <a:t>900</a:t>
            </a:r>
          </a:p>
          <a:p>
            <a:r>
              <a:rPr lang="en-GB" sz="2800" dirty="0">
                <a:solidFill>
                  <a:srgbClr val="FF0000"/>
                </a:solidFill>
              </a:rPr>
              <a:t>61</a:t>
            </a:r>
          </a:p>
          <a:p>
            <a:r>
              <a:rPr lang="en-GB" sz="2800" dirty="0">
                <a:solidFill>
                  <a:srgbClr val="FF0000"/>
                </a:solidFill>
              </a:rPr>
              <a:t>3</a:t>
            </a:r>
          </a:p>
          <a:p>
            <a:r>
              <a:rPr lang="en-GB" sz="2800" dirty="0">
                <a:solidFill>
                  <a:srgbClr val="FF0000"/>
                </a:solidFill>
              </a:rPr>
              <a:t>1728</a:t>
            </a:r>
          </a:p>
          <a:p>
            <a:r>
              <a:rPr lang="en-GB" sz="2800" dirty="0">
                <a:solidFill>
                  <a:srgbClr val="FF0000"/>
                </a:solidFill>
              </a:rPr>
              <a:t>15</a:t>
            </a:r>
          </a:p>
          <a:p>
            <a:r>
              <a:rPr lang="en-GB" sz="2800" dirty="0">
                <a:solidFill>
                  <a:srgbClr val="FF0000"/>
                </a:solidFill>
              </a:rPr>
              <a:t>5</a:t>
            </a:r>
          </a:p>
          <a:p>
            <a:r>
              <a:rPr lang="en-GB" sz="2800" dirty="0">
                <a:solidFill>
                  <a:srgbClr val="FF0000"/>
                </a:solidFill>
              </a:rPr>
              <a:t>1/16</a:t>
            </a:r>
          </a:p>
        </p:txBody>
      </p:sp>
    </p:spTree>
    <p:extLst>
      <p:ext uri="{BB962C8B-B14F-4D97-AF65-F5344CB8AC3E}">
        <p14:creationId xmlns:p14="http://schemas.microsoft.com/office/powerpoint/2010/main" val="814809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2"/>
              <p:cNvSpPr txBox="1">
                <a:spLocks/>
              </p:cNvSpPr>
              <p:nvPr/>
            </p:nvSpPr>
            <p:spPr>
              <a:xfrm>
                <a:off x="1098645" y="358254"/>
                <a:ext cx="5673630" cy="4525963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Now see if you can figure out what happens here:</a:t>
                </a:r>
              </a:p>
              <a:p>
                <a:pPr marL="0" indent="0" algn="ctr">
                  <a:buFont typeface="Arial" panose="020B0604020202020204" pitchFamily="34" charset="0"/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1) Simplify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baseline="300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2) Simplify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GB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(3</m:t>
                            </m:r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baseline="300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3) Simplify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GB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(8</m:t>
                            </m:r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−5</m:t>
                            </m:r>
                          </m:sup>
                        </m:s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sSup>
                      <m:sSup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GB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(2</m:t>
                            </m:r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sup>
                        </m:s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baseline="30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45" y="358254"/>
                <a:ext cx="5673630" cy="4525963"/>
              </a:xfrm>
              <a:prstGeom prst="rect">
                <a:avLst/>
              </a:prstGeom>
              <a:blipFill>
                <a:blip r:embed="rId2"/>
                <a:stretch>
                  <a:fillRect l="-2148" t="-24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515225" y="1873459"/>
                <a:ext cx="2443163" cy="24882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3200" dirty="0">
                    <a:latin typeface="Comic Sans MS" panose="030F0702030302020204" pitchFamily="66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3600" baseline="300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3200" dirty="0">
                    <a:latin typeface="Comic Sans MS" panose="030F0702030302020204" pitchFamily="66" charset="0"/>
                  </a:rPr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sup>
                    </m:sSup>
                    <m:r>
                      <a:rPr lang="en-GB" sz="3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3600" baseline="300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3200" dirty="0">
                    <a:latin typeface="Comic Sans MS" panose="030F0702030302020204" pitchFamily="66" charset="0"/>
                  </a:rPr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GB" sz="36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5225" y="1873459"/>
                <a:ext cx="2443163" cy="2488245"/>
              </a:xfrm>
              <a:prstGeom prst="rect">
                <a:avLst/>
              </a:prstGeom>
              <a:blipFill>
                <a:blip r:embed="rId3"/>
                <a:stretch>
                  <a:fillRect l="-6484" b="-3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785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19445" y="281394"/>
            <a:ext cx="3736950" cy="79248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Silver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920653" y="1073874"/>
                <a:ext cx="3980195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20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20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p>
                    </m:sSup>
                    <m:r>
                      <a:rPr lang="en-GB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20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GB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sup>
                        </m:s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8</m:t>
                            </m:r>
                          </m:sup>
                        </m:sSup>
                      </m:den>
                    </m:f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0653" y="1073874"/>
                <a:ext cx="3980195" cy="42337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7920653" y="281394"/>
            <a:ext cx="3980195" cy="7924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Gold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71907" y="1073874"/>
                <a:ext cx="3383280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GB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sSup>
                      <m:sSupPr>
                        <m:ctrlP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sz="32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den>
                    </m:f>
                  </m:oMath>
                </a14:m>
                <a:endParaRPr lang="en-GB" sz="32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(2</m:t>
                            </m:r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907" y="1073874"/>
                <a:ext cx="3383280" cy="42337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271907" y="281394"/>
            <a:ext cx="3383280" cy="792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Bronze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919445" y="1073874"/>
                <a:ext cx="3736950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GB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32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sz="32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𝑥𝑦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445" y="1073874"/>
                <a:ext cx="3736950" cy="42337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04547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19445" y="281394"/>
            <a:ext cx="3736950" cy="79248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Silver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920653" y="1073874"/>
                <a:ext cx="3980195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20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20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</m:t>
                    </m:r>
                  </m:oMath>
                </a14:m>
                <a:endParaRPr lang="en-GB" sz="3200" b="0" i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200000"/>
                  </a:lnSpc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3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3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</m:t>
                    </m:r>
                  </m:oMath>
                </a14:m>
                <a:endParaRPr lang="en-GB" sz="32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=1.5</m:t>
                    </m:r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0653" y="1073874"/>
                <a:ext cx="3980195" cy="42337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7920653" y="281394"/>
            <a:ext cx="3980195" cy="7924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Gold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71907" y="1073874"/>
                <a:ext cx="3383280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endParaRPr lang="en-GB" sz="32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32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907" y="1073874"/>
                <a:ext cx="3383280" cy="42337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271907" y="281394"/>
            <a:ext cx="3383280" cy="792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Bronze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919445" y="1073874"/>
                <a:ext cx="3736950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64</m:t>
                        </m:r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sz="32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GB" sz="32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445" y="1073874"/>
                <a:ext cx="3736950" cy="42337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71389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08470" y="190435"/>
            <a:ext cx="8611621" cy="86409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latin typeface="Comic Sans MS" pitchFamily="66" charset="0"/>
              </a:rPr>
              <a:t>What happens when we have negative indices?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1862" y="1125779"/>
            <a:ext cx="8611621" cy="397031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7543" y="1421047"/>
                <a:ext cx="2435154" cy="14018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0" i="1" smtClean="0">
                            <a:latin typeface="Cambria Math"/>
                          </a:rPr>
                          <m:t>6</m:t>
                        </m:r>
                      </m:e>
                      <m:sup>
                        <m:r>
                          <a:rPr lang="en-US" sz="60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GB" sz="6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60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GB" sz="6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543" y="1421047"/>
                <a:ext cx="2435154" cy="1401859"/>
              </a:xfrm>
              <a:prstGeom prst="rect">
                <a:avLst/>
              </a:prstGeom>
              <a:blipFill>
                <a:blip r:embed="rId2"/>
                <a:stretch>
                  <a:fillRect r="-1003" b="-15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27543" y="3110938"/>
                <a:ext cx="2760564" cy="14018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sz="6000" b="0" i="1" smtClean="0">
                            <a:latin typeface="Cambria Math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GB" sz="6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60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GB" sz="6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543" y="3110938"/>
                <a:ext cx="2760564" cy="1401859"/>
              </a:xfrm>
              <a:prstGeom prst="rect">
                <a:avLst/>
              </a:prstGeom>
              <a:blipFill>
                <a:blip r:embed="rId3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067779" y="1459348"/>
                <a:ext cx="2760564" cy="13974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6000" b="0" i="1" smtClean="0">
                            <a:latin typeface="Cambria Math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GB" sz="6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6000" b="0" i="1" smtClean="0">
                            <a:latin typeface="Cambria Math"/>
                          </a:rPr>
                          <m:t>27</m:t>
                        </m:r>
                      </m:den>
                    </m:f>
                  </m:oMath>
                </a14:m>
                <a:endParaRPr lang="en-GB" sz="6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779" y="1459348"/>
                <a:ext cx="2760564" cy="1397434"/>
              </a:xfrm>
              <a:prstGeom prst="rect">
                <a:avLst/>
              </a:prstGeom>
              <a:blipFill>
                <a:blip r:embed="rId4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67779" y="3149239"/>
                <a:ext cx="2760564" cy="14018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6000" b="0" i="1" smtClean="0">
                            <a:latin typeface="Cambria Math"/>
                          </a:rPr>
                          <m:t>−4</m:t>
                        </m:r>
                      </m:sup>
                    </m:sSup>
                  </m:oMath>
                </a14:m>
                <a:r>
                  <a:rPr lang="en-GB" sz="6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60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GB" sz="6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779" y="3149239"/>
                <a:ext cx="2760564" cy="1401859"/>
              </a:xfrm>
              <a:prstGeom prst="rect">
                <a:avLst/>
              </a:prstGeom>
              <a:blipFill>
                <a:blip r:embed="rId5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8877704" y="248616"/>
            <a:ext cx="312777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Discussion</a:t>
            </a:r>
          </a:p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Point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877704" y="2158065"/>
            <a:ext cx="318491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Can you</a:t>
            </a:r>
          </a:p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write your</a:t>
            </a:r>
          </a:p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</a:t>
            </a: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wn rule?</a:t>
            </a:r>
          </a:p>
        </p:txBody>
      </p:sp>
    </p:spTree>
    <p:extLst>
      <p:ext uri="{BB962C8B-B14F-4D97-AF65-F5344CB8AC3E}">
        <p14:creationId xmlns:p14="http://schemas.microsoft.com/office/powerpoint/2010/main" val="21461651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96286" y="545910"/>
                <a:ext cx="9608024" cy="24948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3200" b="0" dirty="0"/>
              </a:p>
              <a:p>
                <a:pPr algn="ctr"/>
                <a:endParaRPr lang="en-GB" sz="3200" dirty="0"/>
              </a:p>
              <a:p>
                <a:pPr algn="ctr"/>
                <a:r>
                  <a:rPr lang="en-GB" sz="3200" dirty="0"/>
                  <a:t>Rewrite as a fraction, with 1 as the numerator and the original as the denominator without the negative power.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286" y="545910"/>
                <a:ext cx="9608024" cy="2494850"/>
              </a:xfrm>
              <a:prstGeom prst="rect">
                <a:avLst/>
              </a:prstGeom>
              <a:blipFill>
                <a:blip r:embed="rId2"/>
                <a:stretch>
                  <a:fillRect l="-1078" r="-1015" b="-73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19037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7157" y="0"/>
            <a:ext cx="2864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69242" y="997526"/>
                <a:ext cx="2233051" cy="4031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200000"/>
                  </a:lnSpc>
                  <a:buAutoNum type="arabicParenR"/>
                </a:pPr>
                <a:r>
                  <a:rPr lang="en-GB" sz="3200" b="0" dirty="0"/>
                  <a:t>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GB" sz="3200" dirty="0"/>
              </a:p>
              <a:p>
                <a:pPr marL="342900" indent="-342900">
                  <a:lnSpc>
                    <a:spcPct val="200000"/>
                  </a:lnSpc>
                  <a:buAutoNum type="arabicParenR"/>
                </a:pPr>
                <a:r>
                  <a:rPr lang="en-GB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 7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sz="3200" dirty="0"/>
              </a:p>
              <a:p>
                <a:pPr marL="342900" indent="-342900">
                  <a:lnSpc>
                    <a:spcPct val="200000"/>
                  </a:lnSpc>
                  <a:buAutoNum type="arabicParenR"/>
                </a:pPr>
                <a:r>
                  <a:rPr lang="en-GB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 4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endParaRPr lang="en-GB" sz="3200" dirty="0"/>
              </a:p>
              <a:p>
                <a:pPr marL="342900" indent="-342900">
                  <a:lnSpc>
                    <a:spcPct val="200000"/>
                  </a:lnSpc>
                  <a:buAutoNum type="arabicParenR"/>
                </a:pPr>
                <a:r>
                  <a:rPr lang="en-GB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 6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242" y="997526"/>
                <a:ext cx="2233051" cy="4031873"/>
              </a:xfrm>
              <a:prstGeom prst="rect">
                <a:avLst/>
              </a:prstGeom>
              <a:blipFill>
                <a:blip r:embed="rId2"/>
                <a:stretch>
                  <a:fillRect l="-7084" b="-9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130353" y="1323833"/>
                <a:ext cx="2374711" cy="3238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b="1" u="sng" dirty="0"/>
                  <a:t>Challenge</a:t>
                </a:r>
              </a:p>
              <a:p>
                <a:endParaRPr lang="en-GB" sz="3200" dirty="0"/>
              </a:p>
              <a:p>
                <a:r>
                  <a:rPr lang="en-GB" sz="3200" dirty="0"/>
                  <a:t>1)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GB" sz="32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3200" dirty="0"/>
              </a:p>
              <a:p>
                <a:endParaRPr lang="en-GB" sz="3200" dirty="0"/>
              </a:p>
              <a:p>
                <a:r>
                  <a:rPr lang="en-GB" sz="3200" dirty="0"/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num>
                              <m:den>
                                <m:r>
                                  <a:rPr lang="en-GB" sz="32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0353" y="1323833"/>
                <a:ext cx="2374711" cy="3238066"/>
              </a:xfrm>
              <a:prstGeom prst="rect">
                <a:avLst/>
              </a:prstGeom>
              <a:blipFill>
                <a:blip r:embed="rId3"/>
                <a:stretch>
                  <a:fillRect l="-6684" t="-2448" b="-18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51444" y="847036"/>
                <a:ext cx="2233051" cy="4191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arenR"/>
                </a:pPr>
                <a:r>
                  <a:rPr lang="en-GB" sz="3200" b="0" dirty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GB" sz="3200" dirty="0">
                  <a:solidFill>
                    <a:schemeClr val="accent5">
                      <a:lumMod val="50000"/>
                    </a:schemeClr>
                  </a:solidFill>
                </a:endParaRPr>
              </a:p>
              <a:p>
                <a:pPr marL="342900" indent="-342900">
                  <a:lnSpc>
                    <a:spcPct val="150000"/>
                  </a:lnSpc>
                  <a:buAutoNum type="arabicParenR"/>
                </a:pPr>
                <a:r>
                  <a:rPr lang="en-GB" sz="3200" dirty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49</m:t>
                        </m:r>
                      </m:den>
                    </m:f>
                  </m:oMath>
                </a14:m>
                <a:endParaRPr lang="en-GB" sz="3200" dirty="0">
                  <a:solidFill>
                    <a:schemeClr val="accent5">
                      <a:lumMod val="50000"/>
                    </a:schemeClr>
                  </a:solidFill>
                </a:endParaRPr>
              </a:p>
              <a:p>
                <a:pPr marL="342900" indent="-342900">
                  <a:lnSpc>
                    <a:spcPct val="150000"/>
                  </a:lnSpc>
                  <a:buAutoNum type="arabicParenR"/>
                </a:pPr>
                <a:r>
                  <a:rPr lang="en-GB" sz="3200" dirty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64</m:t>
                        </m:r>
                      </m:den>
                    </m:f>
                  </m:oMath>
                </a14:m>
                <a:endParaRPr lang="en-GB" sz="3200" dirty="0">
                  <a:solidFill>
                    <a:schemeClr val="accent5">
                      <a:lumMod val="50000"/>
                    </a:schemeClr>
                  </a:solidFill>
                </a:endParaRPr>
              </a:p>
              <a:p>
                <a:pPr marL="342900" indent="-342900">
                  <a:lnSpc>
                    <a:spcPct val="150000"/>
                  </a:lnSpc>
                  <a:buAutoNum type="arabicParenR"/>
                </a:pPr>
                <a:r>
                  <a:rPr lang="en-GB" sz="3200" dirty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1444" y="847036"/>
                <a:ext cx="2233051" cy="4191660"/>
              </a:xfrm>
              <a:prstGeom prst="rect">
                <a:avLst/>
              </a:prstGeom>
              <a:blipFill>
                <a:blip r:embed="rId4"/>
                <a:stretch>
                  <a:fillRect l="-7084" b="-15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EC595CA-02CA-4672-94EB-4161B3AD202C}"/>
                  </a:ext>
                </a:extLst>
              </p:cNvPr>
              <p:cNvSpPr txBox="1"/>
              <p:nvPr/>
            </p:nvSpPr>
            <p:spPr>
              <a:xfrm>
                <a:off x="10866783" y="2305878"/>
                <a:ext cx="638281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EC595CA-02CA-4672-94EB-4161B3AD2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6783" y="2305878"/>
                <a:ext cx="638281" cy="6109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635604-09F1-42BC-88FA-C4DBEFDB5683}"/>
                  </a:ext>
                </a:extLst>
              </p:cNvPr>
              <p:cNvSpPr txBox="1"/>
              <p:nvPr/>
            </p:nvSpPr>
            <p:spPr>
              <a:xfrm>
                <a:off x="10866783" y="3788787"/>
                <a:ext cx="638281" cy="618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635604-09F1-42BC-88FA-C4DBEFDB56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6783" y="3788787"/>
                <a:ext cx="638281" cy="6183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906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13" y="-184849"/>
            <a:ext cx="10515600" cy="1325563"/>
          </a:xfrm>
        </p:spPr>
        <p:txBody>
          <a:bodyPr/>
          <a:lstStyle/>
          <a:p>
            <a:r>
              <a:rPr lang="en-GB" dirty="0"/>
              <a:t>Todays Objectives – Have you met them?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45868" y="1893164"/>
            <a:ext cx="7292162" cy="356634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3600" dirty="0"/>
              <a:t>To know the </a:t>
            </a:r>
            <a:r>
              <a:rPr lang="en-GB" sz="3600" b="1" dirty="0"/>
              <a:t>Three main Laws of Indices</a:t>
            </a:r>
            <a:r>
              <a:rPr lang="en-GB" sz="3600" dirty="0"/>
              <a:t>.</a:t>
            </a:r>
          </a:p>
          <a:p>
            <a:pPr>
              <a:lnSpc>
                <a:spcPct val="150000"/>
              </a:lnSpc>
            </a:pPr>
            <a:r>
              <a:rPr lang="en-GB" sz="3600" dirty="0"/>
              <a:t>To be able to understand </a:t>
            </a:r>
            <a:r>
              <a:rPr lang="en-GB" sz="3600" b="1" dirty="0"/>
              <a:t>Negative Indices.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5868" y="1090750"/>
            <a:ext cx="4726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/>
              <a:t>Objectives</a:t>
            </a:r>
            <a:endParaRPr lang="en-GB" u="sng" dirty="0"/>
          </a:p>
        </p:txBody>
      </p:sp>
      <p:pic>
        <p:nvPicPr>
          <p:cNvPr id="5122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86" t="75833" r="19809" b="2637"/>
          <a:stretch/>
        </p:blipFill>
        <p:spPr bwMode="auto">
          <a:xfrm>
            <a:off x="8634914" y="2896518"/>
            <a:ext cx="927463" cy="95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04" t="25793" r="41633" b="54446"/>
          <a:stretch/>
        </p:blipFill>
        <p:spPr bwMode="auto">
          <a:xfrm>
            <a:off x="8795547" y="1237919"/>
            <a:ext cx="901338" cy="87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" t="25793" r="83440" b="54742"/>
          <a:stretch/>
        </p:blipFill>
        <p:spPr bwMode="auto">
          <a:xfrm>
            <a:off x="8606136" y="4228547"/>
            <a:ext cx="849086" cy="862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04" t="25793" r="41633" b="54446"/>
          <a:stretch/>
        </p:blipFill>
        <p:spPr bwMode="auto">
          <a:xfrm>
            <a:off x="9455222" y="3541540"/>
            <a:ext cx="901338" cy="87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04" t="25793" r="41633" b="54446"/>
          <a:stretch/>
        </p:blipFill>
        <p:spPr bwMode="auto">
          <a:xfrm>
            <a:off x="9770293" y="2190342"/>
            <a:ext cx="901338" cy="87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156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08353" y="54310"/>
            <a:ext cx="577529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Suggested Videos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2069" y="1069973"/>
            <a:ext cx="5734598" cy="43119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u="sng" dirty="0">
                <a:solidFill>
                  <a:sysClr val="windowText" lastClr="000000"/>
                </a:solidFill>
              </a:rPr>
              <a:t>For this lesson</a:t>
            </a:r>
          </a:p>
          <a:p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GB" b="1" dirty="0">
                <a:solidFill>
                  <a:sysClr val="windowText" lastClr="000000"/>
                </a:solidFill>
              </a:rPr>
              <a:t>Ordering Numbers: </a:t>
            </a:r>
            <a:r>
              <a:rPr lang="en-GB" dirty="0">
                <a:solidFill>
                  <a:sysClr val="windowText" lastClr="000000"/>
                </a:solidFill>
                <a:hlinkClick r:id="rId2"/>
              </a:rPr>
              <a:t>https://www.youtube.com/watch?v=gOmj58JdxL8</a:t>
            </a:r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Ordering fractions decimals percentages – </a:t>
            </a:r>
            <a:r>
              <a:rPr lang="en-US" dirty="0" err="1">
                <a:solidFill>
                  <a:schemeClr val="tx1"/>
                </a:solidFill>
              </a:rPr>
              <a:t>Corbettmaths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ysClr val="windowText" lastClr="000000"/>
                </a:solidFill>
              </a:rPr>
              <a:t>Percentages:</a:t>
            </a:r>
          </a:p>
          <a:p>
            <a:endParaRPr lang="en-GB" dirty="0">
              <a:solidFill>
                <a:sysClr val="windowText" lastClr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07795" y="1069973"/>
            <a:ext cx="5551714" cy="43119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u="sng" dirty="0">
                <a:solidFill>
                  <a:sysClr val="windowText" lastClr="000000"/>
                </a:solidFill>
              </a:rPr>
              <a:t>For next lesson</a:t>
            </a:r>
          </a:p>
          <a:p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GB" b="1" dirty="0">
                <a:solidFill>
                  <a:sysClr val="windowText" lastClr="000000"/>
                </a:solidFill>
              </a:rPr>
              <a:t>Adding &amp; Subtracting Fractions:</a:t>
            </a:r>
          </a:p>
          <a:p>
            <a:r>
              <a:rPr lang="en-GB" dirty="0">
                <a:solidFill>
                  <a:sysClr val="windowText" lastClr="000000"/>
                </a:solidFill>
                <a:hlinkClick r:id="rId3"/>
              </a:rPr>
              <a:t>https://www.youtube.com/watch?v=5juto2ze8Lg</a:t>
            </a:r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Math Antics - Adding and Subtracting Fractions</a:t>
            </a:r>
          </a:p>
          <a:p>
            <a:r>
              <a:rPr lang="en-GB" b="1" dirty="0">
                <a:solidFill>
                  <a:sysClr val="windowText" lastClr="000000"/>
                </a:solidFill>
              </a:rPr>
              <a:t>Working with decimals:</a:t>
            </a:r>
          </a:p>
          <a:p>
            <a:r>
              <a:rPr lang="en-GB" dirty="0">
                <a:solidFill>
                  <a:sysClr val="windowText" lastClr="000000"/>
                </a:solidFill>
                <a:hlinkClick r:id="rId4"/>
              </a:rPr>
              <a:t>https://www.youtube.com/watch?v=kwh4SD1ToFc</a:t>
            </a:r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Math Antics - Decimal Arithmetic</a:t>
            </a:r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GB" b="1" dirty="0">
                <a:solidFill>
                  <a:sysClr val="windowText" lastClr="000000"/>
                </a:solidFill>
              </a:rPr>
              <a:t>BIDMAS:</a:t>
            </a:r>
          </a:p>
          <a:p>
            <a:r>
              <a:rPr lang="en-GB" dirty="0">
                <a:solidFill>
                  <a:sysClr val="windowText" lastClr="000000"/>
                </a:solidFill>
                <a:hlinkClick r:id="rId5"/>
              </a:rPr>
              <a:t>https://www.youtube.com/watch?v=6K77Igo39vk</a:t>
            </a:r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GCSE Maths - BIDMAS - Aslam Tutoring</a:t>
            </a:r>
          </a:p>
          <a:p>
            <a:endParaRPr lang="en-GB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004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868" y="2121763"/>
            <a:ext cx="10515600" cy="2598329"/>
          </a:xfrm>
        </p:spPr>
        <p:txBody>
          <a:bodyPr>
            <a:normAutofit/>
          </a:bodyPr>
          <a:lstStyle/>
          <a:p>
            <a:r>
              <a:rPr lang="en-GB" dirty="0"/>
              <a:t>To know the </a:t>
            </a:r>
            <a:r>
              <a:rPr lang="en-GB" b="1" dirty="0"/>
              <a:t>Three main Laws of Indices</a:t>
            </a:r>
            <a:r>
              <a:rPr lang="en-GB" dirty="0"/>
              <a:t>.</a:t>
            </a:r>
          </a:p>
          <a:p>
            <a:r>
              <a:rPr lang="en-GB" dirty="0"/>
              <a:t>To be able to understand </a:t>
            </a:r>
            <a:r>
              <a:rPr lang="en-GB" b="1" dirty="0"/>
              <a:t>Negative Indices.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45868" y="1319349"/>
            <a:ext cx="4726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/>
              <a:t>Objectives</a:t>
            </a:r>
            <a:endParaRPr lang="en-GB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4099982" y="565667"/>
            <a:ext cx="3597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/>
              <a:t>Title: Laws of Indices</a:t>
            </a:r>
          </a:p>
        </p:txBody>
      </p:sp>
    </p:spTree>
    <p:extLst>
      <p:ext uri="{BB962C8B-B14F-4D97-AF65-F5344CB8AC3E}">
        <p14:creationId xmlns:p14="http://schemas.microsoft.com/office/powerpoint/2010/main" val="423235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6816" y="13402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INDICES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013044" y="1040642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>
                <a:latin typeface="Comic Sans MS" panose="030F0702030302020204" pitchFamily="66" charset="0"/>
              </a:rPr>
              <a:t>Indices is the mathematical term for ‘power’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>
                <a:latin typeface="Comic Sans MS" panose="030F0702030302020204" pitchFamily="66" charset="0"/>
              </a:rPr>
              <a:t>Indices is the plural term for ‘index’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70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1380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13800" baseline="3000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2600">
                <a:latin typeface="Comic Sans MS" panose="030F0702030302020204" pitchFamily="66" charset="0"/>
              </a:rPr>
              <a:t>Indices apply only to the base to the left of it!</a:t>
            </a:r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383428" y="3229482"/>
            <a:ext cx="2016224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The base number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856036" y="2581410"/>
            <a:ext cx="201622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The index (power)</a:t>
            </a:r>
          </a:p>
        </p:txBody>
      </p:sp>
      <p:cxnSp>
        <p:nvCxnSpPr>
          <p:cNvPr id="6" name="Straight Arrow Connector 5"/>
          <p:cNvCxnSpPr>
            <a:stCxn id="4" idx="3"/>
          </p:cNvCxnSpPr>
          <p:nvPr/>
        </p:nvCxnSpPr>
        <p:spPr>
          <a:xfrm>
            <a:off x="4399652" y="3625526"/>
            <a:ext cx="72008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7135956" y="3013458"/>
            <a:ext cx="720080" cy="278512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7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INDICES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What does 4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 actually mean?</a:t>
            </a:r>
          </a:p>
          <a:p>
            <a:pPr marL="0" indent="0" algn="ctr">
              <a:buNone/>
            </a:pPr>
            <a:endParaRPr lang="en-GB" sz="1700" dirty="0">
              <a:latin typeface="Comic Sans MS" panose="030F0702030302020204" pitchFamily="66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690824" y="3212976"/>
            <a:ext cx="2016224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 x 4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5015880" y="2132856"/>
            <a:ext cx="648072" cy="9361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6744072" y="3210116"/>
            <a:ext cx="2016224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16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816352" y="2132856"/>
            <a:ext cx="927720" cy="9361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76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INDICES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What does 4</a:t>
            </a:r>
            <a:r>
              <a:rPr lang="en-GB" baseline="30000" dirty="0">
                <a:latin typeface="Comic Sans MS" panose="030F0702030302020204" pitchFamily="66" charset="0"/>
              </a:rPr>
              <a:t>5</a:t>
            </a:r>
            <a:r>
              <a:rPr lang="en-GB" dirty="0">
                <a:latin typeface="Comic Sans MS" panose="030F0702030302020204" pitchFamily="66" charset="0"/>
              </a:rPr>
              <a:t> actually mean?</a:t>
            </a:r>
          </a:p>
          <a:p>
            <a:pPr marL="0" indent="0" algn="ctr">
              <a:buNone/>
            </a:pPr>
            <a:endParaRPr lang="en-GB" sz="1700" dirty="0">
              <a:latin typeface="Comic Sans MS" panose="030F0702030302020204" pitchFamily="66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927648" y="3212976"/>
            <a:ext cx="2779400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 x 4 x 4 x 4 x 4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5015880" y="2132856"/>
            <a:ext cx="648072" cy="9361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6744072" y="3210116"/>
            <a:ext cx="2016224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1024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816352" y="2132856"/>
            <a:ext cx="927720" cy="9361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54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INDICES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How can we write 5 x 5 x 5 x 5?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This is now written in INDEX FORM</a:t>
            </a:r>
          </a:p>
          <a:p>
            <a:pPr marL="0" indent="0" algn="ctr">
              <a:buNone/>
            </a:pPr>
            <a:endParaRPr lang="en-GB" sz="1700" dirty="0">
              <a:latin typeface="Comic Sans MS" panose="030F0702030302020204" pitchFamily="66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23992" y="3233152"/>
            <a:ext cx="1296144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5</a:t>
            </a:r>
            <a:r>
              <a:rPr lang="en-GB" sz="3600" baseline="30000" dirty="0">
                <a:latin typeface="Comic Sans MS" panose="030F0702030302020204" pitchFamily="66" charset="0"/>
              </a:rPr>
              <a:t>4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672064" y="2219164"/>
            <a:ext cx="648072" cy="9361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773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7941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INDICES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2144" y="576606"/>
            <a:ext cx="8229600" cy="604664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Write the following in index form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24476" y="1198657"/>
            <a:ext cx="2952328" cy="23083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3"/>
                </a:solidFill>
                <a:latin typeface="Stencil" panose="040409050D0802020404" pitchFamily="82" charset="0"/>
              </a:rPr>
              <a:t>CAUTIOUS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3 x 3 x 3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8 x 8 x 8 x 8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4 x 4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2 x 2 x 2 x 2 x 2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4 x 4 x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0820" y="1198657"/>
            <a:ext cx="2583904" cy="23083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/>
                </a:solidFill>
                <a:latin typeface="Stencil" panose="040409050D0802020404" pitchFamily="82" charset="0"/>
              </a:rPr>
              <a:t>CONFIDENT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5 x 5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7 x 7 x 7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4 x 4 x 4 x 4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9 x 9 x 9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18 x 18 x 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57124" y="1202457"/>
            <a:ext cx="2592288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Stencil" panose="040409050D0802020404" pitchFamily="82" charset="0"/>
              </a:rPr>
              <a:t>SUPER CONFIDENT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7 x 7 x 7 ÷ 7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8 ÷ 8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68492" y="3845565"/>
            <a:ext cx="8136904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Stencil"/>
                <a:cs typeface="Stencil"/>
              </a:rPr>
              <a:t>Challenge!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Do you think it matters whether the base number is always the same? Can you put a number into index form by multiplying different numbers together? Try it out!</a:t>
            </a:r>
          </a:p>
        </p:txBody>
      </p:sp>
    </p:spTree>
    <p:extLst>
      <p:ext uri="{BB962C8B-B14F-4D97-AF65-F5344CB8AC3E}">
        <p14:creationId xmlns:p14="http://schemas.microsoft.com/office/powerpoint/2010/main" val="2641950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44280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b="1" dirty="0">
                <a:ln w="31550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8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INDICES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5791" y="576619"/>
            <a:ext cx="8229600" cy="604664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Write the following in index form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38123" y="1198670"/>
            <a:ext cx="2952328" cy="23083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3"/>
                </a:solidFill>
                <a:latin typeface="Stencil" panose="040409050D0802020404" pitchFamily="82" charset="0"/>
              </a:rPr>
              <a:t>CAUTIOUS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3</a:t>
            </a:r>
            <a:r>
              <a:rPr lang="en-GB" sz="2400" baseline="30000" dirty="0">
                <a:latin typeface="Comic Sans MS" panose="030F0702030302020204" pitchFamily="66" charset="0"/>
              </a:rPr>
              <a:t>3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8</a:t>
            </a:r>
            <a:r>
              <a:rPr lang="en-GB" sz="2400" baseline="30000" dirty="0">
                <a:latin typeface="Comic Sans MS" panose="030F0702030302020204" pitchFamily="66" charset="0"/>
              </a:rPr>
              <a:t>4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4</a:t>
            </a:r>
            <a:r>
              <a:rPr lang="en-GB" sz="2400" baseline="30000" dirty="0">
                <a:latin typeface="Comic Sans MS" panose="030F0702030302020204" pitchFamily="66" charset="0"/>
              </a:rPr>
              <a:t>2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2</a:t>
            </a:r>
            <a:r>
              <a:rPr lang="en-GB" sz="2400" baseline="30000" dirty="0">
                <a:latin typeface="Comic Sans MS" panose="030F0702030302020204" pitchFamily="66" charset="0"/>
              </a:rPr>
              <a:t>5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4</a:t>
            </a:r>
            <a:r>
              <a:rPr lang="en-GB" sz="2400" baseline="30000" dirty="0">
                <a:latin typeface="Comic Sans MS" panose="030F0702030302020204" pitchFamily="66" charset="0"/>
              </a:rPr>
              <a:t>3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34467" y="1198670"/>
            <a:ext cx="2583904" cy="23083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/>
                </a:solidFill>
                <a:latin typeface="Stencil" panose="040409050D0802020404" pitchFamily="82" charset="0"/>
              </a:rPr>
              <a:t>CONFIDENT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5</a:t>
            </a:r>
            <a:r>
              <a:rPr lang="en-GB" sz="2400" baseline="30000" dirty="0">
                <a:latin typeface="Comic Sans MS" panose="030F0702030302020204" pitchFamily="66" charset="0"/>
              </a:rPr>
              <a:t>2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7</a:t>
            </a:r>
            <a:r>
              <a:rPr lang="en-GB" sz="2400" baseline="30000" dirty="0">
                <a:latin typeface="Comic Sans MS" panose="030F0702030302020204" pitchFamily="66" charset="0"/>
              </a:rPr>
              <a:t>3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4</a:t>
            </a:r>
            <a:r>
              <a:rPr lang="en-GB" sz="2400" baseline="30000" dirty="0">
                <a:latin typeface="Comic Sans MS" panose="030F0702030302020204" pitchFamily="66" charset="0"/>
              </a:rPr>
              <a:t>4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9</a:t>
            </a:r>
            <a:r>
              <a:rPr lang="en-GB" sz="2400" baseline="30000" dirty="0">
                <a:latin typeface="Comic Sans MS" panose="030F0702030302020204" pitchFamily="66" charset="0"/>
              </a:rPr>
              <a:t>3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18</a:t>
            </a:r>
            <a:r>
              <a:rPr lang="en-GB" sz="2400" baseline="30000" dirty="0">
                <a:latin typeface="Comic Sans MS" panose="030F0702030302020204" pitchFamily="66" charset="0"/>
              </a:rPr>
              <a:t>3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70771" y="1202470"/>
            <a:ext cx="2592288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Stencil" panose="040409050D0802020404" pitchFamily="82" charset="0"/>
              </a:rPr>
              <a:t>SUPER CONFIDENT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3</a:t>
            </a:r>
            <a:r>
              <a:rPr lang="en-GB" sz="2400" baseline="30000" dirty="0">
                <a:latin typeface="Comic Sans MS" panose="030F0702030302020204" pitchFamily="66" charset="0"/>
              </a:rPr>
              <a:t>1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7</a:t>
            </a:r>
            <a:r>
              <a:rPr lang="en-GB" sz="2400" baseline="30000" dirty="0">
                <a:latin typeface="Comic Sans MS" panose="030F0702030302020204" pitchFamily="66" charset="0"/>
              </a:rPr>
              <a:t>2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8</a:t>
            </a:r>
            <a:r>
              <a:rPr lang="en-GB" sz="2400" baseline="30000" dirty="0">
                <a:latin typeface="Comic Sans MS" panose="030F0702030302020204" pitchFamily="66" charset="0"/>
              </a:rPr>
              <a:t>0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82139" y="3845578"/>
            <a:ext cx="8136904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Stencil"/>
                <a:cs typeface="Stencil"/>
              </a:rPr>
              <a:t>Challenge!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Do you think it matters whether the base number is always the same? Can you put a number in index form by multiplying different numbers together? Try it out!</a:t>
            </a:r>
          </a:p>
        </p:txBody>
      </p:sp>
    </p:spTree>
    <p:extLst>
      <p:ext uri="{BB962C8B-B14F-4D97-AF65-F5344CB8AC3E}">
        <p14:creationId xmlns:p14="http://schemas.microsoft.com/office/powerpoint/2010/main" val="1153526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1204D0FC17C942829FAA371BEF1116" ma:contentTypeVersion="7" ma:contentTypeDescription="Create a new document." ma:contentTypeScope="" ma:versionID="a235812aa3f8acf769715af7725773db">
  <xsd:schema xmlns:xsd="http://www.w3.org/2001/XMLSchema" xmlns:xs="http://www.w3.org/2001/XMLSchema" xmlns:p="http://schemas.microsoft.com/office/2006/metadata/properties" xmlns:ns2="f45c64de-80c6-4060-b669-b1ce3442f828" xmlns:ns3="a275ba49-db92-471d-8c08-cd84a3a06beb" targetNamespace="http://schemas.microsoft.com/office/2006/metadata/properties" ma:root="true" ma:fieldsID="d732685ca93e4f868118398c42de050e" ns2:_="" ns3:_="">
    <xsd:import namespace="f45c64de-80c6-4060-b669-b1ce3442f828"/>
    <xsd:import namespace="a275ba49-db92-471d-8c08-cd84a3a06b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c64de-80c6-4060-b669-b1ce3442f8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75ba49-db92-471d-8c08-cd84a3a06be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43AC26-9C10-4BD0-832A-C836FA69E3D2}">
  <ds:schemaRefs>
    <ds:schemaRef ds:uri="http://purl.org/dc/dcmitype/"/>
    <ds:schemaRef ds:uri="a275ba49-db92-471d-8c08-cd84a3a06beb"/>
    <ds:schemaRef ds:uri="f45c64de-80c6-4060-b669-b1ce3442f828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2E6B81-0D3B-415E-9292-5A5A7036CB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5c64de-80c6-4060-b669-b1ce3442f828"/>
    <ds:schemaRef ds:uri="a275ba49-db92-471d-8c08-cd84a3a06b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D14AA6-A186-41B3-BD61-5136285F54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6702</TotalTime>
  <Words>1017</Words>
  <Application>Microsoft Office PowerPoint</Application>
  <PresentationFormat>Widescreen</PresentationFormat>
  <Paragraphs>321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Calibri Light</vt:lpstr>
      <vt:lpstr>Cambria Math</vt:lpstr>
      <vt:lpstr>Comic Sans MS</vt:lpstr>
      <vt:lpstr>Cooper Black</vt:lpstr>
      <vt:lpstr>Stencil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INDICES</vt:lpstr>
      <vt:lpstr>INDICES</vt:lpstr>
      <vt:lpstr>INDICES</vt:lpstr>
      <vt:lpstr>INDICES</vt:lpstr>
      <vt:lpstr>INDICES</vt:lpstr>
      <vt:lpstr>Multiplying Indices</vt:lpstr>
      <vt:lpstr>Multiplying Indices</vt:lpstr>
      <vt:lpstr>Am I Correct?</vt:lpstr>
      <vt:lpstr>Dividing Indices</vt:lpstr>
      <vt:lpstr>Dividing Indices</vt:lpstr>
      <vt:lpstr>Am I Correct?</vt:lpstr>
      <vt:lpstr>Indices in Brackets</vt:lpstr>
      <vt:lpstr>Indices in Brackets</vt:lpstr>
      <vt:lpstr>Am I Correct?</vt:lpstr>
      <vt:lpstr>Quick Questions!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Todays Objectives – Have you met them?</vt:lpstr>
      <vt:lpstr>PowerPoint Presentation</vt:lpstr>
    </vt:vector>
  </TitlesOfParts>
  <Company>MidKent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 started</dc:title>
  <dc:creator>Damian Rollinson</dc:creator>
  <cp:lastModifiedBy>Janet Williamson</cp:lastModifiedBy>
  <cp:revision>66</cp:revision>
  <cp:lastPrinted>2017-05-19T11:56:43Z</cp:lastPrinted>
  <dcterms:created xsi:type="dcterms:W3CDTF">2017-05-17T10:50:23Z</dcterms:created>
  <dcterms:modified xsi:type="dcterms:W3CDTF">2020-04-28T10:47:38Z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0x010100371204D0FC17C942829FAA371BEF1116</vt:lpwstr>
  </property>
</Properties>
</file>