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45"/>
  </p:notesMasterIdLst>
  <p:sldIdLst>
    <p:sldId id="329" r:id="rId6"/>
    <p:sldId id="330" r:id="rId7"/>
    <p:sldId id="259" r:id="rId8"/>
    <p:sldId id="298" r:id="rId9"/>
    <p:sldId id="299" r:id="rId10"/>
    <p:sldId id="300" r:id="rId11"/>
    <p:sldId id="301" r:id="rId12"/>
    <p:sldId id="302" r:id="rId13"/>
    <p:sldId id="304" r:id="rId14"/>
    <p:sldId id="305" r:id="rId15"/>
    <p:sldId id="306" r:id="rId16"/>
    <p:sldId id="303" r:id="rId17"/>
    <p:sldId id="315" r:id="rId18"/>
    <p:sldId id="316" r:id="rId19"/>
    <p:sldId id="317" r:id="rId20"/>
    <p:sldId id="318" r:id="rId21"/>
    <p:sldId id="325" r:id="rId22"/>
    <p:sldId id="279" r:id="rId23"/>
    <p:sldId id="326" r:id="rId24"/>
    <p:sldId id="327" r:id="rId25"/>
    <p:sldId id="319" r:id="rId26"/>
    <p:sldId id="328" r:id="rId27"/>
    <p:sldId id="281" r:id="rId28"/>
    <p:sldId id="286" r:id="rId29"/>
    <p:sldId id="282" r:id="rId30"/>
    <p:sldId id="283" r:id="rId31"/>
    <p:sldId id="261" r:id="rId32"/>
    <p:sldId id="257" r:id="rId33"/>
    <p:sldId id="262" r:id="rId34"/>
    <p:sldId id="263" r:id="rId35"/>
    <p:sldId id="260" r:id="rId36"/>
    <p:sldId id="264" r:id="rId37"/>
    <p:sldId id="265" r:id="rId38"/>
    <p:sldId id="266" r:id="rId39"/>
    <p:sldId id="267" r:id="rId40"/>
    <p:sldId id="288" r:id="rId41"/>
    <p:sldId id="289" r:id="rId42"/>
    <p:sldId id="268" r:id="rId43"/>
    <p:sldId id="270" r:id="rId44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1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343" autoAdjust="0"/>
  </p:normalViewPr>
  <p:slideViewPr>
    <p:cSldViewPr snapToGrid="0">
      <p:cViewPr varScale="1">
        <p:scale>
          <a:sx n="68" d="100"/>
          <a:sy n="68" d="100"/>
        </p:scale>
        <p:origin x="9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theme" Target="theme/theme1.xml"/><Relationship Id="rId8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649850-C4CD-44F6-A1E0-83FDAA6D5436}" type="datetimeFigureOut">
              <a:rPr lang="en-GB" smtClean="0"/>
              <a:t>18/05/2020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EC4946-F840-4432-A32D-D6DE0E4EAA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4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AB20F11C-38D3-4C78-8BB2-F553343C6EF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17BEB31-9890-4F1A-98F3-758128262C23}" type="slidenum">
              <a:rPr lang="en-US" altLang="en-US"/>
              <a:pPr>
                <a:spcBef>
                  <a:spcPct val="0"/>
                </a:spcBef>
              </a:pPr>
              <a:t>4</a:t>
            </a:fld>
            <a:endParaRPr lang="en-US" altLang="en-US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50537951-A34F-430E-AC70-C4874E7486A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F17C75C6-C33A-491C-BCC0-A209A5F246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724400"/>
            <a:ext cx="5029200" cy="4475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Discuss the meaning of surface area. The important thing to remember is that although surface area is found for three-dimensional shapes, it only has two dimensions. It is therefore measured in square units.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id="{CCF199E8-BE82-4949-9631-ACB209552D0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E7345E4-E1D1-4BEA-9321-E37C4FC7D8D7}" type="slidenum">
              <a:rPr lang="en-US" altLang="en-US"/>
              <a:pPr>
                <a:spcBef>
                  <a:spcPct val="0"/>
                </a:spcBef>
              </a:pPr>
              <a:t>5</a:t>
            </a:fld>
            <a:endParaRPr lang="en-US" altLang="en-US"/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2BBE9499-A8CD-40E1-AAFA-6CA9AC8B2F3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60033D75-7CC1-4FAE-818E-53A4C54022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724400"/>
            <a:ext cx="5029200" cy="4475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F4DEC034-F081-4464-B648-12735F925D4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A9A990B-3547-409B-B685-EC7E4ED4DF4C}" type="slidenum">
              <a:rPr lang="en-US" altLang="en-US"/>
              <a:pPr>
                <a:spcBef>
                  <a:spcPct val="0"/>
                </a:spcBef>
              </a:pPr>
              <a:t>6</a:t>
            </a:fld>
            <a:endParaRPr lang="en-US" altLang="en-US"/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1CD460BB-7849-43D5-9026-73E69A8FB81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994B86C3-6CAF-4242-B253-AD0D3E4043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724400"/>
            <a:ext cx="5029200" cy="4475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>
            <a:extLst>
              <a:ext uri="{FF2B5EF4-FFF2-40B4-BE49-F238E27FC236}">
                <a16:creationId xmlns:a16="http://schemas.microsoft.com/office/drawing/2014/main" id="{40611168-49C2-4DAB-91C1-C3D3697427C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DC536DF-2259-4B83-8AB6-2E79AE157564}" type="slidenum">
              <a:rPr lang="en-US" altLang="en-US"/>
              <a:pPr>
                <a:spcBef>
                  <a:spcPct val="0"/>
                </a:spcBef>
              </a:pPr>
              <a:t>7</a:t>
            </a:fld>
            <a:endParaRPr lang="en-US" altLang="en-US"/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B3A958E2-4633-478B-B965-D22EDD953A2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5720B51F-BEC1-426D-B891-34ADFE6356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724400"/>
            <a:ext cx="5029200" cy="4475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D5B58EE9-FA9F-4F15-BE80-50212406A1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28F7282-72A2-4041-80F9-803F95FF4F4A}" type="slidenum">
              <a:rPr lang="en-US" altLang="en-US"/>
              <a:pPr>
                <a:spcBef>
                  <a:spcPct val="0"/>
                </a:spcBef>
              </a:pPr>
              <a:t>8</a:t>
            </a:fld>
            <a:endParaRPr lang="en-US" altLang="en-US"/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569C2188-370A-4A7C-932F-DF228AB36D0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A9146FF1-2A29-44E3-A775-19DD0C6D42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724400"/>
            <a:ext cx="5029200" cy="4475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Stress the importance of working systematically when finding the surface area to ensure that no faces have been left out.</a:t>
            </a:r>
          </a:p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We can also work out the surface area of a cuboid by drawing its net (</a:t>
            </a:r>
            <a:r>
              <a:rPr lang="en-US" altLang="en-US" i="1">
                <a:latin typeface="Arial" panose="020B0604020202020204" pitchFamily="34" charset="0"/>
              </a:rPr>
              <a:t>see slide 51</a:t>
            </a:r>
            <a:r>
              <a:rPr lang="en-US" altLang="en-US">
                <a:latin typeface="Arial" panose="020B0604020202020204" pitchFamily="34" charset="0"/>
              </a:rPr>
              <a:t>). This may be easier for some pupils because they would be able to see every face rather than visualizing it.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FB0BCA-EBD3-4B84-B658-A7DB5AE448FA}" type="slidenum">
              <a:rPr lang="en-US" altLang="en-US"/>
              <a:pPr/>
              <a:t>19</a:t>
            </a:fld>
            <a:endParaRPr lang="en-US" altLang="en-US" dirty="0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>
            <a:extLst>
              <a:ext uri="{FF2B5EF4-FFF2-40B4-BE49-F238E27FC236}">
                <a16:creationId xmlns:a16="http://schemas.microsoft.com/office/drawing/2014/main" id="{F5F1B723-FCF3-4D21-98F4-AF41ADF4BD9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>
            <a:extLst>
              <a:ext uri="{FF2B5EF4-FFF2-40B4-BE49-F238E27FC236}">
                <a16:creationId xmlns:a16="http://schemas.microsoft.com/office/drawing/2014/main" id="{7E211853-E8C0-4F1D-818C-1F3342AC630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30724" name="Slide Number Placeholder 3">
            <a:extLst>
              <a:ext uri="{FF2B5EF4-FFF2-40B4-BE49-F238E27FC236}">
                <a16:creationId xmlns:a16="http://schemas.microsoft.com/office/drawing/2014/main" id="{97D65D57-BF42-4C30-9AE2-34928C725E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7874CF5-2990-4559-ACC9-E77E3F60C1CE}" type="slidenum">
              <a:rPr lang="en-GB" altLang="en-US"/>
              <a:pPr eaLnBrk="1" hangingPunct="1"/>
              <a:t>23</a:t>
            </a:fld>
            <a:endParaRPr lang="en-GB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538C7-E255-47E8-9388-DC395F41058D}" type="datetimeFigureOut">
              <a:rPr lang="en-GB" smtClean="0"/>
              <a:t>18/05/2020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F4B4C-9477-40F9-8D4F-4291782E1A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1775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538C7-E255-47E8-9388-DC395F41058D}" type="datetimeFigureOut">
              <a:rPr lang="en-GB" smtClean="0"/>
              <a:t>18/05/2020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F4B4C-9477-40F9-8D4F-4291782E1A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6240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538C7-E255-47E8-9388-DC395F41058D}" type="datetimeFigureOut">
              <a:rPr lang="en-GB" smtClean="0"/>
              <a:t>18/05/2020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F4B4C-9477-40F9-8D4F-4291782E1A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65285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639DD-4AC2-48D8-A37A-F32F2D9B3A0C}" type="datetimeFigureOut">
              <a:rPr lang="en-GB" smtClean="0"/>
              <a:t>18/05/2020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DF5A8-739E-48EB-A7C1-198710A536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80742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639DD-4AC2-48D8-A37A-F32F2D9B3A0C}" type="datetimeFigureOut">
              <a:rPr lang="en-GB" smtClean="0"/>
              <a:t>18/05/2020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DF5A8-739E-48EB-A7C1-198710A536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12119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639DD-4AC2-48D8-A37A-F32F2D9B3A0C}" type="datetimeFigureOut">
              <a:rPr lang="en-GB" smtClean="0"/>
              <a:t>18/05/2020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DF5A8-739E-48EB-A7C1-198710A536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83745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639DD-4AC2-48D8-A37A-F32F2D9B3A0C}" type="datetimeFigureOut">
              <a:rPr lang="en-GB" smtClean="0"/>
              <a:t>18/05/2020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DF5A8-739E-48EB-A7C1-198710A536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40987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639DD-4AC2-48D8-A37A-F32F2D9B3A0C}" type="datetimeFigureOut">
              <a:rPr lang="en-GB" smtClean="0"/>
              <a:t>18/05/2020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DF5A8-739E-48EB-A7C1-198710A536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82553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639DD-4AC2-48D8-A37A-F32F2D9B3A0C}" type="datetimeFigureOut">
              <a:rPr lang="en-GB" smtClean="0"/>
              <a:t>18/05/2020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DF5A8-739E-48EB-A7C1-198710A536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06550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639DD-4AC2-48D8-A37A-F32F2D9B3A0C}" type="datetimeFigureOut">
              <a:rPr lang="en-GB" smtClean="0"/>
              <a:t>18/05/2020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DF5A8-739E-48EB-A7C1-198710A536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41687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639DD-4AC2-48D8-A37A-F32F2D9B3A0C}" type="datetimeFigureOut">
              <a:rPr lang="en-GB" smtClean="0"/>
              <a:t>18/05/2020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DF5A8-739E-48EB-A7C1-198710A536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9401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538C7-E255-47E8-9388-DC395F41058D}" type="datetimeFigureOut">
              <a:rPr lang="en-GB" smtClean="0"/>
              <a:t>18/05/2020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F4B4C-9477-40F9-8D4F-4291782E1A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40860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639DD-4AC2-48D8-A37A-F32F2D9B3A0C}" type="datetimeFigureOut">
              <a:rPr lang="en-GB" smtClean="0"/>
              <a:t>18/05/2020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DF5A8-739E-48EB-A7C1-198710A536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49795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639DD-4AC2-48D8-A37A-F32F2D9B3A0C}" type="datetimeFigureOut">
              <a:rPr lang="en-GB" smtClean="0"/>
              <a:t>18/05/2020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DF5A8-739E-48EB-A7C1-198710A536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19590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639DD-4AC2-48D8-A37A-F32F2D9B3A0C}" type="datetimeFigureOut">
              <a:rPr lang="en-GB" smtClean="0"/>
              <a:t>18/05/2020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DF5A8-739E-48EB-A7C1-198710A536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0761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538C7-E255-47E8-9388-DC395F41058D}" type="datetimeFigureOut">
              <a:rPr lang="en-GB" smtClean="0"/>
              <a:t>18/05/2020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F4B4C-9477-40F9-8D4F-4291782E1A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701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538C7-E255-47E8-9388-DC395F41058D}" type="datetimeFigureOut">
              <a:rPr lang="en-GB" smtClean="0"/>
              <a:t>18/05/2020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F4B4C-9477-40F9-8D4F-4291782E1A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8761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538C7-E255-47E8-9388-DC395F41058D}" type="datetimeFigureOut">
              <a:rPr lang="en-GB" smtClean="0"/>
              <a:t>18/05/2020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F4B4C-9477-40F9-8D4F-4291782E1A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6658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538C7-E255-47E8-9388-DC395F41058D}" type="datetimeFigureOut">
              <a:rPr lang="en-GB" smtClean="0"/>
              <a:t>18/05/2020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F4B4C-9477-40F9-8D4F-4291782E1A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3330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538C7-E255-47E8-9388-DC395F41058D}" type="datetimeFigureOut">
              <a:rPr lang="en-GB" smtClean="0"/>
              <a:t>18/05/2020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F4B4C-9477-40F9-8D4F-4291782E1A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2509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538C7-E255-47E8-9388-DC395F41058D}" type="datetimeFigureOut">
              <a:rPr lang="en-GB" smtClean="0"/>
              <a:t>18/05/2020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F4B4C-9477-40F9-8D4F-4291782E1A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2459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538C7-E255-47E8-9388-DC395F41058D}" type="datetimeFigureOut">
              <a:rPr lang="en-GB" smtClean="0"/>
              <a:t>18/05/2020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F4B4C-9477-40F9-8D4F-4291782E1A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5561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alpha val="3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8538C7-E255-47E8-9388-DC395F41058D}" type="datetimeFigureOut">
              <a:rPr lang="en-GB" smtClean="0"/>
              <a:t>18/05/2020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DF4B4C-9477-40F9-8D4F-4291782E1AD4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1" y="5486400"/>
            <a:ext cx="12261669" cy="1443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948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4">
            <a:alpha val="3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D639DD-4AC2-48D8-A37A-F32F2D9B3A0C}" type="datetimeFigureOut">
              <a:rPr lang="en-GB" smtClean="0"/>
              <a:t>18/05/2020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FDF5A8-739E-48EB-A7C1-198710A536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5748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6.gif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www.google.co.uk/url?sa=i&amp;rct=j&amp;q=pen%20box%20bic&amp;source=images&amp;cd=&amp;cad=rja&amp;docid=1_mdNgdS3AGQnM&amp;tbnid=j_sJCcXbveH_yM:&amp;ved=0CAUQjRw&amp;url=http://www.wholesale-media.com/acatalog/info_897.html&amp;ei=xgn5UtiIH4yShQedpYDQDw&amp;bvm=bv.60983673,d.ZG4&amp;psig=AFQjCNExIyen0wtJQU3YPp2lYuTAN0Szcw&amp;ust=1392139061298758" TargetMode="Externa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www.google.co.uk/url?sa=i&amp;rct=j&amp;q=pen%20box%20bic&amp;source=images&amp;cd=&amp;cad=rja&amp;docid=1_mdNgdS3AGQnM&amp;tbnid=j_sJCcXbveH_yM:&amp;ved=0CAUQjRw&amp;url=http://www.wholesale-media.com/acatalog/info_897.html&amp;ei=xgn5UtiIH4yShQedpYDQDw&amp;bvm=bv.60983673,d.ZG4&amp;psig=AFQjCNExIyen0wtJQU3YPp2lYuTAN0Szcw&amp;ust=1392139061298758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J0VGIzwXUU" TargetMode="External"/><Relationship Id="rId2" Type="http://schemas.openxmlformats.org/officeDocument/2006/relationships/hyperlink" Target="https://www.youtube.com/watch?v=ZJ-VMcbLTaU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rMZI-ZrGoJE" TargetMode="External"/><Relationship Id="rId5" Type="http://schemas.openxmlformats.org/officeDocument/2006/relationships/hyperlink" Target="https://www.youtube.com/watch?v=WDRhdtR96E0" TargetMode="External"/><Relationship Id="rId4" Type="http://schemas.openxmlformats.org/officeDocument/2006/relationships/hyperlink" Target="https://www.youtube.com/watch?v=BnwoipoGWJ8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55532" y="872512"/>
            <a:ext cx="9144000" cy="1515178"/>
          </a:xfrm>
        </p:spPr>
        <p:txBody>
          <a:bodyPr>
            <a:normAutofit/>
          </a:bodyPr>
          <a:lstStyle/>
          <a:p>
            <a:pPr algn="l"/>
            <a:r>
              <a:rPr lang="en-GB" b="1" dirty="0"/>
              <a:t>Name the following 3D shapes</a:t>
            </a:r>
          </a:p>
          <a:p>
            <a:pPr algn="l"/>
            <a:r>
              <a:rPr lang="en-GB" b="1" dirty="0"/>
              <a:t>How many vertices, edges and faces does each shape have?</a:t>
            </a:r>
          </a:p>
        </p:txBody>
      </p:sp>
      <p:sp>
        <p:nvSpPr>
          <p:cNvPr id="4" name="Cube 3"/>
          <p:cNvSpPr/>
          <p:nvPr/>
        </p:nvSpPr>
        <p:spPr>
          <a:xfrm>
            <a:off x="1991544" y="2212848"/>
            <a:ext cx="1216152" cy="1216152"/>
          </a:xfrm>
          <a:prstGeom prst="cub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Cube 4"/>
          <p:cNvSpPr/>
          <p:nvPr/>
        </p:nvSpPr>
        <p:spPr>
          <a:xfrm rot="16200000">
            <a:off x="6236024" y="4729136"/>
            <a:ext cx="1872208" cy="1000128"/>
          </a:xfrm>
          <a:prstGeom prst="cub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Can 5"/>
          <p:cNvSpPr/>
          <p:nvPr/>
        </p:nvSpPr>
        <p:spPr>
          <a:xfrm>
            <a:off x="6456040" y="2060848"/>
            <a:ext cx="914400" cy="1648200"/>
          </a:xfrm>
          <a:prstGeom prst="can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26" name="Picture 2" descr="http://upload.wikimedia.org/wikipedia/commons/1/10/Blender-mesh-cone.png"/>
          <p:cNvPicPr>
            <a:picLocks noChangeAspect="1" noChangeArrowheads="1"/>
          </p:cNvPicPr>
          <p:nvPr/>
        </p:nvPicPr>
        <p:blipFill>
          <a:blip r:embed="rId2" cstate="print"/>
          <a:srcRect l="28054" t="22148" r="26173" b="20267"/>
          <a:stretch>
            <a:fillRect/>
          </a:stretch>
        </p:blipFill>
        <p:spPr bwMode="auto">
          <a:xfrm>
            <a:off x="8328248" y="1772816"/>
            <a:ext cx="1602640" cy="2016224"/>
          </a:xfrm>
          <a:prstGeom prst="rect">
            <a:avLst/>
          </a:prstGeom>
          <a:noFill/>
        </p:spPr>
      </p:pic>
      <p:pic>
        <p:nvPicPr>
          <p:cNvPr id="1030" name="Picture 6" descr="http://www.staff.hum.ku.dk/dbwagner/pyramid/PyramidFigs/pyramid.fig.fangzhui.gif"/>
          <p:cNvPicPr>
            <a:picLocks noChangeAspect="1" noChangeArrowheads="1"/>
          </p:cNvPicPr>
          <p:nvPr/>
        </p:nvPicPr>
        <p:blipFill>
          <a:blip r:embed="rId3" cstate="print"/>
          <a:srcRect r="-1092" b="15532"/>
          <a:stretch>
            <a:fillRect/>
          </a:stretch>
        </p:blipFill>
        <p:spPr bwMode="auto">
          <a:xfrm>
            <a:off x="1044385" y="4058835"/>
            <a:ext cx="2153039" cy="1872208"/>
          </a:xfrm>
          <a:prstGeom prst="rect">
            <a:avLst/>
          </a:prstGeom>
          <a:noFill/>
        </p:spPr>
      </p:pic>
      <p:pic>
        <p:nvPicPr>
          <p:cNvPr id="1032" name="Picture 8" descr="http://t3.gstatic.com/images?q=tbn:ANd9GcQE_jHL0Wi1Fjdbsh7DX8vmh-GsYTMauIITmY7BC60bEuXn7nfq"/>
          <p:cNvPicPr>
            <a:picLocks noChangeAspect="1" noChangeArrowheads="1"/>
          </p:cNvPicPr>
          <p:nvPr/>
        </p:nvPicPr>
        <p:blipFill>
          <a:blip r:embed="rId4" cstate="print"/>
          <a:srcRect r="2561" b="19361"/>
          <a:stretch>
            <a:fillRect/>
          </a:stretch>
        </p:blipFill>
        <p:spPr bwMode="auto">
          <a:xfrm>
            <a:off x="3863752" y="4005064"/>
            <a:ext cx="2523280" cy="2088232"/>
          </a:xfrm>
          <a:prstGeom prst="rect">
            <a:avLst/>
          </a:prstGeom>
          <a:noFill/>
        </p:spPr>
      </p:pic>
      <p:pic>
        <p:nvPicPr>
          <p:cNvPr id="1034" name="Picture 10" descr="http://t2.gstatic.com/images?q=tbn:ANd9GcQ8iwSDgb_HgrCkdr8y1XAu-WNM3wVCHoJ4An3S6oailhKoXQGw7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35761" y="1916833"/>
            <a:ext cx="1783085" cy="1783085"/>
          </a:xfrm>
          <a:prstGeom prst="rect">
            <a:avLst/>
          </a:prstGeom>
          <a:noFill/>
        </p:spPr>
      </p:pic>
      <p:pic>
        <p:nvPicPr>
          <p:cNvPr id="1036" name="Picture 12" descr="http://mathforum.org/dr.math/faq/formulas/images/prism.gif"/>
          <p:cNvPicPr>
            <a:picLocks noChangeAspect="1" noChangeArrowheads="1"/>
          </p:cNvPicPr>
          <p:nvPr/>
        </p:nvPicPr>
        <p:blipFill>
          <a:blip r:embed="rId6" cstate="print"/>
          <a:srcRect r="66209" b="48999"/>
          <a:stretch>
            <a:fillRect/>
          </a:stretch>
        </p:blipFill>
        <p:spPr bwMode="auto">
          <a:xfrm>
            <a:off x="8112224" y="4293097"/>
            <a:ext cx="2232248" cy="1730465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1524000" y="2060848"/>
            <a:ext cx="539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Comic Sans MS" pitchFamily="66" charset="0"/>
              </a:rPr>
              <a:t>A</a:t>
            </a:r>
            <a:endParaRPr lang="en-GB" b="1" dirty="0">
              <a:latin typeface="Comic Sans MS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47728" y="2060848"/>
            <a:ext cx="539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Comic Sans MS" pitchFamily="66" charset="0"/>
              </a:rPr>
              <a:t>B</a:t>
            </a:r>
            <a:endParaRPr lang="en-GB" b="1" dirty="0">
              <a:latin typeface="Comic Sans MS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23992" y="2132856"/>
            <a:ext cx="539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Comic Sans MS" pitchFamily="66" charset="0"/>
              </a:rPr>
              <a:t>C</a:t>
            </a:r>
            <a:endParaRPr lang="en-GB" b="1" dirty="0">
              <a:latin typeface="Comic Sans MS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112224" y="1916832"/>
            <a:ext cx="539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Comic Sans MS" pitchFamily="66" charset="0"/>
              </a:rPr>
              <a:t>D</a:t>
            </a:r>
            <a:endParaRPr lang="en-GB" b="1" dirty="0">
              <a:latin typeface="Comic Sans MS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03512" y="4149080"/>
            <a:ext cx="539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Comic Sans MS" pitchFamily="66" charset="0"/>
              </a:rPr>
              <a:t>E</a:t>
            </a:r>
            <a:endParaRPr lang="en-GB" b="1" dirty="0">
              <a:latin typeface="Comic Sans MS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295800" y="4365104"/>
            <a:ext cx="539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Comic Sans MS" pitchFamily="66" charset="0"/>
              </a:rPr>
              <a:t>F</a:t>
            </a:r>
            <a:endParaRPr lang="en-GB" b="1" dirty="0">
              <a:latin typeface="Comic Sans MS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168008" y="4293096"/>
            <a:ext cx="539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Comic Sans MS" pitchFamily="66" charset="0"/>
              </a:rPr>
              <a:t>G</a:t>
            </a:r>
            <a:endParaRPr lang="en-GB" b="1" dirty="0">
              <a:latin typeface="Comic Sans MS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328248" y="4293096"/>
            <a:ext cx="539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Comic Sans MS" pitchFamily="66" charset="0"/>
              </a:rPr>
              <a:t>H</a:t>
            </a:r>
            <a:endParaRPr lang="en-GB" b="1" dirty="0">
              <a:latin typeface="Comic Sans MS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524000" y="72497"/>
            <a:ext cx="8640960" cy="70788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tx1"/>
                </a:solidFill>
                <a:latin typeface="Calibri" pitchFamily="34" charset="0"/>
                <a:ea typeface="DejaVu LGC Sans" pitchFamily="34" charset="0"/>
                <a:cs typeface="DejaVu LGC Sans" pitchFamily="34" charset="0"/>
              </a:rPr>
              <a:t>To start</a:t>
            </a:r>
          </a:p>
        </p:txBody>
      </p:sp>
    </p:spTree>
    <p:extLst>
      <p:ext uri="{BB962C8B-B14F-4D97-AF65-F5344CB8AC3E}">
        <p14:creationId xmlns:p14="http://schemas.microsoft.com/office/powerpoint/2010/main" val="12015742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02B09FC7-4210-4736-8C5C-C44D1A67F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Surface Area</a:t>
            </a:r>
          </a:p>
        </p:txBody>
      </p:sp>
      <p:sp>
        <p:nvSpPr>
          <p:cNvPr id="18435" name="Content Placeholder 2">
            <a:extLst>
              <a:ext uri="{FF2B5EF4-FFF2-40B4-BE49-F238E27FC236}">
                <a16:creationId xmlns:a16="http://schemas.microsoft.com/office/drawing/2014/main" id="{0B7054FF-7909-4076-BA54-4DB19E6242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/>
              <a:t>Surface area is the total area of the </a:t>
            </a:r>
            <a:r>
              <a:rPr lang="en-GB" altLang="en-US" sz="2400"/>
              <a:t>outside</a:t>
            </a:r>
            <a:r>
              <a:rPr lang="en-GB" altLang="en-US"/>
              <a:t> of a 3D object</a:t>
            </a:r>
          </a:p>
        </p:txBody>
      </p:sp>
      <p:sp>
        <p:nvSpPr>
          <p:cNvPr id="4" name="Cube 3">
            <a:extLst>
              <a:ext uri="{FF2B5EF4-FFF2-40B4-BE49-F238E27FC236}">
                <a16:creationId xmlns:a16="http://schemas.microsoft.com/office/drawing/2014/main" id="{92DEF18E-BEE4-4284-A06E-4E666160916F}"/>
              </a:ext>
            </a:extLst>
          </p:cNvPr>
          <p:cNvSpPr/>
          <p:nvPr/>
        </p:nvSpPr>
        <p:spPr>
          <a:xfrm>
            <a:off x="2135188" y="3213101"/>
            <a:ext cx="3097212" cy="1871663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 sz="16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5A82F9F-208C-4168-B69D-BBF0131AFF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6989" y="5084763"/>
            <a:ext cx="17287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000"/>
              <a:t>9cm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0349692-AD1B-4706-9D32-DFE6E4BD1E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1675" y="4656138"/>
            <a:ext cx="17287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000"/>
              <a:t>3cm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E58400-E735-4918-B78C-12EA849485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988" y="4119563"/>
            <a:ext cx="1727201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GB" altLang="en-US" sz="2400"/>
              <a:t>5cm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7ECEE3F-82F0-4DDF-97D1-A9629BEA36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1451" y="3889376"/>
            <a:ext cx="143986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800"/>
              <a:t>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113CAE1-E857-450A-AA78-DD4A41B8F9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3863" y="3030538"/>
            <a:ext cx="1439862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400"/>
              <a:t>B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D814430-8771-4778-BB12-670D6D9DEF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8788" y="3703639"/>
            <a:ext cx="1439862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400"/>
              <a:t>C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9E2EA7D-F396-407D-A5E5-D3BD73FC59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08650" y="2276476"/>
            <a:ext cx="4959350" cy="347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/>
              <a:t>Area A = 5 x 9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/>
              <a:t>	= 45cm</a:t>
            </a:r>
            <a:r>
              <a:rPr lang="en-GB" altLang="en-US" sz="2000" baseline="30000"/>
              <a:t>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0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/>
              <a:t>Area B = 9 x 3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/>
              <a:t>	= 27cm</a:t>
            </a:r>
            <a:r>
              <a:rPr lang="en-GB" altLang="en-US" sz="2000" baseline="30000"/>
              <a:t>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0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/>
              <a:t>Area C = 3 x 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/>
              <a:t>	= 15cm</a:t>
            </a:r>
            <a:r>
              <a:rPr lang="en-GB" altLang="en-US" sz="2000" baseline="30000"/>
              <a:t>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0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/>
              <a:t>Total Surface Area = (45 + 27 + 15) x 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/>
              <a:t>		        = 174cm</a:t>
            </a:r>
            <a:r>
              <a:rPr lang="en-GB" altLang="en-US" sz="2000" baseline="30000"/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9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FB7A0C7C-58D4-49D5-A932-EB529F70EB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Surface Area</a:t>
            </a:r>
          </a:p>
        </p:txBody>
      </p:sp>
      <p:sp>
        <p:nvSpPr>
          <p:cNvPr id="4" name="Cube 3">
            <a:extLst>
              <a:ext uri="{FF2B5EF4-FFF2-40B4-BE49-F238E27FC236}">
                <a16:creationId xmlns:a16="http://schemas.microsoft.com/office/drawing/2014/main" id="{0048A467-A677-4974-9547-A6F1B1909959}"/>
              </a:ext>
            </a:extLst>
          </p:cNvPr>
          <p:cNvSpPr/>
          <p:nvPr/>
        </p:nvSpPr>
        <p:spPr>
          <a:xfrm>
            <a:off x="2135189" y="1916113"/>
            <a:ext cx="3024187" cy="3816350"/>
          </a:xfrm>
          <a:prstGeom prst="cub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 sz="1600"/>
          </a:p>
        </p:txBody>
      </p:sp>
      <p:sp>
        <p:nvSpPr>
          <p:cNvPr id="19460" name="TextBox 4">
            <a:extLst>
              <a:ext uri="{FF2B5EF4-FFF2-40B4-BE49-F238E27FC236}">
                <a16:creationId xmlns:a16="http://schemas.microsoft.com/office/drawing/2014/main" id="{566855D8-6617-4558-8259-3B437FA875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0013" y="5732464"/>
            <a:ext cx="12954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/>
              <a:t>8cm</a:t>
            </a:r>
          </a:p>
        </p:txBody>
      </p:sp>
      <p:sp>
        <p:nvSpPr>
          <p:cNvPr id="19461" name="TextBox 5">
            <a:extLst>
              <a:ext uri="{FF2B5EF4-FFF2-40B4-BE49-F238E27FC236}">
                <a16:creationId xmlns:a16="http://schemas.microsoft.com/office/drawing/2014/main" id="{7FD0B202-FD2D-44CC-B22B-1E8A776B5A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5229225"/>
            <a:ext cx="12954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/>
              <a:t>5cm</a:t>
            </a:r>
          </a:p>
        </p:txBody>
      </p:sp>
      <p:sp>
        <p:nvSpPr>
          <p:cNvPr id="19462" name="TextBox 6">
            <a:extLst>
              <a:ext uri="{FF2B5EF4-FFF2-40B4-BE49-F238E27FC236}">
                <a16:creationId xmlns:a16="http://schemas.microsoft.com/office/drawing/2014/main" id="{CD90D2B1-83C5-4418-A242-EE6DD42A03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9375" y="3419475"/>
            <a:ext cx="12969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/>
              <a:t>11cm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DB0FFA1-9EB8-4D5F-923C-C02070DBFF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7963" y="3603626"/>
            <a:ext cx="10795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5400"/>
              <a:t>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540CBBA-E1D3-41E7-A8B5-9830C912C4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9264" y="3317875"/>
            <a:ext cx="1081087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5400"/>
              <a:t>B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C98D8E8-35F8-43E9-BE31-79498AE9AA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0375" y="1765301"/>
            <a:ext cx="10795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5400"/>
              <a:t>C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B37A60C-6D39-4B30-8BA2-5B113D5643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1" y="1412876"/>
            <a:ext cx="3960813" cy="409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/>
              <a:t>Area A 	= 8 x 11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/>
              <a:t>	= 88cm</a:t>
            </a:r>
            <a:r>
              <a:rPr lang="en-GB" altLang="en-US" sz="2000" baseline="30000"/>
              <a:t>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0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/>
              <a:t>Area B 	= 5 x 11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/>
              <a:t>	= 55cm</a:t>
            </a:r>
            <a:r>
              <a:rPr lang="en-GB" altLang="en-US" sz="2000" baseline="30000"/>
              <a:t>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0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/>
              <a:t>Area C 	= 5 x 8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/>
              <a:t>	= 40cm</a:t>
            </a:r>
            <a:r>
              <a:rPr lang="en-GB" altLang="en-US" sz="2000" baseline="30000"/>
              <a:t>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0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/>
              <a:t>TOTAL SURFACE AREA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/>
              <a:t>= (88 + 55 + 40) x 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/>
              <a:t>= 183 x 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/>
              <a:t>= 366cm</a:t>
            </a:r>
            <a:r>
              <a:rPr lang="en-GB" altLang="en-US" sz="2000" baseline="30000"/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4">
            <a:extLst>
              <a:ext uri="{FF2B5EF4-FFF2-40B4-BE49-F238E27FC236}">
                <a16:creationId xmlns:a16="http://schemas.microsoft.com/office/drawing/2014/main" id="{25DC9694-2DBC-4277-90A3-E35906621F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3751" y="1268414"/>
            <a:ext cx="2016125" cy="720725"/>
          </a:xfrm>
          <a:prstGeom prst="cube">
            <a:avLst>
              <a:gd name="adj" fmla="val 25000"/>
            </a:avLst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23555" name="Line 5">
            <a:extLst>
              <a:ext uri="{FF2B5EF4-FFF2-40B4-BE49-F238E27FC236}">
                <a16:creationId xmlns:a16="http://schemas.microsoft.com/office/drawing/2014/main" id="{15E6D3E9-4550-44A9-8CF4-2EFAA359E125}"/>
              </a:ext>
            </a:extLst>
          </p:cNvPr>
          <p:cNvSpPr>
            <a:spLocks noChangeShapeType="1"/>
          </p:cNvSpPr>
          <p:nvPr/>
        </p:nvSpPr>
        <p:spPr bwMode="auto">
          <a:xfrm>
            <a:off x="2063751" y="2133600"/>
            <a:ext cx="1800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556" name="Text Box 6">
            <a:extLst>
              <a:ext uri="{FF2B5EF4-FFF2-40B4-BE49-F238E27FC236}">
                <a16:creationId xmlns:a16="http://schemas.microsoft.com/office/drawing/2014/main" id="{3AF52C9E-6A1E-4B22-98E0-02AD283920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1450" y="2133601"/>
            <a:ext cx="8016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/>
              <a:t>4cm</a:t>
            </a:r>
            <a:endParaRPr lang="en-US" altLang="en-US" sz="2400" b="1"/>
          </a:p>
        </p:txBody>
      </p:sp>
      <p:sp>
        <p:nvSpPr>
          <p:cNvPr id="23557" name="Line 7">
            <a:extLst>
              <a:ext uri="{FF2B5EF4-FFF2-40B4-BE49-F238E27FC236}">
                <a16:creationId xmlns:a16="http://schemas.microsoft.com/office/drawing/2014/main" id="{66E1B834-7DCA-4BD5-A407-1C5A92C4D68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935413" y="1844675"/>
            <a:ext cx="2159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558" name="Text Box 8">
            <a:extLst>
              <a:ext uri="{FF2B5EF4-FFF2-40B4-BE49-F238E27FC236}">
                <a16:creationId xmlns:a16="http://schemas.microsoft.com/office/drawing/2014/main" id="{2063F64A-B696-4983-9598-DD15A77144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59239" y="1792288"/>
            <a:ext cx="8016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/>
              <a:t>2cm</a:t>
            </a:r>
            <a:endParaRPr lang="en-US" altLang="en-US" sz="2400" b="1"/>
          </a:p>
        </p:txBody>
      </p:sp>
      <p:sp>
        <p:nvSpPr>
          <p:cNvPr id="23559" name="Line 9">
            <a:extLst>
              <a:ext uri="{FF2B5EF4-FFF2-40B4-BE49-F238E27FC236}">
                <a16:creationId xmlns:a16="http://schemas.microsoft.com/office/drawing/2014/main" id="{63A5424D-603B-48B6-96A4-C5DD74D19A65}"/>
              </a:ext>
            </a:extLst>
          </p:cNvPr>
          <p:cNvSpPr>
            <a:spLocks noChangeShapeType="1"/>
          </p:cNvSpPr>
          <p:nvPr/>
        </p:nvSpPr>
        <p:spPr bwMode="auto">
          <a:xfrm>
            <a:off x="4151313" y="1268414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560" name="Text Box 10">
            <a:extLst>
              <a:ext uri="{FF2B5EF4-FFF2-40B4-BE49-F238E27FC236}">
                <a16:creationId xmlns:a16="http://schemas.microsoft.com/office/drawing/2014/main" id="{AD319989-A62F-4DF3-9176-0CA936ACD1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4339" y="1341438"/>
            <a:ext cx="8016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/>
              <a:t>2cm</a:t>
            </a:r>
            <a:endParaRPr lang="en-US" altLang="en-US" sz="2400" b="1"/>
          </a:p>
        </p:txBody>
      </p:sp>
      <p:sp>
        <p:nvSpPr>
          <p:cNvPr id="23561" name="Text Box 11">
            <a:extLst>
              <a:ext uri="{FF2B5EF4-FFF2-40B4-BE49-F238E27FC236}">
                <a16:creationId xmlns:a16="http://schemas.microsoft.com/office/drawing/2014/main" id="{82970F7E-0447-4E7D-B6BA-3DFF6AB0B9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7214" y="857251"/>
            <a:ext cx="4413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/>
              <a:t>1.</a:t>
            </a:r>
            <a:endParaRPr lang="en-US" altLang="en-US" sz="2400" b="1"/>
          </a:p>
        </p:txBody>
      </p:sp>
      <p:sp>
        <p:nvSpPr>
          <p:cNvPr id="23562" name="AutoShape 12">
            <a:extLst>
              <a:ext uri="{FF2B5EF4-FFF2-40B4-BE49-F238E27FC236}">
                <a16:creationId xmlns:a16="http://schemas.microsoft.com/office/drawing/2014/main" id="{FD69CC8B-79B4-4767-8329-F0CAA8FC4F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7438" y="981076"/>
            <a:ext cx="1873250" cy="1655763"/>
          </a:xfrm>
          <a:prstGeom prst="cube">
            <a:avLst>
              <a:gd name="adj" fmla="val 25000"/>
            </a:avLst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23563" name="Line 13">
            <a:extLst>
              <a:ext uri="{FF2B5EF4-FFF2-40B4-BE49-F238E27FC236}">
                <a16:creationId xmlns:a16="http://schemas.microsoft.com/office/drawing/2014/main" id="{A66E5EF1-CB43-4D65-8016-BAEA802B5F8E}"/>
              </a:ext>
            </a:extLst>
          </p:cNvPr>
          <p:cNvSpPr>
            <a:spLocks noChangeShapeType="1"/>
          </p:cNvSpPr>
          <p:nvPr/>
        </p:nvSpPr>
        <p:spPr bwMode="auto">
          <a:xfrm>
            <a:off x="6167439" y="2852738"/>
            <a:ext cx="15128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564" name="Text Box 14">
            <a:extLst>
              <a:ext uri="{FF2B5EF4-FFF2-40B4-BE49-F238E27FC236}">
                <a16:creationId xmlns:a16="http://schemas.microsoft.com/office/drawing/2014/main" id="{408E0764-6A0E-46E3-8731-ECDC70C188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7800" y="2997201"/>
            <a:ext cx="8016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/>
              <a:t>5cm</a:t>
            </a:r>
            <a:endParaRPr lang="en-US" altLang="en-US" sz="2400" b="1"/>
          </a:p>
        </p:txBody>
      </p:sp>
      <p:sp>
        <p:nvSpPr>
          <p:cNvPr id="23565" name="Text Box 15">
            <a:extLst>
              <a:ext uri="{FF2B5EF4-FFF2-40B4-BE49-F238E27FC236}">
                <a16:creationId xmlns:a16="http://schemas.microsoft.com/office/drawing/2014/main" id="{28039B7D-B57C-4A19-824E-65FC731956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7664" y="2492376"/>
            <a:ext cx="8016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/>
              <a:t>5cm</a:t>
            </a:r>
            <a:endParaRPr lang="en-US" altLang="en-US" sz="2400" b="1"/>
          </a:p>
        </p:txBody>
      </p:sp>
      <p:sp>
        <p:nvSpPr>
          <p:cNvPr id="23566" name="Text Box 16">
            <a:extLst>
              <a:ext uri="{FF2B5EF4-FFF2-40B4-BE49-F238E27FC236}">
                <a16:creationId xmlns:a16="http://schemas.microsoft.com/office/drawing/2014/main" id="{94A96B7C-9CE6-4BCC-B6EC-D01E273CD6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83564" y="1484313"/>
            <a:ext cx="8651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/>
              <a:t>5cm</a:t>
            </a:r>
            <a:endParaRPr lang="en-US" altLang="en-US" sz="2400" b="1"/>
          </a:p>
        </p:txBody>
      </p:sp>
      <p:sp>
        <p:nvSpPr>
          <p:cNvPr id="23567" name="Line 17">
            <a:extLst>
              <a:ext uri="{FF2B5EF4-FFF2-40B4-BE49-F238E27FC236}">
                <a16:creationId xmlns:a16="http://schemas.microsoft.com/office/drawing/2014/main" id="{0E8DF584-E71E-40A9-BBFC-C720D9E4368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751763" y="2349500"/>
            <a:ext cx="43180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568" name="Line 18">
            <a:extLst>
              <a:ext uri="{FF2B5EF4-FFF2-40B4-BE49-F238E27FC236}">
                <a16:creationId xmlns:a16="http://schemas.microsoft.com/office/drawing/2014/main" id="{EF093D4E-3062-4C41-AE1E-6F1D047C7ABF}"/>
              </a:ext>
            </a:extLst>
          </p:cNvPr>
          <p:cNvSpPr>
            <a:spLocks noChangeShapeType="1"/>
          </p:cNvSpPr>
          <p:nvPr/>
        </p:nvSpPr>
        <p:spPr bwMode="auto">
          <a:xfrm>
            <a:off x="8183563" y="981076"/>
            <a:ext cx="0" cy="12239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569" name="Text Box 19">
            <a:extLst>
              <a:ext uri="{FF2B5EF4-FFF2-40B4-BE49-F238E27FC236}">
                <a16:creationId xmlns:a16="http://schemas.microsoft.com/office/drawing/2014/main" id="{8E537F2A-CF0A-41AE-AB01-2D0DC3ACF3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4201" y="1046163"/>
            <a:ext cx="4413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/>
              <a:t>2.</a:t>
            </a:r>
            <a:endParaRPr lang="en-US" altLang="en-US" sz="2400" b="1"/>
          </a:p>
        </p:txBody>
      </p:sp>
      <p:sp>
        <p:nvSpPr>
          <p:cNvPr id="23570" name="AutoShape 20">
            <a:extLst>
              <a:ext uri="{FF2B5EF4-FFF2-40B4-BE49-F238E27FC236}">
                <a16:creationId xmlns:a16="http://schemas.microsoft.com/office/drawing/2014/main" id="{2BDA5F66-A8CA-4E00-B6A2-58E2E22881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3251" y="3644901"/>
            <a:ext cx="1368425" cy="2016125"/>
          </a:xfrm>
          <a:prstGeom prst="cube">
            <a:avLst>
              <a:gd name="adj" fmla="val 25000"/>
            </a:avLst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23571" name="Line 21">
            <a:extLst>
              <a:ext uri="{FF2B5EF4-FFF2-40B4-BE49-F238E27FC236}">
                <a16:creationId xmlns:a16="http://schemas.microsoft.com/office/drawing/2014/main" id="{90BFE8A2-D691-4B66-92A4-56C94A5383A7}"/>
              </a:ext>
            </a:extLst>
          </p:cNvPr>
          <p:cNvSpPr>
            <a:spLocks noChangeShapeType="1"/>
          </p:cNvSpPr>
          <p:nvPr/>
        </p:nvSpPr>
        <p:spPr bwMode="auto">
          <a:xfrm>
            <a:off x="3143250" y="5876925"/>
            <a:ext cx="10810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572" name="Line 22">
            <a:extLst>
              <a:ext uri="{FF2B5EF4-FFF2-40B4-BE49-F238E27FC236}">
                <a16:creationId xmlns:a16="http://schemas.microsoft.com/office/drawing/2014/main" id="{9BF9A785-A0A1-46C2-B32A-58855BABC93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67214" y="5445125"/>
            <a:ext cx="288925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573" name="Line 23">
            <a:extLst>
              <a:ext uri="{FF2B5EF4-FFF2-40B4-BE49-F238E27FC236}">
                <a16:creationId xmlns:a16="http://schemas.microsoft.com/office/drawing/2014/main" id="{F7224B6E-611F-4F37-A38E-C7FFF0DF8D09}"/>
              </a:ext>
            </a:extLst>
          </p:cNvPr>
          <p:cNvSpPr>
            <a:spLocks noChangeShapeType="1"/>
          </p:cNvSpPr>
          <p:nvPr/>
        </p:nvSpPr>
        <p:spPr bwMode="auto">
          <a:xfrm>
            <a:off x="4656138" y="3573463"/>
            <a:ext cx="0" cy="172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574" name="Text Box 24">
            <a:extLst>
              <a:ext uri="{FF2B5EF4-FFF2-40B4-BE49-F238E27FC236}">
                <a16:creationId xmlns:a16="http://schemas.microsoft.com/office/drawing/2014/main" id="{D3B0D1DB-8566-4C2D-8198-AAEEE3B8C9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4064" y="5870576"/>
            <a:ext cx="6302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/>
              <a:t>3m</a:t>
            </a:r>
            <a:endParaRPr lang="en-US" altLang="en-US" sz="2400" b="1"/>
          </a:p>
        </p:txBody>
      </p:sp>
      <p:sp>
        <p:nvSpPr>
          <p:cNvPr id="23575" name="Text Box 25">
            <a:extLst>
              <a:ext uri="{FF2B5EF4-FFF2-40B4-BE49-F238E27FC236}">
                <a16:creationId xmlns:a16="http://schemas.microsoft.com/office/drawing/2014/main" id="{6C00458A-0ADD-4AE7-984E-E8BF962EB8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8025" y="5510213"/>
            <a:ext cx="6302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/>
              <a:t>2m</a:t>
            </a:r>
            <a:endParaRPr lang="en-US" altLang="en-US" sz="2400" b="1"/>
          </a:p>
        </p:txBody>
      </p:sp>
      <p:sp>
        <p:nvSpPr>
          <p:cNvPr id="23576" name="Text Box 26">
            <a:extLst>
              <a:ext uri="{FF2B5EF4-FFF2-40B4-BE49-F238E27FC236}">
                <a16:creationId xmlns:a16="http://schemas.microsoft.com/office/drawing/2014/main" id="{5BF54A4B-7A55-467C-BEE8-2A9DDE4FCA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2489" y="4286251"/>
            <a:ext cx="6302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/>
              <a:t>7m</a:t>
            </a:r>
            <a:endParaRPr lang="en-US" altLang="en-US" sz="2400" b="1"/>
          </a:p>
        </p:txBody>
      </p:sp>
      <p:sp>
        <p:nvSpPr>
          <p:cNvPr id="23577" name="Text Box 27">
            <a:extLst>
              <a:ext uri="{FF2B5EF4-FFF2-40B4-BE49-F238E27FC236}">
                <a16:creationId xmlns:a16="http://schemas.microsoft.com/office/drawing/2014/main" id="{00B207ED-0AEA-40B9-9A50-7373B8FB0A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6989" y="3709988"/>
            <a:ext cx="4413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/>
              <a:t>3.</a:t>
            </a:r>
            <a:endParaRPr lang="en-US" altLang="en-US" sz="2400" b="1"/>
          </a:p>
        </p:txBody>
      </p:sp>
      <p:sp>
        <p:nvSpPr>
          <p:cNvPr id="23578" name="AutoShape 28">
            <a:extLst>
              <a:ext uri="{FF2B5EF4-FFF2-40B4-BE49-F238E27FC236}">
                <a16:creationId xmlns:a16="http://schemas.microsoft.com/office/drawing/2014/main" id="{09D72F4D-A3DA-4CA0-BC6F-762CFDEAE4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43701" y="3860800"/>
            <a:ext cx="3095625" cy="1944688"/>
          </a:xfrm>
          <a:prstGeom prst="cube">
            <a:avLst>
              <a:gd name="adj" fmla="val 25000"/>
            </a:avLst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23579" name="Line 29">
            <a:extLst>
              <a:ext uri="{FF2B5EF4-FFF2-40B4-BE49-F238E27FC236}">
                <a16:creationId xmlns:a16="http://schemas.microsoft.com/office/drawing/2014/main" id="{C64A75AD-BDAA-417E-9A4A-A93A61AA9613}"/>
              </a:ext>
            </a:extLst>
          </p:cNvPr>
          <p:cNvSpPr>
            <a:spLocks noChangeShapeType="1"/>
          </p:cNvSpPr>
          <p:nvPr/>
        </p:nvSpPr>
        <p:spPr bwMode="auto">
          <a:xfrm>
            <a:off x="6600826" y="5949950"/>
            <a:ext cx="2663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580" name="Line 30">
            <a:extLst>
              <a:ext uri="{FF2B5EF4-FFF2-40B4-BE49-F238E27FC236}">
                <a16:creationId xmlns:a16="http://schemas.microsoft.com/office/drawing/2014/main" id="{FF4D0835-CAE0-461F-B6BE-781DB2FFB77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336088" y="5445125"/>
            <a:ext cx="43180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581" name="Line 31">
            <a:extLst>
              <a:ext uri="{FF2B5EF4-FFF2-40B4-BE49-F238E27FC236}">
                <a16:creationId xmlns:a16="http://schemas.microsoft.com/office/drawing/2014/main" id="{26493CB1-9D90-460F-AEDE-D0BCDAD50107}"/>
              </a:ext>
            </a:extLst>
          </p:cNvPr>
          <p:cNvSpPr>
            <a:spLocks noChangeShapeType="1"/>
          </p:cNvSpPr>
          <p:nvPr/>
        </p:nvSpPr>
        <p:spPr bwMode="auto">
          <a:xfrm>
            <a:off x="9840913" y="3860801"/>
            <a:ext cx="0" cy="14398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582" name="Text Box 32">
            <a:extLst>
              <a:ext uri="{FF2B5EF4-FFF2-40B4-BE49-F238E27FC236}">
                <a16:creationId xmlns:a16="http://schemas.microsoft.com/office/drawing/2014/main" id="{A8FDD9C4-E8F1-4A66-A4A4-CA4F2D42C0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8889" y="6021388"/>
            <a:ext cx="9731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/>
              <a:t>10cm</a:t>
            </a:r>
            <a:endParaRPr lang="en-US" altLang="en-US" sz="2400" b="1"/>
          </a:p>
        </p:txBody>
      </p:sp>
      <p:sp>
        <p:nvSpPr>
          <p:cNvPr id="23583" name="Text Box 33">
            <a:extLst>
              <a:ext uri="{FF2B5EF4-FFF2-40B4-BE49-F238E27FC236}">
                <a16:creationId xmlns:a16="http://schemas.microsoft.com/office/drawing/2014/main" id="{3D9C3B98-8C6B-4E2F-B49F-8DA6CCA77C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96450" y="5734051"/>
            <a:ext cx="8016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/>
              <a:t>5cm</a:t>
            </a:r>
            <a:endParaRPr lang="en-US" altLang="en-US" sz="2400" b="1"/>
          </a:p>
        </p:txBody>
      </p:sp>
      <p:sp>
        <p:nvSpPr>
          <p:cNvPr id="23584" name="Text Box 34">
            <a:extLst>
              <a:ext uri="{FF2B5EF4-FFF2-40B4-BE49-F238E27FC236}">
                <a16:creationId xmlns:a16="http://schemas.microsoft.com/office/drawing/2014/main" id="{EBE59652-06CD-4D2F-91B6-5F9D89BBCF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40914" y="4437063"/>
            <a:ext cx="8016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/>
              <a:t>6cm</a:t>
            </a:r>
            <a:endParaRPr lang="en-US" altLang="en-US" sz="2400" b="1"/>
          </a:p>
        </p:txBody>
      </p:sp>
      <p:sp>
        <p:nvSpPr>
          <p:cNvPr id="23585" name="Text Box 35">
            <a:extLst>
              <a:ext uri="{FF2B5EF4-FFF2-40B4-BE49-F238E27FC236}">
                <a16:creationId xmlns:a16="http://schemas.microsoft.com/office/drawing/2014/main" id="{BC6A99F7-3877-4040-9BD3-B3EF1E0EE2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3789363"/>
            <a:ext cx="3746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/>
              <a:t>4.</a:t>
            </a:r>
            <a:endParaRPr lang="en-US" altLang="en-US" sz="2400" b="1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185196E-7D71-4B19-BC1C-AE0BCBC32C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7350" y="2565400"/>
            <a:ext cx="12255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 b="1">
                <a:solidFill>
                  <a:srgbClr val="FF0000"/>
                </a:solidFill>
              </a:rPr>
              <a:t>40cm²</a:t>
            </a:r>
            <a:endParaRPr lang="en-US" altLang="en-US" sz="2800" b="1">
              <a:solidFill>
                <a:srgbClr val="FF0000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4C17696-86E5-44C5-8B00-66FDBFC9B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75726" y="2205039"/>
            <a:ext cx="14255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 b="1">
                <a:solidFill>
                  <a:srgbClr val="FF0000"/>
                </a:solidFill>
              </a:rPr>
              <a:t>150cm²</a:t>
            </a:r>
            <a:endParaRPr lang="en-US" altLang="en-US" sz="2800" b="1">
              <a:solidFill>
                <a:srgbClr val="FF0000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C058E41-0237-461E-982F-FC2131EE72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4338" y="6021389"/>
            <a:ext cx="12239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 b="1">
                <a:solidFill>
                  <a:srgbClr val="FF0000"/>
                </a:solidFill>
              </a:rPr>
              <a:t>82cm²</a:t>
            </a:r>
            <a:endParaRPr lang="en-US" altLang="en-US" sz="2800" b="1">
              <a:solidFill>
                <a:srgbClr val="FF0000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81CD692-0AEA-4695-BA43-8CD604A8C4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59826" y="6092826"/>
            <a:ext cx="14255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 b="1">
                <a:solidFill>
                  <a:srgbClr val="FF0000"/>
                </a:solidFill>
              </a:rPr>
              <a:t>280cm²</a:t>
            </a:r>
            <a:endParaRPr lang="en-US" altLang="en-US" sz="2800" b="1">
              <a:solidFill>
                <a:srgbClr val="FF0000"/>
              </a:solidFill>
            </a:endParaRPr>
          </a:p>
        </p:txBody>
      </p:sp>
      <p:sp>
        <p:nvSpPr>
          <p:cNvPr id="23591" name="TextBox 38">
            <a:extLst>
              <a:ext uri="{FF2B5EF4-FFF2-40B4-BE49-F238E27FC236}">
                <a16:creationId xmlns:a16="http://schemas.microsoft.com/office/drawing/2014/main" id="{42356A2A-BEF8-40D1-926A-309B920990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0014" y="1628775"/>
            <a:ext cx="3381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A</a:t>
            </a:r>
            <a:endParaRPr lang="en-US" altLang="en-US" sz="1800"/>
          </a:p>
        </p:txBody>
      </p:sp>
      <p:sp>
        <p:nvSpPr>
          <p:cNvPr id="23592" name="TextBox 39">
            <a:extLst>
              <a:ext uri="{FF2B5EF4-FFF2-40B4-BE49-F238E27FC236}">
                <a16:creationId xmlns:a16="http://schemas.microsoft.com/office/drawing/2014/main" id="{744CF669-1B33-4AFF-BC61-307D32147C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2889" y="981075"/>
            <a:ext cx="3397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B</a:t>
            </a:r>
            <a:endParaRPr lang="en-US" altLang="en-US" sz="1800"/>
          </a:p>
        </p:txBody>
      </p:sp>
      <p:sp>
        <p:nvSpPr>
          <p:cNvPr id="23593" name="TextBox 40">
            <a:extLst>
              <a:ext uri="{FF2B5EF4-FFF2-40B4-BE49-F238E27FC236}">
                <a16:creationId xmlns:a16="http://schemas.microsoft.com/office/drawing/2014/main" id="{5EE576E5-0B85-42A9-ADA3-CA987BC399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2539" y="1484314"/>
            <a:ext cx="3508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C</a:t>
            </a:r>
            <a:endParaRPr lang="en-US" altLang="en-US" sz="1800"/>
          </a:p>
        </p:txBody>
      </p:sp>
      <p:sp>
        <p:nvSpPr>
          <p:cNvPr id="23594" name="TextBox 41">
            <a:extLst>
              <a:ext uri="{FF2B5EF4-FFF2-40B4-BE49-F238E27FC236}">
                <a16:creationId xmlns:a16="http://schemas.microsoft.com/office/drawing/2014/main" id="{AF8C1988-A10D-4965-9CE6-5F6D131002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2175" y="4292600"/>
            <a:ext cx="3381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A</a:t>
            </a:r>
            <a:endParaRPr lang="en-US" altLang="en-US" sz="1800"/>
          </a:p>
        </p:txBody>
      </p:sp>
      <p:sp>
        <p:nvSpPr>
          <p:cNvPr id="23595" name="TextBox 42">
            <a:extLst>
              <a:ext uri="{FF2B5EF4-FFF2-40B4-BE49-F238E27FC236}">
                <a16:creationId xmlns:a16="http://schemas.microsoft.com/office/drawing/2014/main" id="{F281ECE1-7955-4C16-8943-E16EE204DF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5051" y="3644900"/>
            <a:ext cx="3397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B</a:t>
            </a:r>
            <a:endParaRPr lang="en-US" altLang="en-US" sz="1800"/>
          </a:p>
        </p:txBody>
      </p:sp>
      <p:sp>
        <p:nvSpPr>
          <p:cNvPr id="23596" name="TextBox 43">
            <a:extLst>
              <a:ext uri="{FF2B5EF4-FFF2-40B4-BE49-F238E27FC236}">
                <a16:creationId xmlns:a16="http://schemas.microsoft.com/office/drawing/2014/main" id="{B0F5F464-9084-4A92-AF3E-302A4E5857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1314" y="4292600"/>
            <a:ext cx="3524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C</a:t>
            </a:r>
            <a:endParaRPr lang="en-US" altLang="en-US" sz="1800"/>
          </a:p>
        </p:txBody>
      </p:sp>
      <p:sp>
        <p:nvSpPr>
          <p:cNvPr id="23597" name="TextBox 44">
            <a:extLst>
              <a:ext uri="{FF2B5EF4-FFF2-40B4-BE49-F238E27FC236}">
                <a16:creationId xmlns:a16="http://schemas.microsoft.com/office/drawing/2014/main" id="{924B7F25-CE7C-44B8-A095-8B951E51BE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83564" y="4581525"/>
            <a:ext cx="3397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A</a:t>
            </a:r>
            <a:endParaRPr lang="en-US" altLang="en-US" sz="1800"/>
          </a:p>
        </p:txBody>
      </p:sp>
      <p:sp>
        <p:nvSpPr>
          <p:cNvPr id="23598" name="TextBox 45">
            <a:extLst>
              <a:ext uri="{FF2B5EF4-FFF2-40B4-BE49-F238E27FC236}">
                <a16:creationId xmlns:a16="http://schemas.microsoft.com/office/drawing/2014/main" id="{489FF161-01E0-41CE-9F1C-5CD0A3D5DD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28025" y="3933825"/>
            <a:ext cx="3381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B</a:t>
            </a:r>
            <a:endParaRPr lang="en-US" altLang="en-US" sz="1800"/>
          </a:p>
        </p:txBody>
      </p:sp>
      <p:sp>
        <p:nvSpPr>
          <p:cNvPr id="23599" name="TextBox 46">
            <a:extLst>
              <a:ext uri="{FF2B5EF4-FFF2-40B4-BE49-F238E27FC236}">
                <a16:creationId xmlns:a16="http://schemas.microsoft.com/office/drawing/2014/main" id="{EA5B0077-F516-4AC5-8EC4-8AA7F9708E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36089" y="4437064"/>
            <a:ext cx="3524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C</a:t>
            </a:r>
            <a:endParaRPr lang="en-US" altLang="en-US" sz="1800"/>
          </a:p>
        </p:txBody>
      </p:sp>
      <p:sp>
        <p:nvSpPr>
          <p:cNvPr id="23600" name="TextBox 47">
            <a:extLst>
              <a:ext uri="{FF2B5EF4-FFF2-40B4-BE49-F238E27FC236}">
                <a16:creationId xmlns:a16="http://schemas.microsoft.com/office/drawing/2014/main" id="{F09002C9-8E4E-451C-BBEC-801A46F223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7800" y="1628775"/>
            <a:ext cx="3381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A</a:t>
            </a:r>
            <a:endParaRPr lang="en-US" altLang="en-US" sz="1800"/>
          </a:p>
        </p:txBody>
      </p:sp>
      <p:sp>
        <p:nvSpPr>
          <p:cNvPr id="23601" name="TextBox 48">
            <a:extLst>
              <a:ext uri="{FF2B5EF4-FFF2-40B4-BE49-F238E27FC236}">
                <a16:creationId xmlns:a16="http://schemas.microsoft.com/office/drawing/2014/main" id="{83B7BA0A-611F-4769-9798-185AA574D1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2264" y="981075"/>
            <a:ext cx="3381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B</a:t>
            </a:r>
            <a:endParaRPr lang="en-US" altLang="en-US" sz="1800"/>
          </a:p>
        </p:txBody>
      </p:sp>
      <p:sp>
        <p:nvSpPr>
          <p:cNvPr id="23602" name="TextBox 49">
            <a:extLst>
              <a:ext uri="{FF2B5EF4-FFF2-40B4-BE49-F238E27FC236}">
                <a16:creationId xmlns:a16="http://schemas.microsoft.com/office/drawing/2014/main" id="{343E2BBB-D881-4B0F-977D-1596BD3C0F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0325" y="1484314"/>
            <a:ext cx="3508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C</a:t>
            </a:r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build="allAtOnce"/>
      <p:bldP spid="36" grpId="0" build="allAtOnce"/>
      <p:bldP spid="37" grpId="0" build="allAtOnce"/>
      <p:bldP spid="38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6B07E1FC-53D5-4A11-A953-137935A52B70}"/>
              </a:ext>
            </a:extLst>
          </p:cNvPr>
          <p:cNvCxnSpPr/>
          <p:nvPr/>
        </p:nvCxnSpPr>
        <p:spPr>
          <a:xfrm>
            <a:off x="5375275" y="3500439"/>
            <a:ext cx="0" cy="1512887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FFB1AE49-9C9E-45C7-9326-F655FFD0D426}"/>
              </a:ext>
            </a:extLst>
          </p:cNvPr>
          <p:cNvCxnSpPr/>
          <p:nvPr/>
        </p:nvCxnSpPr>
        <p:spPr>
          <a:xfrm flipH="1">
            <a:off x="3216275" y="5013325"/>
            <a:ext cx="2159000" cy="0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15782347-C7DB-4599-B40A-1331B8C63AB6}"/>
              </a:ext>
            </a:extLst>
          </p:cNvPr>
          <p:cNvCxnSpPr/>
          <p:nvPr/>
        </p:nvCxnSpPr>
        <p:spPr>
          <a:xfrm flipV="1">
            <a:off x="3216275" y="3500439"/>
            <a:ext cx="2159000" cy="1512887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431490EB-CC54-4189-9A76-BBDDC165339D}"/>
              </a:ext>
            </a:extLst>
          </p:cNvPr>
          <p:cNvCxnSpPr/>
          <p:nvPr/>
        </p:nvCxnSpPr>
        <p:spPr>
          <a:xfrm>
            <a:off x="3719513" y="1978025"/>
            <a:ext cx="0" cy="1512888"/>
          </a:xfrm>
          <a:prstGeom prst="line">
            <a:avLst/>
          </a:prstGeom>
          <a:ln w="38100">
            <a:solidFill>
              <a:srgbClr val="0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32DDB6E5-C655-4857-90F8-600B84AC1992}"/>
              </a:ext>
            </a:extLst>
          </p:cNvPr>
          <p:cNvCxnSpPr/>
          <p:nvPr/>
        </p:nvCxnSpPr>
        <p:spPr>
          <a:xfrm flipH="1">
            <a:off x="1558925" y="3490913"/>
            <a:ext cx="2160588" cy="0"/>
          </a:xfrm>
          <a:prstGeom prst="line">
            <a:avLst/>
          </a:prstGeom>
          <a:ln w="38100">
            <a:solidFill>
              <a:srgbClr val="0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898367D3-8EA5-4587-BA63-D01F33A4E431}"/>
              </a:ext>
            </a:extLst>
          </p:cNvPr>
          <p:cNvCxnSpPr/>
          <p:nvPr/>
        </p:nvCxnSpPr>
        <p:spPr>
          <a:xfrm flipV="1">
            <a:off x="1558925" y="1978025"/>
            <a:ext cx="2160588" cy="1512888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3739EA36-586E-44DB-8FF2-E33D7231B741}"/>
              </a:ext>
            </a:extLst>
          </p:cNvPr>
          <p:cNvCxnSpPr/>
          <p:nvPr/>
        </p:nvCxnSpPr>
        <p:spPr>
          <a:xfrm>
            <a:off x="1558925" y="3490913"/>
            <a:ext cx="1657350" cy="1522412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A84A22B0-9923-4851-9006-790676A7FDBA}"/>
              </a:ext>
            </a:extLst>
          </p:cNvPr>
          <p:cNvCxnSpPr/>
          <p:nvPr/>
        </p:nvCxnSpPr>
        <p:spPr>
          <a:xfrm>
            <a:off x="3719513" y="3490913"/>
            <a:ext cx="1655762" cy="1522412"/>
          </a:xfrm>
          <a:prstGeom prst="line">
            <a:avLst/>
          </a:prstGeom>
          <a:ln w="38100">
            <a:solidFill>
              <a:srgbClr val="0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0ADD580D-15FC-4B5F-AA36-050ADC7207D3}"/>
              </a:ext>
            </a:extLst>
          </p:cNvPr>
          <p:cNvCxnSpPr/>
          <p:nvPr/>
        </p:nvCxnSpPr>
        <p:spPr>
          <a:xfrm>
            <a:off x="3719513" y="1978026"/>
            <a:ext cx="1655762" cy="1522413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87" name="TextBox 53">
            <a:extLst>
              <a:ext uri="{FF2B5EF4-FFF2-40B4-BE49-F238E27FC236}">
                <a16:creationId xmlns:a16="http://schemas.microsoft.com/office/drawing/2014/main" id="{9B635F1D-1CAC-4F1A-B3A8-ECCF45EF8E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9513" y="5013326"/>
            <a:ext cx="14398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/>
              <a:t>6cm</a:t>
            </a:r>
          </a:p>
        </p:txBody>
      </p:sp>
      <p:sp>
        <p:nvSpPr>
          <p:cNvPr id="24588" name="TextBox 54">
            <a:extLst>
              <a:ext uri="{FF2B5EF4-FFF2-40B4-BE49-F238E27FC236}">
                <a16:creationId xmlns:a16="http://schemas.microsoft.com/office/drawing/2014/main" id="{C59FEC5B-ACD1-4F2D-93EC-C77F87ECE8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6501" y="4119563"/>
            <a:ext cx="14398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/>
              <a:t>3cm</a:t>
            </a:r>
          </a:p>
        </p:txBody>
      </p:sp>
      <p:sp>
        <p:nvSpPr>
          <p:cNvPr id="24589" name="TextBox 55">
            <a:extLst>
              <a:ext uri="{FF2B5EF4-FFF2-40B4-BE49-F238E27FC236}">
                <a16:creationId xmlns:a16="http://schemas.microsoft.com/office/drawing/2014/main" id="{5271C110-205C-40DA-8724-66C7E988C5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6051" y="4149726"/>
            <a:ext cx="14398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/>
              <a:t>10cm</a:t>
            </a:r>
          </a:p>
        </p:txBody>
      </p:sp>
      <p:sp>
        <p:nvSpPr>
          <p:cNvPr id="24590" name="TextBox 56">
            <a:extLst>
              <a:ext uri="{FF2B5EF4-FFF2-40B4-BE49-F238E27FC236}">
                <a16:creationId xmlns:a16="http://schemas.microsoft.com/office/drawing/2014/main" id="{025E9390-9C9B-4877-8345-918BC244D7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7851" y="2284413"/>
            <a:ext cx="14398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/>
              <a:t>7cm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8D11D194-0DAC-439D-AA26-B0904DBD4F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6364" y="260350"/>
            <a:ext cx="4211637" cy="637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/>
              <a:t>Area of Triangles = ½ x 3 x 6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/>
              <a:t>		     = 9m</a:t>
            </a:r>
            <a:r>
              <a:rPr lang="en-GB" altLang="en-US" sz="2400" baseline="30000"/>
              <a:t>2</a:t>
            </a:r>
            <a:endParaRPr lang="en-GB" altLang="en-US" sz="24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/>
              <a:t>		     = 9 x 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/>
              <a:t>		     </a:t>
            </a:r>
            <a:r>
              <a:rPr lang="en-GB" altLang="en-US" sz="2400">
                <a:solidFill>
                  <a:srgbClr val="FF0000"/>
                </a:solidFill>
              </a:rPr>
              <a:t>= 18m</a:t>
            </a:r>
            <a:r>
              <a:rPr lang="en-GB" altLang="en-US" sz="2400" baseline="30000">
                <a:solidFill>
                  <a:srgbClr val="FF0000"/>
                </a:solidFill>
              </a:rPr>
              <a:t>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/>
              <a:t>Area of Rectangle 1 = 10 x 6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/>
              <a:t>		         </a:t>
            </a:r>
            <a:r>
              <a:rPr lang="en-GB" altLang="en-US" sz="2400">
                <a:solidFill>
                  <a:srgbClr val="FF0000"/>
                </a:solidFill>
              </a:rPr>
              <a:t>= 60m</a:t>
            </a:r>
            <a:r>
              <a:rPr lang="en-GB" altLang="en-US" sz="2400" baseline="30000">
                <a:solidFill>
                  <a:srgbClr val="FF0000"/>
                </a:solidFill>
              </a:rPr>
              <a:t>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/>
              <a:t>Area of Rectangle 2 = 7 x 10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/>
              <a:t>		         </a:t>
            </a:r>
            <a:r>
              <a:rPr lang="en-GB" altLang="en-US" sz="2400">
                <a:solidFill>
                  <a:srgbClr val="FF0000"/>
                </a:solidFill>
              </a:rPr>
              <a:t>= 70m</a:t>
            </a:r>
            <a:r>
              <a:rPr lang="en-GB" altLang="en-US" sz="2400" baseline="30000">
                <a:solidFill>
                  <a:srgbClr val="FF0000"/>
                </a:solidFill>
              </a:rPr>
              <a:t>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/>
              <a:t>Area of Rectangle 3 = 3 x 10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/>
              <a:t>		         </a:t>
            </a:r>
            <a:r>
              <a:rPr lang="en-GB" altLang="en-US" sz="2400">
                <a:solidFill>
                  <a:srgbClr val="FF0000"/>
                </a:solidFill>
              </a:rPr>
              <a:t>= 30m</a:t>
            </a:r>
            <a:r>
              <a:rPr lang="en-GB" altLang="en-US" sz="2400" baseline="30000">
                <a:solidFill>
                  <a:srgbClr val="FF0000"/>
                </a:solidFill>
              </a:rPr>
              <a:t>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FF0000"/>
                </a:solidFill>
              </a:rPr>
              <a:t>Total Surface Area </a:t>
            </a:r>
            <a:r>
              <a:rPr lang="en-GB" altLang="en-US" sz="2400">
                <a:solidFill>
                  <a:srgbClr val="FF0000"/>
                </a:solidFill>
              </a:rPr>
              <a:t>= 18+ 60 + 70 + 30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FF0000"/>
                </a:solidFill>
              </a:rPr>
              <a:t>		        = 178m</a:t>
            </a:r>
            <a:r>
              <a:rPr lang="en-GB" altLang="en-US" sz="2400" baseline="3000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94B9A736-08BE-4BEB-A126-ADB31F477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74638"/>
            <a:ext cx="3733800" cy="1143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defRPr/>
            </a:pPr>
            <a:r>
              <a:rPr lang="en-GB" sz="2800" dirty="0"/>
              <a:t>Find the total surface area.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5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5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2">
            <a:extLst>
              <a:ext uri="{FF2B5EF4-FFF2-40B4-BE49-F238E27FC236}">
                <a16:creationId xmlns:a16="http://schemas.microsoft.com/office/drawing/2014/main" id="{4179DC8C-78E3-439F-AA24-1B30BE2FC250}"/>
              </a:ext>
            </a:extLst>
          </p:cNvPr>
          <p:cNvGrpSpPr>
            <a:grpSpLocks/>
          </p:cNvGrpSpPr>
          <p:nvPr/>
        </p:nvGrpSpPr>
        <p:grpSpPr bwMode="auto">
          <a:xfrm>
            <a:off x="1927225" y="1524000"/>
            <a:ext cx="3607472" cy="2554262"/>
            <a:chOff x="603212" y="1631684"/>
            <a:chExt cx="2414419" cy="1667361"/>
          </a:xfrm>
        </p:grpSpPr>
        <p:sp>
          <p:nvSpPr>
            <p:cNvPr id="4" name="Cube 3">
              <a:extLst>
                <a:ext uri="{FF2B5EF4-FFF2-40B4-BE49-F238E27FC236}">
                  <a16:creationId xmlns:a16="http://schemas.microsoft.com/office/drawing/2014/main" id="{DAD85D33-8982-43B7-A2E7-1C3004AEC5D4}"/>
                </a:ext>
              </a:extLst>
            </p:cNvPr>
            <p:cNvSpPr/>
            <p:nvPr/>
          </p:nvSpPr>
          <p:spPr>
            <a:xfrm>
              <a:off x="1142955" y="2057596"/>
              <a:ext cx="1584168" cy="864259"/>
            </a:xfrm>
            <a:prstGeom prst="cube">
              <a:avLst>
                <a:gd name="adj" fmla="val 58594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GB" sz="4000"/>
            </a:p>
          </p:txBody>
        </p:sp>
        <p:sp>
          <p:nvSpPr>
            <p:cNvPr id="25615" name="TextBox 173">
              <a:extLst>
                <a:ext uri="{FF2B5EF4-FFF2-40B4-BE49-F238E27FC236}">
                  <a16:creationId xmlns:a16="http://schemas.microsoft.com/office/drawing/2014/main" id="{833FC145-23A7-4473-8F10-B4449B3C9C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59024" y="2957500"/>
              <a:ext cx="578487" cy="341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2800"/>
                <a:t>5cm</a:t>
              </a:r>
            </a:p>
          </p:txBody>
        </p:sp>
        <p:sp>
          <p:nvSpPr>
            <p:cNvPr id="25616" name="TextBox 174">
              <a:extLst>
                <a:ext uri="{FF2B5EF4-FFF2-40B4-BE49-F238E27FC236}">
                  <a16:creationId xmlns:a16="http://schemas.microsoft.com/office/drawing/2014/main" id="{ECD4AD55-B99C-44AA-AB9D-45D825C5D1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3212" y="2561456"/>
              <a:ext cx="578487" cy="341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2800"/>
                <a:t>2cm</a:t>
              </a:r>
            </a:p>
          </p:txBody>
        </p:sp>
        <p:sp>
          <p:nvSpPr>
            <p:cNvPr id="25617" name="TextBox 175">
              <a:extLst>
                <a:ext uri="{FF2B5EF4-FFF2-40B4-BE49-F238E27FC236}">
                  <a16:creationId xmlns:a16="http://schemas.microsoft.com/office/drawing/2014/main" id="{91795AB2-B7C0-4BE6-9132-3D65E36197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39144" y="2561456"/>
              <a:ext cx="578487" cy="341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2800"/>
                <a:t>6cm</a:t>
              </a: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269126D4-E917-4A83-AB50-D65BBD8684B0}"/>
                </a:ext>
              </a:extLst>
            </p:cNvPr>
            <p:cNvSpPr/>
            <p:nvPr/>
          </p:nvSpPr>
          <p:spPr>
            <a:xfrm>
              <a:off x="639337" y="1631684"/>
              <a:ext cx="503619" cy="503633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GB" sz="4000" dirty="0">
                  <a:solidFill>
                    <a:sysClr val="windowText" lastClr="000000"/>
                  </a:solidFill>
                </a:rPr>
                <a:t>1</a:t>
              </a:r>
            </a:p>
          </p:txBody>
        </p:sp>
      </p:grpSp>
      <p:sp>
        <p:nvSpPr>
          <p:cNvPr id="37" name="Title 1">
            <a:extLst>
              <a:ext uri="{FF2B5EF4-FFF2-40B4-BE49-F238E27FC236}">
                <a16:creationId xmlns:a16="http://schemas.microsoft.com/office/drawing/2014/main" id="{A0AB3D26-AED6-47FB-A58D-DC27AD347B6C}"/>
              </a:ext>
            </a:extLst>
          </p:cNvPr>
          <p:cNvSpPr txBox="1">
            <a:spLocks/>
          </p:cNvSpPr>
          <p:nvPr/>
        </p:nvSpPr>
        <p:spPr>
          <a:xfrm>
            <a:off x="1981200" y="139701"/>
            <a:ext cx="8229600" cy="6397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sz="3600" dirty="0"/>
              <a:t>Quick Check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993D83E-AE1B-4B6A-8020-E455AA88D4C6}"/>
              </a:ext>
            </a:extLst>
          </p:cNvPr>
          <p:cNvSpPr/>
          <p:nvPr/>
        </p:nvSpPr>
        <p:spPr>
          <a:xfrm>
            <a:off x="5888038" y="1119189"/>
            <a:ext cx="4343400" cy="790575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sz="3600" dirty="0"/>
              <a:t>This is the volume.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87366621-5DFB-4130-8C41-9A1800B339AB}"/>
              </a:ext>
            </a:extLst>
          </p:cNvPr>
          <p:cNvSpPr/>
          <p:nvPr/>
        </p:nvSpPr>
        <p:spPr>
          <a:xfrm>
            <a:off x="5888038" y="2159001"/>
            <a:ext cx="4343400" cy="790575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sz="2400" dirty="0"/>
              <a:t>You have not multiplied by 2.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598CC6D1-FADD-4C2B-B4A1-A952A9714CFE}"/>
              </a:ext>
            </a:extLst>
          </p:cNvPr>
          <p:cNvSpPr/>
          <p:nvPr/>
        </p:nvSpPr>
        <p:spPr>
          <a:xfrm>
            <a:off x="5888038" y="3157539"/>
            <a:ext cx="4343400" cy="790575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sz="3600" dirty="0"/>
              <a:t>Wrong units.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4D6B8664-C792-445B-8789-1462F1618EA4}"/>
              </a:ext>
            </a:extLst>
          </p:cNvPr>
          <p:cNvSpPr/>
          <p:nvPr/>
        </p:nvSpPr>
        <p:spPr>
          <a:xfrm>
            <a:off x="5888038" y="4235451"/>
            <a:ext cx="4343400" cy="790575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sz="2800" dirty="0"/>
              <a:t>You have missed some faces.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DB526633-BE6C-47EC-A0EE-CFA6B8525B32}"/>
              </a:ext>
            </a:extLst>
          </p:cNvPr>
          <p:cNvSpPr/>
          <p:nvPr/>
        </p:nvSpPr>
        <p:spPr>
          <a:xfrm>
            <a:off x="5888038" y="5262564"/>
            <a:ext cx="4343400" cy="790575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sz="3600" dirty="0"/>
              <a:t>104cm</a:t>
            </a:r>
            <a:r>
              <a:rPr lang="en-GB" sz="3600" baseline="30000" dirty="0"/>
              <a:t>2</a:t>
            </a:r>
            <a:endParaRPr lang="en-GB" sz="3600" dirty="0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C7DBD9E0-B304-4E69-816E-FCA6E072662A}"/>
              </a:ext>
            </a:extLst>
          </p:cNvPr>
          <p:cNvSpPr/>
          <p:nvPr/>
        </p:nvSpPr>
        <p:spPr>
          <a:xfrm>
            <a:off x="5888038" y="2159001"/>
            <a:ext cx="4343400" cy="79057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sz="3600" dirty="0"/>
              <a:t>2) 52cm</a:t>
            </a:r>
            <a:r>
              <a:rPr lang="en-GB" sz="3600" baseline="30000" dirty="0"/>
              <a:t>2</a:t>
            </a:r>
            <a:endParaRPr lang="en-GB" sz="3600" dirty="0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3BBBC999-C4A2-44A4-8A14-2ECFBFD0C2AE}"/>
              </a:ext>
            </a:extLst>
          </p:cNvPr>
          <p:cNvSpPr/>
          <p:nvPr/>
        </p:nvSpPr>
        <p:spPr>
          <a:xfrm>
            <a:off x="5888038" y="1119189"/>
            <a:ext cx="4343400" cy="79057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sz="3600" dirty="0"/>
              <a:t>1)  60cm</a:t>
            </a:r>
            <a:r>
              <a:rPr lang="en-GB" sz="3600" baseline="30000" dirty="0"/>
              <a:t>2</a:t>
            </a:r>
            <a:endParaRPr lang="en-GB" sz="3600" dirty="0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2235C8F6-462B-4718-8A9F-55410319BC8A}"/>
              </a:ext>
            </a:extLst>
          </p:cNvPr>
          <p:cNvSpPr/>
          <p:nvPr/>
        </p:nvSpPr>
        <p:spPr>
          <a:xfrm>
            <a:off x="5888038" y="3157539"/>
            <a:ext cx="4343400" cy="79057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sz="3600" dirty="0"/>
              <a:t>3) 104cm</a:t>
            </a:r>
            <a:r>
              <a:rPr lang="en-GB" sz="3600" baseline="30000" dirty="0"/>
              <a:t>3</a:t>
            </a:r>
            <a:endParaRPr lang="en-GB" sz="3600" dirty="0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F91FBD45-42A0-464D-A936-13A94E4D7737}"/>
              </a:ext>
            </a:extLst>
          </p:cNvPr>
          <p:cNvSpPr/>
          <p:nvPr/>
        </p:nvSpPr>
        <p:spPr>
          <a:xfrm>
            <a:off x="5888038" y="5262564"/>
            <a:ext cx="4343400" cy="79057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sz="3600" dirty="0"/>
              <a:t>Other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070E8D89-D25B-4F6F-9933-2D41D8F5640E}"/>
              </a:ext>
            </a:extLst>
          </p:cNvPr>
          <p:cNvSpPr/>
          <p:nvPr/>
        </p:nvSpPr>
        <p:spPr>
          <a:xfrm>
            <a:off x="5888038" y="4235451"/>
            <a:ext cx="4343400" cy="79057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sz="3600" dirty="0"/>
              <a:t>4) 80cm</a:t>
            </a:r>
            <a:r>
              <a:rPr lang="en-GB" sz="3600" baseline="30000" dirty="0"/>
              <a:t>2</a:t>
            </a:r>
            <a:endParaRPr lang="en-GB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</p:childTnLst>
        </p:cTn>
      </p:par>
    </p:tnLst>
    <p:bldLst>
      <p:bldP spid="65" grpId="0" animBg="1"/>
      <p:bldP spid="66" grpId="0" animBg="1"/>
      <p:bldP spid="67" grpId="0" animBg="1"/>
      <p:bldP spid="68" grpId="0" animBg="1"/>
      <p:bldP spid="6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be 3">
            <a:extLst>
              <a:ext uri="{FF2B5EF4-FFF2-40B4-BE49-F238E27FC236}">
                <a16:creationId xmlns:a16="http://schemas.microsoft.com/office/drawing/2014/main" id="{5C9714EC-0C16-4716-A44C-5CB9B643B94C}"/>
              </a:ext>
            </a:extLst>
          </p:cNvPr>
          <p:cNvSpPr/>
          <p:nvPr/>
        </p:nvSpPr>
        <p:spPr>
          <a:xfrm>
            <a:off x="3186114" y="1292225"/>
            <a:ext cx="1584325" cy="863600"/>
          </a:xfrm>
          <a:prstGeom prst="cube">
            <a:avLst>
              <a:gd name="adj" fmla="val 58594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GB"/>
          </a:p>
        </p:txBody>
      </p:sp>
      <p:sp>
        <p:nvSpPr>
          <p:cNvPr id="26627" name="TextBox 173">
            <a:extLst>
              <a:ext uri="{FF2B5EF4-FFF2-40B4-BE49-F238E27FC236}">
                <a16:creationId xmlns:a16="http://schemas.microsoft.com/office/drawing/2014/main" id="{218A5A29-FC93-48F0-B468-9B8E743D19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2013" y="2192339"/>
            <a:ext cx="4746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/>
              <a:t>5cm</a:t>
            </a:r>
          </a:p>
        </p:txBody>
      </p:sp>
      <p:sp>
        <p:nvSpPr>
          <p:cNvPr id="26628" name="TextBox 174">
            <a:extLst>
              <a:ext uri="{FF2B5EF4-FFF2-40B4-BE49-F238E27FC236}">
                <a16:creationId xmlns:a16="http://schemas.microsoft.com/office/drawing/2014/main" id="{8D09CCDF-9748-48DD-9E11-AB91696DA2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1451" y="1795463"/>
            <a:ext cx="47466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/>
              <a:t>2cm</a:t>
            </a:r>
          </a:p>
        </p:txBody>
      </p:sp>
      <p:sp>
        <p:nvSpPr>
          <p:cNvPr id="26629" name="TextBox 175">
            <a:extLst>
              <a:ext uri="{FF2B5EF4-FFF2-40B4-BE49-F238E27FC236}">
                <a16:creationId xmlns:a16="http://schemas.microsoft.com/office/drawing/2014/main" id="{F3A21215-7124-4648-BA3A-D784B783FD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3101" y="1795463"/>
            <a:ext cx="47466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/>
              <a:t>6cm</a:t>
            </a:r>
          </a:p>
        </p:txBody>
      </p:sp>
      <p:sp>
        <p:nvSpPr>
          <p:cNvPr id="8" name="Cube 7">
            <a:extLst>
              <a:ext uri="{FF2B5EF4-FFF2-40B4-BE49-F238E27FC236}">
                <a16:creationId xmlns:a16="http://schemas.microsoft.com/office/drawing/2014/main" id="{80D37BE0-289C-4AB4-A640-BC1DDEE236F5}"/>
              </a:ext>
            </a:extLst>
          </p:cNvPr>
          <p:cNvSpPr/>
          <p:nvPr/>
        </p:nvSpPr>
        <p:spPr>
          <a:xfrm>
            <a:off x="5880101" y="1047750"/>
            <a:ext cx="1312863" cy="1079500"/>
          </a:xfrm>
          <a:prstGeom prst="cube">
            <a:avLst>
              <a:gd name="adj" fmla="val 31719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GB"/>
          </a:p>
        </p:txBody>
      </p:sp>
      <p:sp>
        <p:nvSpPr>
          <p:cNvPr id="26631" name="TextBox 177">
            <a:extLst>
              <a:ext uri="{FF2B5EF4-FFF2-40B4-BE49-F238E27FC236}">
                <a16:creationId xmlns:a16="http://schemas.microsoft.com/office/drawing/2014/main" id="{9D022379-A552-4588-9D36-FE6D619948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1" y="2163763"/>
            <a:ext cx="47466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/>
              <a:t>4cm</a:t>
            </a:r>
          </a:p>
        </p:txBody>
      </p:sp>
      <p:sp>
        <p:nvSpPr>
          <p:cNvPr id="26632" name="TextBox 178">
            <a:extLst>
              <a:ext uri="{FF2B5EF4-FFF2-40B4-BE49-F238E27FC236}">
                <a16:creationId xmlns:a16="http://schemas.microsoft.com/office/drawing/2014/main" id="{A0EA5D43-4BFA-40CE-906B-A19696D731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8301" y="1624014"/>
            <a:ext cx="4746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/>
              <a:t>3cm</a:t>
            </a:r>
          </a:p>
        </p:txBody>
      </p:sp>
      <p:sp>
        <p:nvSpPr>
          <p:cNvPr id="26633" name="TextBox 179">
            <a:extLst>
              <a:ext uri="{FF2B5EF4-FFF2-40B4-BE49-F238E27FC236}">
                <a16:creationId xmlns:a16="http://schemas.microsoft.com/office/drawing/2014/main" id="{25E21211-10A1-451B-9D43-21CA7479C5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1826" y="1909764"/>
            <a:ext cx="4746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/>
              <a:t>5cm</a:t>
            </a:r>
          </a:p>
        </p:txBody>
      </p:sp>
      <p:sp>
        <p:nvSpPr>
          <p:cNvPr id="12" name="Cube 11">
            <a:extLst>
              <a:ext uri="{FF2B5EF4-FFF2-40B4-BE49-F238E27FC236}">
                <a16:creationId xmlns:a16="http://schemas.microsoft.com/office/drawing/2014/main" id="{4149DA17-5A8A-4FC9-A7CB-E8E0C613AEA0}"/>
              </a:ext>
            </a:extLst>
          </p:cNvPr>
          <p:cNvSpPr/>
          <p:nvPr/>
        </p:nvSpPr>
        <p:spPr>
          <a:xfrm>
            <a:off x="8158164" y="1096964"/>
            <a:ext cx="1512887" cy="1152525"/>
          </a:xfrm>
          <a:prstGeom prst="cube">
            <a:avLst>
              <a:gd name="adj" fmla="val 31719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GB"/>
          </a:p>
        </p:txBody>
      </p:sp>
      <p:sp>
        <p:nvSpPr>
          <p:cNvPr id="26635" name="TextBox 181">
            <a:extLst>
              <a:ext uri="{FF2B5EF4-FFF2-40B4-BE49-F238E27FC236}">
                <a16:creationId xmlns:a16="http://schemas.microsoft.com/office/drawing/2014/main" id="{B5F9519B-22F7-4796-A723-911F848BCA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74064" y="2284413"/>
            <a:ext cx="560387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/>
              <a:t>12cm</a:t>
            </a:r>
          </a:p>
        </p:txBody>
      </p:sp>
      <p:sp>
        <p:nvSpPr>
          <p:cNvPr id="26636" name="TextBox 182">
            <a:extLst>
              <a:ext uri="{FF2B5EF4-FFF2-40B4-BE49-F238E27FC236}">
                <a16:creationId xmlns:a16="http://schemas.microsoft.com/office/drawing/2014/main" id="{8CAD9C2F-529A-470A-B0CD-FCA862E842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26363" y="1744663"/>
            <a:ext cx="47466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/>
              <a:t>7cm</a:t>
            </a:r>
          </a:p>
        </p:txBody>
      </p:sp>
      <p:sp>
        <p:nvSpPr>
          <p:cNvPr id="26637" name="TextBox 183">
            <a:extLst>
              <a:ext uri="{FF2B5EF4-FFF2-40B4-BE49-F238E27FC236}">
                <a16:creationId xmlns:a16="http://schemas.microsoft.com/office/drawing/2014/main" id="{21BC08C6-9F1E-4B89-AD15-CC86BFF2E9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72638" y="1457326"/>
            <a:ext cx="4746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/>
              <a:t>9cm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ED2B59B-1235-4C39-94E0-7FF8C34B15B1}"/>
              </a:ext>
            </a:extLst>
          </p:cNvPr>
          <p:cNvSpPr/>
          <p:nvPr/>
        </p:nvSpPr>
        <p:spPr>
          <a:xfrm>
            <a:off x="2682875" y="865189"/>
            <a:ext cx="503238" cy="504825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dirty="0">
                <a:solidFill>
                  <a:sysClr val="windowText" lastClr="000000"/>
                </a:solidFill>
              </a:rPr>
              <a:t>1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C679C7C-6AB6-46FF-BD22-0F7F282A6718}"/>
              </a:ext>
            </a:extLst>
          </p:cNvPr>
          <p:cNvSpPr/>
          <p:nvPr/>
        </p:nvSpPr>
        <p:spPr>
          <a:xfrm>
            <a:off x="7796214" y="865189"/>
            <a:ext cx="504825" cy="504825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dirty="0">
                <a:solidFill>
                  <a:sysClr val="windowText" lastClr="000000"/>
                </a:solidFill>
              </a:rPr>
              <a:t>3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01DB7EE-765D-463F-8398-9FF9D3009ED7}"/>
              </a:ext>
            </a:extLst>
          </p:cNvPr>
          <p:cNvSpPr/>
          <p:nvPr/>
        </p:nvSpPr>
        <p:spPr>
          <a:xfrm>
            <a:off x="5238750" y="865189"/>
            <a:ext cx="503238" cy="504825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dirty="0">
                <a:solidFill>
                  <a:sysClr val="windowText" lastClr="000000"/>
                </a:solidFill>
              </a:rPr>
              <a:t>2</a:t>
            </a:r>
          </a:p>
        </p:txBody>
      </p:sp>
      <p:pic>
        <p:nvPicPr>
          <p:cNvPr id="26641" name="Picture 18" descr="http://www.cimt.plymouth.ac.uk/projects/mepres/book7/bk7i22/s6q2.gif">
            <a:extLst>
              <a:ext uri="{FF2B5EF4-FFF2-40B4-BE49-F238E27FC236}">
                <a16:creationId xmlns:a16="http://schemas.microsoft.com/office/drawing/2014/main" id="{2924169A-DDC7-4B7D-BBF6-5D18C9485E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675" y="2751139"/>
            <a:ext cx="1944688" cy="165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42" name="TextBox 184">
            <a:extLst>
              <a:ext uri="{FF2B5EF4-FFF2-40B4-BE49-F238E27FC236}">
                <a16:creationId xmlns:a16="http://schemas.microsoft.com/office/drawing/2014/main" id="{79F63E21-9F03-47DE-8790-825F8F987B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5326" y="3902076"/>
            <a:ext cx="474663" cy="2778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/>
              <a:t>8cm</a:t>
            </a:r>
          </a:p>
        </p:txBody>
      </p:sp>
      <p:sp>
        <p:nvSpPr>
          <p:cNvPr id="26643" name="TextBox 185">
            <a:extLst>
              <a:ext uri="{FF2B5EF4-FFF2-40B4-BE49-F238E27FC236}">
                <a16:creationId xmlns:a16="http://schemas.microsoft.com/office/drawing/2014/main" id="{23BF81BF-98F0-4D57-B4A8-69CA61D7D7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5038" y="4232276"/>
            <a:ext cx="474662" cy="2762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/>
              <a:t>3cm</a:t>
            </a:r>
          </a:p>
        </p:txBody>
      </p:sp>
      <p:sp>
        <p:nvSpPr>
          <p:cNvPr id="26644" name="TextBox 186">
            <a:extLst>
              <a:ext uri="{FF2B5EF4-FFF2-40B4-BE49-F238E27FC236}">
                <a16:creationId xmlns:a16="http://schemas.microsoft.com/office/drawing/2014/main" id="{E1662D22-1E90-465F-8D4D-355637FBBC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7351" y="3584576"/>
            <a:ext cx="474663" cy="2762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/>
              <a:t>4cm</a:t>
            </a:r>
          </a:p>
        </p:txBody>
      </p:sp>
      <p:sp>
        <p:nvSpPr>
          <p:cNvPr id="26645" name="TextBox 187">
            <a:extLst>
              <a:ext uri="{FF2B5EF4-FFF2-40B4-BE49-F238E27FC236}">
                <a16:creationId xmlns:a16="http://schemas.microsoft.com/office/drawing/2014/main" id="{341DD711-7F9E-4971-A43E-3CE5F11DB6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7913" y="3398839"/>
            <a:ext cx="474662" cy="2762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/>
              <a:t>5cm</a:t>
            </a:r>
          </a:p>
        </p:txBody>
      </p:sp>
      <p:pic>
        <p:nvPicPr>
          <p:cNvPr id="26646" name="Picture 23" descr="http://www.cimt.plymouth.ac.uk/projects/mepres/book7/bk7i22/s6q2.gif">
            <a:extLst>
              <a:ext uri="{FF2B5EF4-FFF2-40B4-BE49-F238E27FC236}">
                <a16:creationId xmlns:a16="http://schemas.microsoft.com/office/drawing/2014/main" id="{4A4745F4-1638-4B1F-A55A-014EF2A86E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263" y="2133600"/>
            <a:ext cx="1943100" cy="223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47" name="TextBox 189">
            <a:extLst>
              <a:ext uri="{FF2B5EF4-FFF2-40B4-BE49-F238E27FC236}">
                <a16:creationId xmlns:a16="http://schemas.microsoft.com/office/drawing/2014/main" id="{1BB9940C-0518-4FDF-BF0F-6D9E761594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5750" y="3738563"/>
            <a:ext cx="560388" cy="2778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/>
              <a:t>12cm</a:t>
            </a:r>
          </a:p>
        </p:txBody>
      </p:sp>
      <p:sp>
        <p:nvSpPr>
          <p:cNvPr id="26648" name="TextBox 190">
            <a:extLst>
              <a:ext uri="{FF2B5EF4-FFF2-40B4-BE49-F238E27FC236}">
                <a16:creationId xmlns:a16="http://schemas.microsoft.com/office/drawing/2014/main" id="{AEC5E565-89F7-4173-A198-D9560D28A2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5463" y="4160839"/>
            <a:ext cx="474662" cy="2762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/>
              <a:t>6cm</a:t>
            </a:r>
          </a:p>
        </p:txBody>
      </p:sp>
      <p:sp>
        <p:nvSpPr>
          <p:cNvPr id="26649" name="TextBox 191">
            <a:extLst>
              <a:ext uri="{FF2B5EF4-FFF2-40B4-BE49-F238E27FC236}">
                <a16:creationId xmlns:a16="http://schemas.microsoft.com/office/drawing/2014/main" id="{8ECAAE17-C1D9-46EB-B5AD-692275DADE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9363" y="3511551"/>
            <a:ext cx="474662" cy="2778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/>
              <a:t>8cm</a:t>
            </a:r>
          </a:p>
        </p:txBody>
      </p:sp>
      <p:sp>
        <p:nvSpPr>
          <p:cNvPr id="26650" name="TextBox 192">
            <a:extLst>
              <a:ext uri="{FF2B5EF4-FFF2-40B4-BE49-F238E27FC236}">
                <a16:creationId xmlns:a16="http://schemas.microsoft.com/office/drawing/2014/main" id="{E74876B2-04BF-414A-BE97-53BC9A63D3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0" y="2441576"/>
            <a:ext cx="5603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/>
              <a:t>10cm</a:t>
            </a:r>
          </a:p>
        </p:txBody>
      </p:sp>
      <p:pic>
        <p:nvPicPr>
          <p:cNvPr id="26651" name="Picture 28" descr="http://www.cimt.plymouth.ac.uk/projects/mepres/book7/bk7i22/s6q2.gif">
            <a:extLst>
              <a:ext uri="{FF2B5EF4-FFF2-40B4-BE49-F238E27FC236}">
                <a16:creationId xmlns:a16="http://schemas.microsoft.com/office/drawing/2014/main" id="{83A6BE8C-F721-46FE-A401-463ECF5405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626" y="2678114"/>
            <a:ext cx="1439863" cy="165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52" name="TextBox 194">
            <a:extLst>
              <a:ext uri="{FF2B5EF4-FFF2-40B4-BE49-F238E27FC236}">
                <a16:creationId xmlns:a16="http://schemas.microsoft.com/office/drawing/2014/main" id="{5927450D-E8EC-4563-BF98-8E628AFE0C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02688" y="3830639"/>
            <a:ext cx="474662" cy="2762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/>
              <a:t>8cm</a:t>
            </a:r>
          </a:p>
        </p:txBody>
      </p:sp>
      <p:sp>
        <p:nvSpPr>
          <p:cNvPr id="26653" name="TextBox 195">
            <a:extLst>
              <a:ext uri="{FF2B5EF4-FFF2-40B4-BE49-F238E27FC236}">
                <a16:creationId xmlns:a16="http://schemas.microsoft.com/office/drawing/2014/main" id="{92351968-BEE6-4C40-B2C5-9EF9AF858A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9088" y="4160839"/>
            <a:ext cx="474662" cy="2762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/>
              <a:t>5cm</a:t>
            </a:r>
          </a:p>
        </p:txBody>
      </p:sp>
      <p:sp>
        <p:nvSpPr>
          <p:cNvPr id="26654" name="TextBox 196">
            <a:extLst>
              <a:ext uri="{FF2B5EF4-FFF2-40B4-BE49-F238E27FC236}">
                <a16:creationId xmlns:a16="http://schemas.microsoft.com/office/drawing/2014/main" id="{F677092D-4BEE-43A6-B65A-8BD8A5B687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39025" y="3568701"/>
            <a:ext cx="558800" cy="2778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GB" altLang="en-US" sz="1200"/>
              <a:t>12cm</a:t>
            </a:r>
          </a:p>
        </p:txBody>
      </p:sp>
      <p:sp>
        <p:nvSpPr>
          <p:cNvPr id="26655" name="TextBox 197">
            <a:extLst>
              <a:ext uri="{FF2B5EF4-FFF2-40B4-BE49-F238E27FC236}">
                <a16:creationId xmlns:a16="http://schemas.microsoft.com/office/drawing/2014/main" id="{CD2C12E1-F93B-4544-9362-8F975FF58E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47150" y="2822576"/>
            <a:ext cx="560388" cy="2762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/>
              <a:t>13cm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FA82DE7C-0C2B-4DC2-8F37-604917941D8B}"/>
              </a:ext>
            </a:extLst>
          </p:cNvPr>
          <p:cNvSpPr/>
          <p:nvPr/>
        </p:nvSpPr>
        <p:spPr>
          <a:xfrm>
            <a:off x="7794626" y="2424114"/>
            <a:ext cx="504825" cy="503237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dirty="0">
                <a:solidFill>
                  <a:sysClr val="windowText" lastClr="000000"/>
                </a:solidFill>
              </a:rPr>
              <a:t>6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52351E1A-FCEF-428E-BE89-484B5568572C}"/>
              </a:ext>
            </a:extLst>
          </p:cNvPr>
          <p:cNvSpPr/>
          <p:nvPr/>
        </p:nvSpPr>
        <p:spPr>
          <a:xfrm>
            <a:off x="5238750" y="2424114"/>
            <a:ext cx="503238" cy="503237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dirty="0">
                <a:solidFill>
                  <a:sysClr val="windowText" lastClr="000000"/>
                </a:solidFill>
              </a:rPr>
              <a:t>5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AA0667FC-6791-47EE-909C-8D2634912591}"/>
              </a:ext>
            </a:extLst>
          </p:cNvPr>
          <p:cNvSpPr/>
          <p:nvPr/>
        </p:nvSpPr>
        <p:spPr>
          <a:xfrm>
            <a:off x="2682875" y="2424114"/>
            <a:ext cx="503238" cy="503237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dirty="0">
                <a:solidFill>
                  <a:sysClr val="windowText" lastClr="000000"/>
                </a:solidFill>
              </a:rPr>
              <a:t>4</a:t>
            </a:r>
          </a:p>
        </p:txBody>
      </p:sp>
      <p:sp>
        <p:nvSpPr>
          <p:cNvPr id="37" name="Title 1">
            <a:extLst>
              <a:ext uri="{FF2B5EF4-FFF2-40B4-BE49-F238E27FC236}">
                <a16:creationId xmlns:a16="http://schemas.microsoft.com/office/drawing/2014/main" id="{CD79636D-72DB-46D2-90AF-E9F2DBF06C5F}"/>
              </a:ext>
            </a:extLst>
          </p:cNvPr>
          <p:cNvSpPr txBox="1">
            <a:spLocks/>
          </p:cNvSpPr>
          <p:nvPr/>
        </p:nvSpPr>
        <p:spPr>
          <a:xfrm>
            <a:off x="1981200" y="139701"/>
            <a:ext cx="8229600" cy="6397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sz="3600" dirty="0"/>
              <a:t>Calculate the Surface Area</a:t>
            </a:r>
          </a:p>
        </p:txBody>
      </p:sp>
      <p:sp>
        <p:nvSpPr>
          <p:cNvPr id="26660" name="TextBox 179">
            <a:extLst>
              <a:ext uri="{FF2B5EF4-FFF2-40B4-BE49-F238E27FC236}">
                <a16:creationId xmlns:a16="http://schemas.microsoft.com/office/drawing/2014/main" id="{893C8770-E38C-42C1-80CB-5B881F1F97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8113" y="808039"/>
            <a:ext cx="47481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/>
              <a:t>7cm</a:t>
            </a:r>
          </a:p>
        </p:txBody>
      </p:sp>
      <p:sp>
        <p:nvSpPr>
          <p:cNvPr id="26661" name="Content Placeholder 2">
            <a:extLst>
              <a:ext uri="{FF2B5EF4-FFF2-40B4-BE49-F238E27FC236}">
                <a16:creationId xmlns:a16="http://schemas.microsoft.com/office/drawing/2014/main" id="{CCDFBA43-1A30-4F70-8280-07C99D247CFA}"/>
              </a:ext>
            </a:extLst>
          </p:cNvPr>
          <p:cNvSpPr txBox="1">
            <a:spLocks/>
          </p:cNvSpPr>
          <p:nvPr/>
        </p:nvSpPr>
        <p:spPr bwMode="auto">
          <a:xfrm>
            <a:off x="1795463" y="46053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GB" altLang="en-US" sz="1600">
                <a:latin typeface="Century Gothic" panose="020B0502020202020204" pitchFamily="34" charset="0"/>
              </a:rPr>
              <a:t>Toblerone are making a new family sized bar.</a:t>
            </a:r>
          </a:p>
          <a:p>
            <a:pPr eaLnBrk="1" hangingPunct="1">
              <a:buFontTx/>
              <a:buNone/>
            </a:pPr>
            <a:r>
              <a:rPr lang="en-GB" altLang="en-US" sz="1600">
                <a:latin typeface="Century Gothic" panose="020B0502020202020204" pitchFamily="34" charset="0"/>
              </a:rPr>
              <a:t>Each piece is an equilateral triangle, and will have the following dimensions:</a:t>
            </a:r>
          </a:p>
          <a:p>
            <a:pPr eaLnBrk="1" hangingPunct="1">
              <a:buFontTx/>
              <a:buNone/>
            </a:pPr>
            <a:r>
              <a:rPr lang="en-GB" altLang="en-US" sz="1600">
                <a:latin typeface="Century Gothic" panose="020B0502020202020204" pitchFamily="34" charset="0"/>
              </a:rPr>
              <a:t>The bar will consist of 12 equal pieces.</a:t>
            </a:r>
          </a:p>
          <a:p>
            <a:pPr eaLnBrk="1" hangingPunct="1">
              <a:buFontTx/>
              <a:buNone/>
            </a:pPr>
            <a:r>
              <a:rPr lang="en-GB" altLang="en-US" sz="1600">
                <a:latin typeface="Century Gothic" panose="020B0502020202020204" pitchFamily="34" charset="0"/>
              </a:rPr>
              <a:t>What will the total surface area of the wrapper need to be?</a:t>
            </a:r>
          </a:p>
          <a:p>
            <a:pPr eaLnBrk="1" hangingPunct="1">
              <a:buFontTx/>
              <a:buNone/>
            </a:pPr>
            <a:endParaRPr lang="en-GB" altLang="en-US" sz="1600">
              <a:solidFill>
                <a:srgbClr val="898989"/>
              </a:solidFill>
              <a:latin typeface="Comic Sans MS" panose="030F0702030302020204" pitchFamily="66" charset="0"/>
            </a:endParaRPr>
          </a:p>
          <a:p>
            <a:pPr eaLnBrk="1" hangingPunct="1">
              <a:buFontTx/>
              <a:buNone/>
            </a:pPr>
            <a:r>
              <a:rPr lang="en-GB" altLang="en-US" sz="1600">
                <a:solidFill>
                  <a:srgbClr val="898989"/>
                </a:solidFill>
                <a:latin typeface="Comic Sans MS" panose="030F0702030302020204" pitchFamily="66" charset="0"/>
              </a:rPr>
              <a:t> </a:t>
            </a:r>
          </a:p>
        </p:txBody>
      </p:sp>
      <p:grpSp>
        <p:nvGrpSpPr>
          <p:cNvPr id="26662" name="Group 1">
            <a:extLst>
              <a:ext uri="{FF2B5EF4-FFF2-40B4-BE49-F238E27FC236}">
                <a16:creationId xmlns:a16="http://schemas.microsoft.com/office/drawing/2014/main" id="{E91B9601-A3C9-41EC-B70D-A41F5CAF5C97}"/>
              </a:ext>
            </a:extLst>
          </p:cNvPr>
          <p:cNvGrpSpPr>
            <a:grpSpLocks/>
          </p:cNvGrpSpPr>
          <p:nvPr/>
        </p:nvGrpSpPr>
        <p:grpSpPr bwMode="auto">
          <a:xfrm>
            <a:off x="8566150" y="5149850"/>
            <a:ext cx="2209800" cy="1708150"/>
            <a:chOff x="1439407" y="6063633"/>
            <a:chExt cx="3392225" cy="2670249"/>
          </a:xfrm>
        </p:grpSpPr>
        <p:sp>
          <p:nvSpPr>
            <p:cNvPr id="48" name="Isosceles Triangle 47">
              <a:extLst>
                <a:ext uri="{FF2B5EF4-FFF2-40B4-BE49-F238E27FC236}">
                  <a16:creationId xmlns:a16="http://schemas.microsoft.com/office/drawing/2014/main" id="{BF29AE2A-30A1-4254-94A3-2D3F3C391164}"/>
                </a:ext>
              </a:extLst>
            </p:cNvPr>
            <p:cNvSpPr/>
            <p:nvPr/>
          </p:nvSpPr>
          <p:spPr>
            <a:xfrm>
              <a:off x="1656296" y="6423472"/>
              <a:ext cx="1944681" cy="165525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GB" sz="1400"/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BF1DBA13-ED3D-472D-8AD1-BDBDC3022CD4}"/>
                </a:ext>
              </a:extLst>
            </p:cNvPr>
            <p:cNvCxnSpPr>
              <a:stCxn id="48" idx="4"/>
            </p:cNvCxnSpPr>
            <p:nvPr/>
          </p:nvCxnSpPr>
          <p:spPr>
            <a:xfrm flipV="1">
              <a:off x="3600976" y="7718890"/>
              <a:ext cx="287559" cy="35983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213D824B-C5D9-49F6-A39C-46EF61977462}"/>
                </a:ext>
              </a:extLst>
            </p:cNvPr>
            <p:cNvCxnSpPr/>
            <p:nvPr/>
          </p:nvCxnSpPr>
          <p:spPr>
            <a:xfrm flipV="1">
              <a:off x="2616451" y="6063633"/>
              <a:ext cx="287559" cy="35983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0E13B551-F7C0-4D4D-8359-E0DEDABD484D}"/>
                </a:ext>
              </a:extLst>
            </p:cNvPr>
            <p:cNvCxnSpPr/>
            <p:nvPr/>
          </p:nvCxnSpPr>
          <p:spPr>
            <a:xfrm>
              <a:off x="2904011" y="6063633"/>
              <a:ext cx="984525" cy="165525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85D34A0E-553C-467B-9CDE-9A87AC1B958B}"/>
                </a:ext>
              </a:extLst>
            </p:cNvPr>
            <p:cNvCxnSpPr/>
            <p:nvPr/>
          </p:nvCxnSpPr>
          <p:spPr>
            <a:xfrm>
              <a:off x="1656296" y="8297113"/>
              <a:ext cx="1944681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290C8F18-AE0A-4C42-A3A6-3B3BD674835E}"/>
                </a:ext>
              </a:extLst>
            </p:cNvPr>
            <p:cNvCxnSpPr/>
            <p:nvPr/>
          </p:nvCxnSpPr>
          <p:spPr>
            <a:xfrm flipV="1">
              <a:off x="1517389" y="6423472"/>
              <a:ext cx="0" cy="1655256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CBE7E803-F626-4DE8-A7A8-761DCE7135B2}"/>
                </a:ext>
              </a:extLst>
            </p:cNvPr>
            <p:cNvCxnSpPr/>
            <p:nvPr/>
          </p:nvCxnSpPr>
          <p:spPr>
            <a:xfrm flipV="1">
              <a:off x="3744755" y="7790857"/>
              <a:ext cx="287559" cy="431806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671" name="TextBox 54">
              <a:extLst>
                <a:ext uri="{FF2B5EF4-FFF2-40B4-BE49-F238E27FC236}">
                  <a16:creationId xmlns:a16="http://schemas.microsoft.com/office/drawing/2014/main" id="{F723D96A-F6A0-408C-B2BC-85203AB472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03351" y="8252945"/>
              <a:ext cx="1080120" cy="480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400" b="1">
                  <a:latin typeface="Comic Sans MS" panose="030F0702030302020204" pitchFamily="66" charset="0"/>
                </a:rPr>
                <a:t>4cm </a:t>
              </a:r>
            </a:p>
          </p:txBody>
        </p:sp>
        <p:sp>
          <p:nvSpPr>
            <p:cNvPr id="26672" name="TextBox 55">
              <a:extLst>
                <a:ext uri="{FF2B5EF4-FFF2-40B4-BE49-F238E27FC236}">
                  <a16:creationId xmlns:a16="http://schemas.microsoft.com/office/drawing/2014/main" id="{05D16DCE-1DDE-4A94-8611-40D4F5C99E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39407" y="6682333"/>
              <a:ext cx="1080120" cy="480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400" b="1">
                  <a:latin typeface="Comic Sans MS" panose="030F0702030302020204" pitchFamily="66" charset="0"/>
                </a:rPr>
                <a:t>4cm </a:t>
              </a:r>
            </a:p>
          </p:txBody>
        </p:sp>
        <p:sp>
          <p:nvSpPr>
            <p:cNvPr id="26673" name="TextBox 56">
              <a:extLst>
                <a:ext uri="{FF2B5EF4-FFF2-40B4-BE49-F238E27FC236}">
                  <a16:creationId xmlns:a16="http://schemas.microsoft.com/office/drawing/2014/main" id="{10B928EF-BB8D-49D4-BEC1-93EA896A1B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23520" y="7899836"/>
              <a:ext cx="1008112" cy="480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400" b="1">
                  <a:latin typeface="Comic Sans MS" panose="030F0702030302020204" pitchFamily="66" charset="0"/>
                </a:rPr>
                <a:t>1cm </a:t>
              </a:r>
            </a:p>
          </p:txBody>
        </p:sp>
      </p:grpSp>
      <p:sp>
        <p:nvSpPr>
          <p:cNvPr id="59" name="Oval 58">
            <a:extLst>
              <a:ext uri="{FF2B5EF4-FFF2-40B4-BE49-F238E27FC236}">
                <a16:creationId xmlns:a16="http://schemas.microsoft.com/office/drawing/2014/main" id="{594EB0A4-061B-41F2-8591-F1CBB3E35896}"/>
              </a:ext>
            </a:extLst>
          </p:cNvPr>
          <p:cNvSpPr/>
          <p:nvPr/>
        </p:nvSpPr>
        <p:spPr>
          <a:xfrm>
            <a:off x="1625601" y="4117976"/>
            <a:ext cx="504825" cy="504825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dirty="0">
                <a:solidFill>
                  <a:sysClr val="windowText" lastClr="000000"/>
                </a:solidFill>
              </a:rPr>
              <a:t>7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be 3">
            <a:extLst>
              <a:ext uri="{FF2B5EF4-FFF2-40B4-BE49-F238E27FC236}">
                <a16:creationId xmlns:a16="http://schemas.microsoft.com/office/drawing/2014/main" id="{18FB94D6-3EBB-4A2A-97AF-EDF50D026E30}"/>
              </a:ext>
            </a:extLst>
          </p:cNvPr>
          <p:cNvSpPr/>
          <p:nvPr/>
        </p:nvSpPr>
        <p:spPr>
          <a:xfrm>
            <a:off x="3186114" y="1292225"/>
            <a:ext cx="1584325" cy="863600"/>
          </a:xfrm>
          <a:prstGeom prst="cube">
            <a:avLst>
              <a:gd name="adj" fmla="val 58594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GB"/>
          </a:p>
        </p:txBody>
      </p:sp>
      <p:sp>
        <p:nvSpPr>
          <p:cNvPr id="27651" name="TextBox 173">
            <a:extLst>
              <a:ext uri="{FF2B5EF4-FFF2-40B4-BE49-F238E27FC236}">
                <a16:creationId xmlns:a16="http://schemas.microsoft.com/office/drawing/2014/main" id="{0579013A-E4FD-4C64-8EEC-5A6C2BF49D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2013" y="2192339"/>
            <a:ext cx="4746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/>
              <a:t>5cm</a:t>
            </a:r>
          </a:p>
        </p:txBody>
      </p:sp>
      <p:sp>
        <p:nvSpPr>
          <p:cNvPr id="27652" name="TextBox 174">
            <a:extLst>
              <a:ext uri="{FF2B5EF4-FFF2-40B4-BE49-F238E27FC236}">
                <a16:creationId xmlns:a16="http://schemas.microsoft.com/office/drawing/2014/main" id="{93712F37-7AF2-4B2D-A237-AD2E013CE8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1451" y="1795463"/>
            <a:ext cx="47466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/>
              <a:t>2cm</a:t>
            </a:r>
          </a:p>
        </p:txBody>
      </p:sp>
      <p:sp>
        <p:nvSpPr>
          <p:cNvPr id="27653" name="TextBox 175">
            <a:extLst>
              <a:ext uri="{FF2B5EF4-FFF2-40B4-BE49-F238E27FC236}">
                <a16:creationId xmlns:a16="http://schemas.microsoft.com/office/drawing/2014/main" id="{FBEFB8C7-413C-430F-9515-FF3F54EEF2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3101" y="1795463"/>
            <a:ext cx="47466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/>
              <a:t>6cm</a:t>
            </a:r>
          </a:p>
        </p:txBody>
      </p:sp>
      <p:sp>
        <p:nvSpPr>
          <p:cNvPr id="8" name="Cube 7">
            <a:extLst>
              <a:ext uri="{FF2B5EF4-FFF2-40B4-BE49-F238E27FC236}">
                <a16:creationId xmlns:a16="http://schemas.microsoft.com/office/drawing/2014/main" id="{F24C7FE5-4092-470E-8A24-CCEAF5CD6D1D}"/>
              </a:ext>
            </a:extLst>
          </p:cNvPr>
          <p:cNvSpPr/>
          <p:nvPr/>
        </p:nvSpPr>
        <p:spPr>
          <a:xfrm>
            <a:off x="5880101" y="1047750"/>
            <a:ext cx="1312863" cy="1079500"/>
          </a:xfrm>
          <a:prstGeom prst="cube">
            <a:avLst>
              <a:gd name="adj" fmla="val 31719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GB"/>
          </a:p>
        </p:txBody>
      </p:sp>
      <p:sp>
        <p:nvSpPr>
          <p:cNvPr id="27655" name="TextBox 177">
            <a:extLst>
              <a:ext uri="{FF2B5EF4-FFF2-40B4-BE49-F238E27FC236}">
                <a16:creationId xmlns:a16="http://schemas.microsoft.com/office/drawing/2014/main" id="{4036644D-F7F8-4613-8E25-F45681E2FA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1" y="2163763"/>
            <a:ext cx="47466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/>
              <a:t>4cm</a:t>
            </a:r>
          </a:p>
        </p:txBody>
      </p:sp>
      <p:sp>
        <p:nvSpPr>
          <p:cNvPr id="27656" name="TextBox 178">
            <a:extLst>
              <a:ext uri="{FF2B5EF4-FFF2-40B4-BE49-F238E27FC236}">
                <a16:creationId xmlns:a16="http://schemas.microsoft.com/office/drawing/2014/main" id="{5E06A101-D0DF-4C0A-AD76-BB7261B91E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8301" y="1624014"/>
            <a:ext cx="4746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/>
              <a:t>3cm</a:t>
            </a:r>
          </a:p>
        </p:txBody>
      </p:sp>
      <p:sp>
        <p:nvSpPr>
          <p:cNvPr id="27657" name="TextBox 179">
            <a:extLst>
              <a:ext uri="{FF2B5EF4-FFF2-40B4-BE49-F238E27FC236}">
                <a16:creationId xmlns:a16="http://schemas.microsoft.com/office/drawing/2014/main" id="{C7EEB51E-B8A6-47D3-B2F2-801ADD46C5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1826" y="1909764"/>
            <a:ext cx="4746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/>
              <a:t>5cm</a:t>
            </a:r>
          </a:p>
        </p:txBody>
      </p:sp>
      <p:sp>
        <p:nvSpPr>
          <p:cNvPr id="12" name="Cube 11">
            <a:extLst>
              <a:ext uri="{FF2B5EF4-FFF2-40B4-BE49-F238E27FC236}">
                <a16:creationId xmlns:a16="http://schemas.microsoft.com/office/drawing/2014/main" id="{17ED51EA-DE8B-4DF1-A201-050E57140B69}"/>
              </a:ext>
            </a:extLst>
          </p:cNvPr>
          <p:cNvSpPr/>
          <p:nvPr/>
        </p:nvSpPr>
        <p:spPr>
          <a:xfrm>
            <a:off x="8158164" y="1096964"/>
            <a:ext cx="1512887" cy="1152525"/>
          </a:xfrm>
          <a:prstGeom prst="cube">
            <a:avLst>
              <a:gd name="adj" fmla="val 31719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GB"/>
          </a:p>
        </p:txBody>
      </p:sp>
      <p:sp>
        <p:nvSpPr>
          <p:cNvPr id="27659" name="TextBox 181">
            <a:extLst>
              <a:ext uri="{FF2B5EF4-FFF2-40B4-BE49-F238E27FC236}">
                <a16:creationId xmlns:a16="http://schemas.microsoft.com/office/drawing/2014/main" id="{381A2F7D-7275-4162-AA38-41B422DED4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74064" y="2284413"/>
            <a:ext cx="560387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/>
              <a:t>12cm</a:t>
            </a:r>
          </a:p>
        </p:txBody>
      </p:sp>
      <p:sp>
        <p:nvSpPr>
          <p:cNvPr id="27660" name="TextBox 182">
            <a:extLst>
              <a:ext uri="{FF2B5EF4-FFF2-40B4-BE49-F238E27FC236}">
                <a16:creationId xmlns:a16="http://schemas.microsoft.com/office/drawing/2014/main" id="{3D4F0418-78D2-42ED-AB3F-CC6DC9D064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26363" y="1744663"/>
            <a:ext cx="47466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/>
              <a:t>7cm</a:t>
            </a:r>
          </a:p>
        </p:txBody>
      </p:sp>
      <p:sp>
        <p:nvSpPr>
          <p:cNvPr id="27661" name="TextBox 183">
            <a:extLst>
              <a:ext uri="{FF2B5EF4-FFF2-40B4-BE49-F238E27FC236}">
                <a16:creationId xmlns:a16="http://schemas.microsoft.com/office/drawing/2014/main" id="{AC1360FC-5FEB-469B-AECA-3038DB4FAD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72638" y="1457326"/>
            <a:ext cx="4746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/>
              <a:t>9cm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BDF845E-8135-4179-B17C-DCDF48291A88}"/>
              </a:ext>
            </a:extLst>
          </p:cNvPr>
          <p:cNvSpPr/>
          <p:nvPr/>
        </p:nvSpPr>
        <p:spPr>
          <a:xfrm>
            <a:off x="2682875" y="865189"/>
            <a:ext cx="503238" cy="504825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dirty="0">
                <a:solidFill>
                  <a:sysClr val="windowText" lastClr="000000"/>
                </a:solidFill>
              </a:rPr>
              <a:t>1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70CD036-D770-492D-A779-EF171B55D2E2}"/>
              </a:ext>
            </a:extLst>
          </p:cNvPr>
          <p:cNvSpPr/>
          <p:nvPr/>
        </p:nvSpPr>
        <p:spPr>
          <a:xfrm>
            <a:off x="7796214" y="865189"/>
            <a:ext cx="504825" cy="504825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dirty="0">
                <a:solidFill>
                  <a:sysClr val="windowText" lastClr="000000"/>
                </a:solidFill>
              </a:rPr>
              <a:t>3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7378E7A3-952A-4C50-9EEC-65E265BEE90A}"/>
              </a:ext>
            </a:extLst>
          </p:cNvPr>
          <p:cNvSpPr/>
          <p:nvPr/>
        </p:nvSpPr>
        <p:spPr>
          <a:xfrm>
            <a:off x="5238750" y="865189"/>
            <a:ext cx="503238" cy="504825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dirty="0">
                <a:solidFill>
                  <a:sysClr val="windowText" lastClr="000000"/>
                </a:solidFill>
              </a:rPr>
              <a:t>2</a:t>
            </a:r>
          </a:p>
        </p:txBody>
      </p:sp>
      <p:pic>
        <p:nvPicPr>
          <p:cNvPr id="27665" name="Picture 18" descr="http://www.cimt.plymouth.ac.uk/projects/mepres/book7/bk7i22/s6q2.gif">
            <a:extLst>
              <a:ext uri="{FF2B5EF4-FFF2-40B4-BE49-F238E27FC236}">
                <a16:creationId xmlns:a16="http://schemas.microsoft.com/office/drawing/2014/main" id="{0463DE18-2BF6-487D-BD1E-1FED4E39DB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675" y="2751139"/>
            <a:ext cx="1944688" cy="165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66" name="TextBox 184">
            <a:extLst>
              <a:ext uri="{FF2B5EF4-FFF2-40B4-BE49-F238E27FC236}">
                <a16:creationId xmlns:a16="http://schemas.microsoft.com/office/drawing/2014/main" id="{29685F78-655E-4031-AD4F-953893C3F8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5326" y="3902076"/>
            <a:ext cx="474663" cy="2778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/>
              <a:t>8cm</a:t>
            </a:r>
          </a:p>
        </p:txBody>
      </p:sp>
      <p:sp>
        <p:nvSpPr>
          <p:cNvPr id="27667" name="TextBox 185">
            <a:extLst>
              <a:ext uri="{FF2B5EF4-FFF2-40B4-BE49-F238E27FC236}">
                <a16:creationId xmlns:a16="http://schemas.microsoft.com/office/drawing/2014/main" id="{5D747F72-C52F-42D2-ADE1-09D28DB5D8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5038" y="4232276"/>
            <a:ext cx="474662" cy="2762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/>
              <a:t>3cm</a:t>
            </a:r>
          </a:p>
        </p:txBody>
      </p:sp>
      <p:sp>
        <p:nvSpPr>
          <p:cNvPr id="27668" name="TextBox 186">
            <a:extLst>
              <a:ext uri="{FF2B5EF4-FFF2-40B4-BE49-F238E27FC236}">
                <a16:creationId xmlns:a16="http://schemas.microsoft.com/office/drawing/2014/main" id="{3990B2C8-4CE1-48BA-8E03-8AE85B2E3C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7351" y="3584576"/>
            <a:ext cx="474663" cy="2762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/>
              <a:t>4cm</a:t>
            </a:r>
          </a:p>
        </p:txBody>
      </p:sp>
      <p:sp>
        <p:nvSpPr>
          <p:cNvPr id="27669" name="TextBox 187">
            <a:extLst>
              <a:ext uri="{FF2B5EF4-FFF2-40B4-BE49-F238E27FC236}">
                <a16:creationId xmlns:a16="http://schemas.microsoft.com/office/drawing/2014/main" id="{F9E5EFE7-1AB9-4270-86A6-C7DF64536C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7913" y="3398839"/>
            <a:ext cx="474662" cy="2762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/>
              <a:t>5cm</a:t>
            </a:r>
          </a:p>
        </p:txBody>
      </p:sp>
      <p:pic>
        <p:nvPicPr>
          <p:cNvPr id="27670" name="Picture 23" descr="http://www.cimt.plymouth.ac.uk/projects/mepres/book7/bk7i22/s6q2.gif">
            <a:extLst>
              <a:ext uri="{FF2B5EF4-FFF2-40B4-BE49-F238E27FC236}">
                <a16:creationId xmlns:a16="http://schemas.microsoft.com/office/drawing/2014/main" id="{FB48A0FF-1F4A-404B-93D1-8F9F798B98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263" y="2133600"/>
            <a:ext cx="1943100" cy="223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71" name="TextBox 189">
            <a:extLst>
              <a:ext uri="{FF2B5EF4-FFF2-40B4-BE49-F238E27FC236}">
                <a16:creationId xmlns:a16="http://schemas.microsoft.com/office/drawing/2014/main" id="{E2030281-1BC9-4C33-B8F3-D13F6E25EE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5750" y="3738563"/>
            <a:ext cx="560388" cy="2778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/>
              <a:t>12cm</a:t>
            </a:r>
          </a:p>
        </p:txBody>
      </p:sp>
      <p:sp>
        <p:nvSpPr>
          <p:cNvPr id="27672" name="TextBox 190">
            <a:extLst>
              <a:ext uri="{FF2B5EF4-FFF2-40B4-BE49-F238E27FC236}">
                <a16:creationId xmlns:a16="http://schemas.microsoft.com/office/drawing/2014/main" id="{23AE10AA-073B-4ECB-8F7E-9B69CF8A8A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5463" y="4160839"/>
            <a:ext cx="474662" cy="2762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/>
              <a:t>6cm</a:t>
            </a:r>
          </a:p>
        </p:txBody>
      </p:sp>
      <p:sp>
        <p:nvSpPr>
          <p:cNvPr id="27673" name="TextBox 191">
            <a:extLst>
              <a:ext uri="{FF2B5EF4-FFF2-40B4-BE49-F238E27FC236}">
                <a16:creationId xmlns:a16="http://schemas.microsoft.com/office/drawing/2014/main" id="{C5DE31A5-E1C7-4DAD-8A63-30C32A9643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9363" y="3511551"/>
            <a:ext cx="474662" cy="2778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/>
              <a:t>8cm</a:t>
            </a:r>
          </a:p>
        </p:txBody>
      </p:sp>
      <p:sp>
        <p:nvSpPr>
          <p:cNvPr id="27674" name="TextBox 192">
            <a:extLst>
              <a:ext uri="{FF2B5EF4-FFF2-40B4-BE49-F238E27FC236}">
                <a16:creationId xmlns:a16="http://schemas.microsoft.com/office/drawing/2014/main" id="{BFB4063A-E608-4E1B-BA7C-D10EF47219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0" y="2441576"/>
            <a:ext cx="5603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/>
              <a:t>10cm</a:t>
            </a:r>
          </a:p>
        </p:txBody>
      </p:sp>
      <p:pic>
        <p:nvPicPr>
          <p:cNvPr id="27675" name="Picture 28" descr="http://www.cimt.plymouth.ac.uk/projects/mepres/book7/bk7i22/s6q2.gif">
            <a:extLst>
              <a:ext uri="{FF2B5EF4-FFF2-40B4-BE49-F238E27FC236}">
                <a16:creationId xmlns:a16="http://schemas.microsoft.com/office/drawing/2014/main" id="{F33DF3CD-8249-43F3-9CEF-B40A5BB8C0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626" y="2678114"/>
            <a:ext cx="1439863" cy="165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76" name="TextBox 194">
            <a:extLst>
              <a:ext uri="{FF2B5EF4-FFF2-40B4-BE49-F238E27FC236}">
                <a16:creationId xmlns:a16="http://schemas.microsoft.com/office/drawing/2014/main" id="{C05396FE-97F0-47CC-A6D3-89A6A6A201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02688" y="3830639"/>
            <a:ext cx="474662" cy="2762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/>
              <a:t>8cm</a:t>
            </a:r>
          </a:p>
        </p:txBody>
      </p:sp>
      <p:sp>
        <p:nvSpPr>
          <p:cNvPr id="27677" name="TextBox 195">
            <a:extLst>
              <a:ext uri="{FF2B5EF4-FFF2-40B4-BE49-F238E27FC236}">
                <a16:creationId xmlns:a16="http://schemas.microsoft.com/office/drawing/2014/main" id="{D7028408-876A-42A9-8651-5723A0BFEF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9088" y="4160839"/>
            <a:ext cx="474662" cy="2762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/>
              <a:t>5cm</a:t>
            </a:r>
          </a:p>
        </p:txBody>
      </p:sp>
      <p:sp>
        <p:nvSpPr>
          <p:cNvPr id="27678" name="TextBox 196">
            <a:extLst>
              <a:ext uri="{FF2B5EF4-FFF2-40B4-BE49-F238E27FC236}">
                <a16:creationId xmlns:a16="http://schemas.microsoft.com/office/drawing/2014/main" id="{28177C5B-1ABD-4841-963D-F94FF943E9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39025" y="3568701"/>
            <a:ext cx="558800" cy="2778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GB" altLang="en-US" sz="1200"/>
              <a:t>12cm</a:t>
            </a:r>
          </a:p>
        </p:txBody>
      </p:sp>
      <p:sp>
        <p:nvSpPr>
          <p:cNvPr id="27679" name="TextBox 197">
            <a:extLst>
              <a:ext uri="{FF2B5EF4-FFF2-40B4-BE49-F238E27FC236}">
                <a16:creationId xmlns:a16="http://schemas.microsoft.com/office/drawing/2014/main" id="{2733E196-CCCC-4118-9E33-0FD65AB442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47150" y="2822576"/>
            <a:ext cx="560388" cy="2762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/>
              <a:t>13cm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4DE296BC-6D0E-44A2-A1FE-3860EE1E56D3}"/>
              </a:ext>
            </a:extLst>
          </p:cNvPr>
          <p:cNvSpPr/>
          <p:nvPr/>
        </p:nvSpPr>
        <p:spPr>
          <a:xfrm>
            <a:off x="7794626" y="2424114"/>
            <a:ext cx="504825" cy="503237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dirty="0">
                <a:solidFill>
                  <a:sysClr val="windowText" lastClr="000000"/>
                </a:solidFill>
              </a:rPr>
              <a:t>6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FB68235-C6C2-4372-8980-2F3CDFD7E6E2}"/>
              </a:ext>
            </a:extLst>
          </p:cNvPr>
          <p:cNvSpPr/>
          <p:nvPr/>
        </p:nvSpPr>
        <p:spPr>
          <a:xfrm>
            <a:off x="5238750" y="2424114"/>
            <a:ext cx="503238" cy="503237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dirty="0">
                <a:solidFill>
                  <a:sysClr val="windowText" lastClr="000000"/>
                </a:solidFill>
              </a:rPr>
              <a:t>5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112203FD-1FE8-4F31-9AB2-1A82C30D3D05}"/>
              </a:ext>
            </a:extLst>
          </p:cNvPr>
          <p:cNvSpPr/>
          <p:nvPr/>
        </p:nvSpPr>
        <p:spPr>
          <a:xfrm>
            <a:off x="2682875" y="2424114"/>
            <a:ext cx="503238" cy="503237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dirty="0">
                <a:solidFill>
                  <a:sysClr val="windowText" lastClr="000000"/>
                </a:solidFill>
              </a:rPr>
              <a:t>4</a:t>
            </a:r>
          </a:p>
        </p:txBody>
      </p:sp>
      <p:sp>
        <p:nvSpPr>
          <p:cNvPr id="37" name="Title 1">
            <a:extLst>
              <a:ext uri="{FF2B5EF4-FFF2-40B4-BE49-F238E27FC236}">
                <a16:creationId xmlns:a16="http://schemas.microsoft.com/office/drawing/2014/main" id="{33C71D3C-7564-4766-B920-4B7CFF8AA146}"/>
              </a:ext>
            </a:extLst>
          </p:cNvPr>
          <p:cNvSpPr txBox="1">
            <a:spLocks/>
          </p:cNvSpPr>
          <p:nvPr/>
        </p:nvSpPr>
        <p:spPr>
          <a:xfrm>
            <a:off x="1981200" y="139701"/>
            <a:ext cx="8229600" cy="6397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sz="3600" dirty="0"/>
              <a:t>Calculate the Surface Area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D08F0BD-93D3-4B96-944C-04EAD6ED066D}"/>
              </a:ext>
            </a:extLst>
          </p:cNvPr>
          <p:cNvSpPr txBox="1"/>
          <p:nvPr/>
        </p:nvSpPr>
        <p:spPr>
          <a:xfrm>
            <a:off x="3343275" y="1298575"/>
            <a:ext cx="1296988" cy="5222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GB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104cm</a:t>
            </a:r>
            <a:r>
              <a:rPr lang="en-GB" sz="2800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GB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5DA4F9E-BC7C-4A9E-B9F1-4684237FAFA5}"/>
              </a:ext>
            </a:extLst>
          </p:cNvPr>
          <p:cNvSpPr txBox="1"/>
          <p:nvPr/>
        </p:nvSpPr>
        <p:spPr>
          <a:xfrm>
            <a:off x="5821364" y="1423989"/>
            <a:ext cx="1298575" cy="5222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GB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142cm</a:t>
            </a:r>
            <a:r>
              <a:rPr lang="en-GB" sz="2800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GB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686" name="TextBox 179">
            <a:extLst>
              <a:ext uri="{FF2B5EF4-FFF2-40B4-BE49-F238E27FC236}">
                <a16:creationId xmlns:a16="http://schemas.microsoft.com/office/drawing/2014/main" id="{D5F4588D-69C1-4966-9C32-5A10CB7FBF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8113" y="808039"/>
            <a:ext cx="47481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/>
              <a:t>7cm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2A1F51A-7352-4CE7-B67F-FD0C143F5DBC}"/>
              </a:ext>
            </a:extLst>
          </p:cNvPr>
          <p:cNvSpPr txBox="1"/>
          <p:nvPr/>
        </p:nvSpPr>
        <p:spPr>
          <a:xfrm>
            <a:off x="8150225" y="1558925"/>
            <a:ext cx="1296988" cy="5222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GB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510cm</a:t>
            </a:r>
            <a:r>
              <a:rPr lang="en-GB" sz="2800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GB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59EE5C2-AB39-43C3-B91C-42EB37220923}"/>
              </a:ext>
            </a:extLst>
          </p:cNvPr>
          <p:cNvSpPr txBox="1"/>
          <p:nvPr/>
        </p:nvSpPr>
        <p:spPr>
          <a:xfrm>
            <a:off x="3517900" y="2995614"/>
            <a:ext cx="1296988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GB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108cm</a:t>
            </a:r>
            <a:r>
              <a:rPr lang="en-GB" sz="2800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GB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3D0B7E1-A9A3-4D2E-AB26-F1E329CF5052}"/>
              </a:ext>
            </a:extLst>
          </p:cNvPr>
          <p:cNvSpPr txBox="1"/>
          <p:nvPr/>
        </p:nvSpPr>
        <p:spPr>
          <a:xfrm>
            <a:off x="5643564" y="2820989"/>
            <a:ext cx="1296987" cy="5222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GB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336cm</a:t>
            </a:r>
            <a:r>
              <a:rPr lang="en-GB" sz="2800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GB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8293181-97E3-4FF7-AF8C-368580F4F0F4}"/>
              </a:ext>
            </a:extLst>
          </p:cNvPr>
          <p:cNvSpPr txBox="1"/>
          <p:nvPr/>
        </p:nvSpPr>
        <p:spPr>
          <a:xfrm>
            <a:off x="9207500" y="3211514"/>
            <a:ext cx="1296988" cy="5222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GB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300cm</a:t>
            </a:r>
            <a:r>
              <a:rPr lang="en-GB" sz="2800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GB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691" name="Content Placeholder 2">
            <a:extLst>
              <a:ext uri="{FF2B5EF4-FFF2-40B4-BE49-F238E27FC236}">
                <a16:creationId xmlns:a16="http://schemas.microsoft.com/office/drawing/2014/main" id="{1D3775D2-DA39-4AE4-B662-B316DDC421C6}"/>
              </a:ext>
            </a:extLst>
          </p:cNvPr>
          <p:cNvSpPr txBox="1">
            <a:spLocks/>
          </p:cNvSpPr>
          <p:nvPr/>
        </p:nvSpPr>
        <p:spPr bwMode="auto">
          <a:xfrm>
            <a:off x="1795463" y="46053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GB" altLang="en-US" sz="1600">
                <a:solidFill>
                  <a:srgbClr val="898989"/>
                </a:solidFill>
                <a:latin typeface="Century Gothic" panose="020B0502020202020204" pitchFamily="34" charset="0"/>
              </a:rPr>
              <a:t>Toblerone are making a new family sized bar.</a:t>
            </a:r>
          </a:p>
          <a:p>
            <a:pPr eaLnBrk="1" hangingPunct="1">
              <a:buFontTx/>
              <a:buNone/>
            </a:pPr>
            <a:r>
              <a:rPr lang="en-GB" altLang="en-US" sz="1600">
                <a:solidFill>
                  <a:srgbClr val="898989"/>
                </a:solidFill>
                <a:latin typeface="Century Gothic" panose="020B0502020202020204" pitchFamily="34" charset="0"/>
              </a:rPr>
              <a:t>Each piece is an equilateral triangle, and will have the following dimensions:</a:t>
            </a:r>
          </a:p>
          <a:p>
            <a:pPr eaLnBrk="1" hangingPunct="1">
              <a:buFontTx/>
              <a:buNone/>
            </a:pPr>
            <a:r>
              <a:rPr lang="en-GB" altLang="en-US" sz="1600">
                <a:solidFill>
                  <a:srgbClr val="898989"/>
                </a:solidFill>
                <a:latin typeface="Century Gothic" panose="020B0502020202020204" pitchFamily="34" charset="0"/>
              </a:rPr>
              <a:t>The bar will consist of 12 equal pieces.</a:t>
            </a:r>
          </a:p>
          <a:p>
            <a:pPr eaLnBrk="1" hangingPunct="1">
              <a:buFontTx/>
              <a:buNone/>
            </a:pPr>
            <a:r>
              <a:rPr lang="en-GB" altLang="en-US" sz="1600">
                <a:solidFill>
                  <a:srgbClr val="898989"/>
                </a:solidFill>
                <a:latin typeface="Century Gothic" panose="020B0502020202020204" pitchFamily="34" charset="0"/>
              </a:rPr>
              <a:t>What will the total surface area of the wrapper need to be?</a:t>
            </a:r>
          </a:p>
          <a:p>
            <a:pPr eaLnBrk="1" hangingPunct="1">
              <a:buFontTx/>
              <a:buNone/>
            </a:pPr>
            <a:endParaRPr lang="en-GB" altLang="en-US" sz="1600">
              <a:solidFill>
                <a:srgbClr val="898989"/>
              </a:solidFill>
              <a:latin typeface="Comic Sans MS" panose="030F0702030302020204" pitchFamily="66" charset="0"/>
            </a:endParaRPr>
          </a:p>
          <a:p>
            <a:pPr eaLnBrk="1" hangingPunct="1">
              <a:buFontTx/>
              <a:buNone/>
            </a:pPr>
            <a:r>
              <a:rPr lang="en-GB" altLang="en-US" sz="1600">
                <a:solidFill>
                  <a:srgbClr val="898989"/>
                </a:solidFill>
                <a:latin typeface="Comic Sans MS" panose="030F0702030302020204" pitchFamily="66" charset="0"/>
              </a:rPr>
              <a:t> </a:t>
            </a:r>
          </a:p>
        </p:txBody>
      </p:sp>
      <p:grpSp>
        <p:nvGrpSpPr>
          <p:cNvPr id="27692" name="Group 1">
            <a:extLst>
              <a:ext uri="{FF2B5EF4-FFF2-40B4-BE49-F238E27FC236}">
                <a16:creationId xmlns:a16="http://schemas.microsoft.com/office/drawing/2014/main" id="{A232EE85-3FB4-41BB-80F0-D18E1E70AEDA}"/>
              </a:ext>
            </a:extLst>
          </p:cNvPr>
          <p:cNvGrpSpPr>
            <a:grpSpLocks/>
          </p:cNvGrpSpPr>
          <p:nvPr/>
        </p:nvGrpSpPr>
        <p:grpSpPr bwMode="auto">
          <a:xfrm>
            <a:off x="8566150" y="5149850"/>
            <a:ext cx="2209800" cy="1708150"/>
            <a:chOff x="1439407" y="6063633"/>
            <a:chExt cx="3392225" cy="2670249"/>
          </a:xfrm>
        </p:grpSpPr>
        <p:sp>
          <p:nvSpPr>
            <p:cNvPr id="48" name="Isosceles Triangle 47">
              <a:extLst>
                <a:ext uri="{FF2B5EF4-FFF2-40B4-BE49-F238E27FC236}">
                  <a16:creationId xmlns:a16="http://schemas.microsoft.com/office/drawing/2014/main" id="{CC7F0264-C040-4231-A9FD-18706CF04E43}"/>
                </a:ext>
              </a:extLst>
            </p:cNvPr>
            <p:cNvSpPr/>
            <p:nvPr/>
          </p:nvSpPr>
          <p:spPr>
            <a:xfrm>
              <a:off x="1656296" y="6423472"/>
              <a:ext cx="1944681" cy="165525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GB" sz="1400"/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06BE609A-9643-4482-B2F6-D01F7036414C}"/>
                </a:ext>
              </a:extLst>
            </p:cNvPr>
            <p:cNvCxnSpPr>
              <a:stCxn id="48" idx="4"/>
            </p:cNvCxnSpPr>
            <p:nvPr/>
          </p:nvCxnSpPr>
          <p:spPr>
            <a:xfrm flipV="1">
              <a:off x="3600976" y="7718890"/>
              <a:ext cx="287559" cy="35983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00FE1493-3AF7-46B4-B4C1-3612AF36F52B}"/>
                </a:ext>
              </a:extLst>
            </p:cNvPr>
            <p:cNvCxnSpPr/>
            <p:nvPr/>
          </p:nvCxnSpPr>
          <p:spPr>
            <a:xfrm flipV="1">
              <a:off x="2616451" y="6063633"/>
              <a:ext cx="287559" cy="35983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3B5BAF5C-0716-4ED9-B999-98518E18D67B}"/>
                </a:ext>
              </a:extLst>
            </p:cNvPr>
            <p:cNvCxnSpPr/>
            <p:nvPr/>
          </p:nvCxnSpPr>
          <p:spPr>
            <a:xfrm>
              <a:off x="2904011" y="6063633"/>
              <a:ext cx="984525" cy="165525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688FDC66-390E-4653-B87D-3D9F71AB60B4}"/>
                </a:ext>
              </a:extLst>
            </p:cNvPr>
            <p:cNvCxnSpPr/>
            <p:nvPr/>
          </p:nvCxnSpPr>
          <p:spPr>
            <a:xfrm>
              <a:off x="1656296" y="8297113"/>
              <a:ext cx="1944681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26959B46-37EB-456F-9DBF-5C3FF72DF18D}"/>
                </a:ext>
              </a:extLst>
            </p:cNvPr>
            <p:cNvCxnSpPr/>
            <p:nvPr/>
          </p:nvCxnSpPr>
          <p:spPr>
            <a:xfrm flipV="1">
              <a:off x="1517389" y="6423472"/>
              <a:ext cx="0" cy="1655256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1E1CAF01-BF93-4614-8C10-07F6AA41006C}"/>
                </a:ext>
              </a:extLst>
            </p:cNvPr>
            <p:cNvCxnSpPr/>
            <p:nvPr/>
          </p:nvCxnSpPr>
          <p:spPr>
            <a:xfrm flipV="1">
              <a:off x="3744755" y="7790857"/>
              <a:ext cx="287559" cy="431806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702" name="TextBox 54">
              <a:extLst>
                <a:ext uri="{FF2B5EF4-FFF2-40B4-BE49-F238E27FC236}">
                  <a16:creationId xmlns:a16="http://schemas.microsoft.com/office/drawing/2014/main" id="{7C88415C-0870-4E62-9B94-4CA6AB9A2A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03351" y="8252945"/>
              <a:ext cx="1080120" cy="480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400" b="1">
                  <a:latin typeface="Comic Sans MS" panose="030F0702030302020204" pitchFamily="66" charset="0"/>
                </a:rPr>
                <a:t>4cm </a:t>
              </a:r>
            </a:p>
          </p:txBody>
        </p:sp>
        <p:sp>
          <p:nvSpPr>
            <p:cNvPr id="27703" name="TextBox 55">
              <a:extLst>
                <a:ext uri="{FF2B5EF4-FFF2-40B4-BE49-F238E27FC236}">
                  <a16:creationId xmlns:a16="http://schemas.microsoft.com/office/drawing/2014/main" id="{428310C6-59B6-4717-ACC2-0585B89B86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39407" y="6682333"/>
              <a:ext cx="1080120" cy="480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400" b="1">
                  <a:latin typeface="Comic Sans MS" panose="030F0702030302020204" pitchFamily="66" charset="0"/>
                </a:rPr>
                <a:t>4cm </a:t>
              </a:r>
            </a:p>
          </p:txBody>
        </p:sp>
        <p:sp>
          <p:nvSpPr>
            <p:cNvPr id="27704" name="TextBox 56">
              <a:extLst>
                <a:ext uri="{FF2B5EF4-FFF2-40B4-BE49-F238E27FC236}">
                  <a16:creationId xmlns:a16="http://schemas.microsoft.com/office/drawing/2014/main" id="{6A5F2F38-C2C1-4962-886D-38C1A7CDC6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23520" y="7899836"/>
              <a:ext cx="1008112" cy="480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400" b="1">
                  <a:latin typeface="Comic Sans MS" panose="030F0702030302020204" pitchFamily="66" charset="0"/>
                </a:rPr>
                <a:t>1cm </a:t>
              </a:r>
            </a:p>
          </p:txBody>
        </p:sp>
      </p:grpSp>
      <p:sp>
        <p:nvSpPr>
          <p:cNvPr id="59" name="Oval 58">
            <a:extLst>
              <a:ext uri="{FF2B5EF4-FFF2-40B4-BE49-F238E27FC236}">
                <a16:creationId xmlns:a16="http://schemas.microsoft.com/office/drawing/2014/main" id="{062CC2DF-73F3-4A6F-B31D-80EFB9103594}"/>
              </a:ext>
            </a:extLst>
          </p:cNvPr>
          <p:cNvSpPr/>
          <p:nvPr/>
        </p:nvSpPr>
        <p:spPr>
          <a:xfrm>
            <a:off x="1625601" y="4117976"/>
            <a:ext cx="504825" cy="504825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dirty="0">
                <a:solidFill>
                  <a:sysClr val="windowText" lastClr="000000"/>
                </a:solidFill>
              </a:rPr>
              <a:t>7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D018493D-D870-4103-A514-62B347D7364A}"/>
              </a:ext>
            </a:extLst>
          </p:cNvPr>
          <p:cNvSpPr txBox="1"/>
          <p:nvPr/>
        </p:nvSpPr>
        <p:spPr>
          <a:xfrm>
            <a:off x="7050089" y="5956301"/>
            <a:ext cx="1296987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GB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160cm</a:t>
            </a:r>
            <a:r>
              <a:rPr lang="en-GB" sz="2800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GB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2" grpId="0"/>
      <p:bldP spid="43" grpId="0"/>
      <p:bldP spid="44" grpId="0"/>
      <p:bldP spid="45" grpId="0"/>
      <p:bldP spid="6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968E87-137B-4E79-B5BA-041A25B93A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60398"/>
            <a:ext cx="10515600" cy="4191001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GB" sz="2400" dirty="0"/>
              <a:t>A length of copper piping is in the shape of a triangular prism. The triangle on it’s end is a right angle, 9mm by 4mm by 10mm. The piece of pipe is 18cm long. What is the </a:t>
            </a:r>
            <a:r>
              <a:rPr lang="en-GB" sz="2400" b="1" dirty="0"/>
              <a:t>surface area</a:t>
            </a:r>
            <a:r>
              <a:rPr lang="en-GB" sz="2400" dirty="0"/>
              <a:t> of the pipe?</a:t>
            </a:r>
          </a:p>
          <a:p>
            <a:pPr>
              <a:defRPr/>
            </a:pPr>
            <a:endParaRPr lang="en-GB" sz="2400" dirty="0"/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40B85575-F228-4D81-97DD-EE18CB4FDDF2}"/>
              </a:ext>
            </a:extLst>
          </p:cNvPr>
          <p:cNvSpPr/>
          <p:nvPr/>
        </p:nvSpPr>
        <p:spPr>
          <a:xfrm>
            <a:off x="2279649" y="2904856"/>
            <a:ext cx="1584325" cy="1223963"/>
          </a:xfrm>
          <a:prstGeom prst="rtTriangl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5" name="Right Triangle 4">
            <a:extLst>
              <a:ext uri="{FF2B5EF4-FFF2-40B4-BE49-F238E27FC236}">
                <a16:creationId xmlns:a16="http://schemas.microsoft.com/office/drawing/2014/main" id="{7A20D3CE-E8DD-4C15-A459-3D7CEDB07F82}"/>
              </a:ext>
            </a:extLst>
          </p:cNvPr>
          <p:cNvSpPr/>
          <p:nvPr/>
        </p:nvSpPr>
        <p:spPr>
          <a:xfrm>
            <a:off x="4025901" y="1816100"/>
            <a:ext cx="1584325" cy="1223962"/>
          </a:xfrm>
          <a:prstGeom prst="rtTriangle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C0EFB6B-3293-4114-8287-40586729A075}"/>
              </a:ext>
            </a:extLst>
          </p:cNvPr>
          <p:cNvCxnSpPr/>
          <p:nvPr/>
        </p:nvCxnSpPr>
        <p:spPr>
          <a:xfrm flipV="1">
            <a:off x="2279650" y="1816100"/>
            <a:ext cx="1746250" cy="107156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E60AB81-A2D4-496A-BA44-6EEE29037DFC}"/>
              </a:ext>
            </a:extLst>
          </p:cNvPr>
          <p:cNvCxnSpPr>
            <a:endCxn id="5" idx="4"/>
          </p:cNvCxnSpPr>
          <p:nvPr/>
        </p:nvCxnSpPr>
        <p:spPr>
          <a:xfrm flipV="1">
            <a:off x="3863975" y="3040063"/>
            <a:ext cx="1746250" cy="107156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52C23E3-78D2-4D65-B8B7-A1262F626249}"/>
              </a:ext>
            </a:extLst>
          </p:cNvPr>
          <p:cNvCxnSpPr>
            <a:endCxn id="5" idx="2"/>
          </p:cNvCxnSpPr>
          <p:nvPr/>
        </p:nvCxnSpPr>
        <p:spPr>
          <a:xfrm flipV="1">
            <a:off x="2279650" y="3040063"/>
            <a:ext cx="1746250" cy="1071563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CF956C1-B307-47DC-8EE9-EF1F069FADF1}"/>
              </a:ext>
            </a:extLst>
          </p:cNvPr>
          <p:cNvCxnSpPr>
            <a:stCxn id="5" idx="0"/>
            <a:endCxn id="5" idx="4"/>
          </p:cNvCxnSpPr>
          <p:nvPr/>
        </p:nvCxnSpPr>
        <p:spPr>
          <a:xfrm>
            <a:off x="4025901" y="1816100"/>
            <a:ext cx="1584325" cy="122396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60E6E00E-F220-4852-BFF3-C103E8FDED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1" y="3289300"/>
            <a:ext cx="9001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FF0000"/>
                </a:solidFill>
              </a:rPr>
              <a:t>9mm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3B14647-24F0-4E6E-947F-0F037FDE80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2551" y="4111625"/>
            <a:ext cx="8985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FF0000"/>
                </a:solidFill>
              </a:rPr>
              <a:t>4mm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5A06247-4013-43D9-828C-8FFCDF9903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3113" y="3579813"/>
            <a:ext cx="12255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FF0000"/>
                </a:solidFill>
              </a:rPr>
              <a:t>180mm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2BAE0F2-412C-4035-B87A-83B389DB32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3113" y="1951038"/>
            <a:ext cx="102711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FF0000"/>
                </a:solidFill>
              </a:rPr>
              <a:t>10mm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8434191-E342-4F20-B88F-FD7B9E3E09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1684337"/>
            <a:ext cx="424815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FF0000"/>
                </a:solidFill>
              </a:rPr>
              <a:t>Area of Triangles = (9 x 4) ÷ 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FF0000"/>
                </a:solidFill>
              </a:rPr>
              <a:t>	                  = 18mm</a:t>
            </a:r>
            <a:r>
              <a:rPr lang="en-GB" altLang="en-US" sz="2400" baseline="30000">
                <a:solidFill>
                  <a:srgbClr val="FF0000"/>
                </a:solidFill>
              </a:rPr>
              <a:t>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FF0000"/>
                </a:solidFill>
              </a:rPr>
              <a:t>		     = 18 x 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FF0000"/>
                </a:solidFill>
              </a:rPr>
              <a:t>		     </a:t>
            </a:r>
            <a:r>
              <a:rPr lang="en-GB" altLang="en-US" sz="2400">
                <a:solidFill>
                  <a:srgbClr val="0000FF"/>
                </a:solidFill>
              </a:rPr>
              <a:t>= 36mm</a:t>
            </a:r>
            <a:r>
              <a:rPr lang="en-GB" altLang="en-US" sz="2400" baseline="3000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EC99F01-A052-4E9C-B762-D22C3CB3F7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8075" y="3182937"/>
            <a:ext cx="42481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FF0000"/>
                </a:solidFill>
              </a:rPr>
              <a:t>Front Rectangle   = 180 x 10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FF0000"/>
                </a:solidFill>
              </a:rPr>
              <a:t>	                  </a:t>
            </a:r>
            <a:r>
              <a:rPr lang="en-GB" altLang="en-US" sz="2400">
                <a:solidFill>
                  <a:srgbClr val="0000FF"/>
                </a:solidFill>
              </a:rPr>
              <a:t>= 1800mm</a:t>
            </a:r>
            <a:r>
              <a:rPr lang="en-GB" altLang="en-US" sz="2400" baseline="3000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952F2E1-E5CA-45C9-855E-47F7A8C900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8075" y="3975100"/>
            <a:ext cx="42481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FF0000"/>
                </a:solidFill>
              </a:rPr>
              <a:t>Back Rectangle    = 180 x 9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FF0000"/>
                </a:solidFill>
              </a:rPr>
              <a:t>	                  </a:t>
            </a:r>
            <a:r>
              <a:rPr lang="en-GB" altLang="en-US" sz="2400">
                <a:solidFill>
                  <a:srgbClr val="0000FF"/>
                </a:solidFill>
              </a:rPr>
              <a:t>= 1620mm</a:t>
            </a:r>
            <a:r>
              <a:rPr lang="en-GB" altLang="en-US" sz="2400" baseline="3000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616F514-5416-41F3-AB06-45CAEF669A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6013" y="4684713"/>
            <a:ext cx="42481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FF0000"/>
                </a:solidFill>
              </a:rPr>
              <a:t>Base Rectangle    = 180 x 4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FF0000"/>
                </a:solidFill>
              </a:rPr>
              <a:t>	                  </a:t>
            </a:r>
            <a:r>
              <a:rPr lang="en-GB" altLang="en-US" sz="2400">
                <a:solidFill>
                  <a:srgbClr val="0000FF"/>
                </a:solidFill>
              </a:rPr>
              <a:t>= 720mm</a:t>
            </a:r>
            <a:r>
              <a:rPr lang="en-GB" altLang="en-US" sz="2400" baseline="3000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E717167-1064-4E8D-972D-AB6D8C94F9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3371" y="4651376"/>
            <a:ext cx="424815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rgbClr val="0000FF"/>
                </a:solidFill>
              </a:rPr>
              <a:t>Total Surface Area = 36 + 1800 + 		          1620 + 720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rgbClr val="0000FF"/>
                </a:solidFill>
              </a:rPr>
              <a:t>	                    </a:t>
            </a:r>
            <a:r>
              <a:rPr lang="en-GB" altLang="en-US" sz="2400" dirty="0"/>
              <a:t>= 4176mm</a:t>
            </a:r>
            <a:r>
              <a:rPr lang="en-GB" altLang="en-US" sz="2400" baseline="30000" dirty="0"/>
              <a:t>2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EA480D6-F552-4E97-B2C3-7CF69D1AA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5" grpId="0"/>
      <p:bldP spid="16" grpId="0"/>
      <p:bldP spid="17" grpId="0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0696973"/>
              </p:ext>
            </p:extLst>
          </p:nvPr>
        </p:nvGraphicFramePr>
        <p:xfrm>
          <a:off x="764277" y="241994"/>
          <a:ext cx="10849970" cy="482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8045">
                  <a:extLst>
                    <a:ext uri="{9D8B030D-6E8A-4147-A177-3AD203B41FA5}">
                      <a16:colId xmlns:a16="http://schemas.microsoft.com/office/drawing/2014/main" val="98818572"/>
                    </a:ext>
                  </a:extLst>
                </a:gridCol>
                <a:gridCol w="3411943">
                  <a:extLst>
                    <a:ext uri="{9D8B030D-6E8A-4147-A177-3AD203B41FA5}">
                      <a16:colId xmlns:a16="http://schemas.microsoft.com/office/drawing/2014/main" val="1408190006"/>
                    </a:ext>
                  </a:extLst>
                </a:gridCol>
                <a:gridCol w="2169994">
                  <a:extLst>
                    <a:ext uri="{9D8B030D-6E8A-4147-A177-3AD203B41FA5}">
                      <a16:colId xmlns:a16="http://schemas.microsoft.com/office/drawing/2014/main" val="3634320987"/>
                    </a:ext>
                  </a:extLst>
                </a:gridCol>
                <a:gridCol w="2169994">
                  <a:extLst>
                    <a:ext uri="{9D8B030D-6E8A-4147-A177-3AD203B41FA5}">
                      <a16:colId xmlns:a16="http://schemas.microsoft.com/office/drawing/2014/main" val="1416836315"/>
                    </a:ext>
                  </a:extLst>
                </a:gridCol>
                <a:gridCol w="2169994">
                  <a:extLst>
                    <a:ext uri="{9D8B030D-6E8A-4147-A177-3AD203B41FA5}">
                      <a16:colId xmlns:a16="http://schemas.microsoft.com/office/drawing/2014/main" val="23354333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No.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Faces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Edges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Vertices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62839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Cube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09073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Cuboid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41610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Sphere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0780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Cylinder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4199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60324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Square-Based</a:t>
                      </a:r>
                      <a:r>
                        <a:rPr lang="en-GB" baseline="0" dirty="0"/>
                        <a:t> Pyramid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16104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Triangular-Based</a:t>
                      </a:r>
                      <a:r>
                        <a:rPr lang="en-GB" baseline="0" dirty="0"/>
                        <a:t> Pyramid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38190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Triangular Prism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55952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Trapezoidal</a:t>
                      </a:r>
                      <a:r>
                        <a:rPr lang="en-GB" baseline="0" dirty="0"/>
                        <a:t> Prism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38196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Hexagonal Prism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87096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Irregular Quadrilateral Prism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94657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Irregular Quadrilateral Prism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26741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45900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5534026" y="168276"/>
            <a:ext cx="948721" cy="584775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3200" dirty="0"/>
              <a:t>Nets</a:t>
            </a:r>
            <a:endParaRPr lang="en-US" altLang="en-US" sz="3200" dirty="0"/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2219326" y="1014413"/>
            <a:ext cx="6931385" cy="369332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dirty="0"/>
              <a:t>A </a:t>
            </a:r>
            <a:r>
              <a:rPr lang="en-GB" altLang="en-US" b="1" dirty="0"/>
              <a:t>net</a:t>
            </a:r>
            <a:r>
              <a:rPr lang="en-GB" altLang="en-US" dirty="0"/>
              <a:t> shows what a 3D solid could look like if ‘unfolded’ and laid out flat</a:t>
            </a:r>
            <a:endParaRPr lang="en-US" altLang="en-US" dirty="0"/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2314575" y="4814888"/>
            <a:ext cx="667170" cy="369332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/>
              <a:t>Cube</a:t>
            </a:r>
          </a:p>
        </p:txBody>
      </p:sp>
      <p:pic>
        <p:nvPicPr>
          <p:cNvPr id="30726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5364" y="5530850"/>
            <a:ext cx="847725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0727" name="Group 7"/>
          <p:cNvGrpSpPr>
            <a:grpSpLocks/>
          </p:cNvGrpSpPr>
          <p:nvPr/>
        </p:nvGrpSpPr>
        <p:grpSpPr bwMode="auto">
          <a:xfrm>
            <a:off x="3937000" y="2351088"/>
            <a:ext cx="2065338" cy="2062162"/>
            <a:chOff x="1688" y="2577"/>
            <a:chExt cx="1301" cy="1299"/>
          </a:xfrm>
        </p:grpSpPr>
        <p:sp>
          <p:nvSpPr>
            <p:cNvPr id="30728" name="Rectangle 8"/>
            <p:cNvSpPr>
              <a:spLocks noChangeArrowheads="1"/>
            </p:cNvSpPr>
            <p:nvPr/>
          </p:nvSpPr>
          <p:spPr bwMode="auto">
            <a:xfrm>
              <a:off x="2112" y="3000"/>
              <a:ext cx="453" cy="453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30729" name="Line 9"/>
            <p:cNvSpPr>
              <a:spLocks noChangeShapeType="1"/>
            </p:cNvSpPr>
            <p:nvPr/>
          </p:nvSpPr>
          <p:spPr bwMode="auto">
            <a:xfrm rot="1800000" flipV="1">
              <a:off x="2224" y="2579"/>
              <a:ext cx="0" cy="45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0730" name="Line 10"/>
            <p:cNvSpPr>
              <a:spLocks noChangeShapeType="1"/>
            </p:cNvSpPr>
            <p:nvPr/>
          </p:nvSpPr>
          <p:spPr bwMode="auto">
            <a:xfrm rot="19800000" flipV="1">
              <a:off x="2451" y="2577"/>
              <a:ext cx="0" cy="45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0731" name="Line 11"/>
            <p:cNvSpPr>
              <a:spLocks noChangeShapeType="1"/>
            </p:cNvSpPr>
            <p:nvPr/>
          </p:nvSpPr>
          <p:spPr bwMode="auto">
            <a:xfrm rot="1800000" flipV="1">
              <a:off x="2452" y="3423"/>
              <a:ext cx="0" cy="45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0732" name="Line 12"/>
            <p:cNvSpPr>
              <a:spLocks noChangeShapeType="1"/>
            </p:cNvSpPr>
            <p:nvPr/>
          </p:nvSpPr>
          <p:spPr bwMode="auto">
            <a:xfrm rot="19800000" flipV="1">
              <a:off x="2225" y="3423"/>
              <a:ext cx="0" cy="45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0733" name="Line 13"/>
            <p:cNvSpPr>
              <a:spLocks noChangeShapeType="1"/>
            </p:cNvSpPr>
            <p:nvPr/>
          </p:nvSpPr>
          <p:spPr bwMode="auto">
            <a:xfrm rot="7200000" flipV="1">
              <a:off x="2762" y="2887"/>
              <a:ext cx="0" cy="45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0734" name="Line 14"/>
            <p:cNvSpPr>
              <a:spLocks noChangeShapeType="1"/>
            </p:cNvSpPr>
            <p:nvPr/>
          </p:nvSpPr>
          <p:spPr bwMode="auto">
            <a:xfrm rot="3600000" flipV="1">
              <a:off x="2763" y="3114"/>
              <a:ext cx="0" cy="45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0735" name="Line 15"/>
            <p:cNvSpPr>
              <a:spLocks noChangeShapeType="1"/>
            </p:cNvSpPr>
            <p:nvPr/>
          </p:nvSpPr>
          <p:spPr bwMode="auto">
            <a:xfrm rot="7200000" flipV="1">
              <a:off x="1915" y="3114"/>
              <a:ext cx="0" cy="45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0736" name="Line 16"/>
            <p:cNvSpPr>
              <a:spLocks noChangeShapeType="1"/>
            </p:cNvSpPr>
            <p:nvPr/>
          </p:nvSpPr>
          <p:spPr bwMode="auto">
            <a:xfrm rot="3600000" flipV="1">
              <a:off x="1916" y="2887"/>
              <a:ext cx="0" cy="45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dirty="0"/>
            </a:p>
          </p:txBody>
        </p:sp>
      </p:grpSp>
      <p:sp>
        <p:nvSpPr>
          <p:cNvPr id="30737" name="Text Box 17"/>
          <p:cNvSpPr txBox="1">
            <a:spLocks noChangeArrowheads="1"/>
          </p:cNvSpPr>
          <p:nvPr/>
        </p:nvSpPr>
        <p:spPr bwMode="auto">
          <a:xfrm>
            <a:off x="4051300" y="4676775"/>
            <a:ext cx="1631950" cy="64135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GB" altLang="en-US" dirty="0"/>
              <a:t>Square-based pyramid</a:t>
            </a:r>
            <a:endParaRPr lang="en-US" altLang="en-US" dirty="0"/>
          </a:p>
        </p:txBody>
      </p:sp>
      <p:grpSp>
        <p:nvGrpSpPr>
          <p:cNvPr id="30738" name="Group 18"/>
          <p:cNvGrpSpPr>
            <a:grpSpLocks/>
          </p:cNvGrpSpPr>
          <p:nvPr/>
        </p:nvGrpSpPr>
        <p:grpSpPr bwMode="auto">
          <a:xfrm>
            <a:off x="1852614" y="2336800"/>
            <a:ext cx="1616075" cy="2159000"/>
            <a:chOff x="212" y="2376"/>
            <a:chExt cx="1360" cy="1814"/>
          </a:xfrm>
        </p:grpSpPr>
        <p:sp>
          <p:nvSpPr>
            <p:cNvPr id="30739" name="Rectangle 19"/>
            <p:cNvSpPr>
              <a:spLocks noChangeArrowheads="1"/>
            </p:cNvSpPr>
            <p:nvPr/>
          </p:nvSpPr>
          <p:spPr bwMode="auto">
            <a:xfrm>
              <a:off x="1119" y="2829"/>
              <a:ext cx="453" cy="453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30740" name="Rectangle 20"/>
            <p:cNvSpPr>
              <a:spLocks noChangeArrowheads="1"/>
            </p:cNvSpPr>
            <p:nvPr/>
          </p:nvSpPr>
          <p:spPr bwMode="auto">
            <a:xfrm>
              <a:off x="666" y="2829"/>
              <a:ext cx="453" cy="453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30741" name="Rectangle 21"/>
            <p:cNvSpPr>
              <a:spLocks noChangeArrowheads="1"/>
            </p:cNvSpPr>
            <p:nvPr/>
          </p:nvSpPr>
          <p:spPr bwMode="auto">
            <a:xfrm>
              <a:off x="212" y="2829"/>
              <a:ext cx="453" cy="453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30742" name="Rectangle 22"/>
            <p:cNvSpPr>
              <a:spLocks noChangeArrowheads="1"/>
            </p:cNvSpPr>
            <p:nvPr/>
          </p:nvSpPr>
          <p:spPr bwMode="auto">
            <a:xfrm>
              <a:off x="665" y="2376"/>
              <a:ext cx="453" cy="453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30743" name="Rectangle 23"/>
            <p:cNvSpPr>
              <a:spLocks noChangeArrowheads="1"/>
            </p:cNvSpPr>
            <p:nvPr/>
          </p:nvSpPr>
          <p:spPr bwMode="auto">
            <a:xfrm>
              <a:off x="666" y="3737"/>
              <a:ext cx="453" cy="453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30744" name="Rectangle 24"/>
            <p:cNvSpPr>
              <a:spLocks noChangeArrowheads="1"/>
            </p:cNvSpPr>
            <p:nvPr/>
          </p:nvSpPr>
          <p:spPr bwMode="auto">
            <a:xfrm>
              <a:off x="666" y="3283"/>
              <a:ext cx="453" cy="453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dirty="0"/>
            </a:p>
          </p:txBody>
        </p:sp>
      </p:grpSp>
      <p:grpSp>
        <p:nvGrpSpPr>
          <p:cNvPr id="30745" name="Group 25"/>
          <p:cNvGrpSpPr>
            <a:grpSpLocks/>
          </p:cNvGrpSpPr>
          <p:nvPr/>
        </p:nvGrpSpPr>
        <p:grpSpPr bwMode="auto">
          <a:xfrm>
            <a:off x="6807200" y="5554663"/>
            <a:ext cx="723900" cy="838200"/>
            <a:chOff x="3560" y="1776"/>
            <a:chExt cx="456" cy="528"/>
          </a:xfrm>
        </p:grpSpPr>
        <p:sp>
          <p:nvSpPr>
            <p:cNvPr id="30746" name="AutoShape 26"/>
            <p:cNvSpPr>
              <a:spLocks noChangeArrowheads="1"/>
            </p:cNvSpPr>
            <p:nvPr/>
          </p:nvSpPr>
          <p:spPr bwMode="auto">
            <a:xfrm>
              <a:off x="3560" y="1776"/>
              <a:ext cx="456" cy="528"/>
            </a:xfrm>
            <a:prstGeom prst="can">
              <a:avLst>
                <a:gd name="adj" fmla="val 28947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30747" name="Arc 27"/>
            <p:cNvSpPr>
              <a:spLocks/>
            </p:cNvSpPr>
            <p:nvPr/>
          </p:nvSpPr>
          <p:spPr bwMode="auto">
            <a:xfrm>
              <a:off x="3560" y="2178"/>
              <a:ext cx="455" cy="66"/>
            </a:xfrm>
            <a:custGeom>
              <a:avLst/>
              <a:gdLst>
                <a:gd name="G0" fmla="+- 21580 0 0"/>
                <a:gd name="G1" fmla="+- 21600 0 0"/>
                <a:gd name="G2" fmla="+- 21600 0 0"/>
                <a:gd name="T0" fmla="*/ 0 w 43180"/>
                <a:gd name="T1" fmla="*/ 20676 h 21600"/>
                <a:gd name="T2" fmla="*/ 43180 w 43180"/>
                <a:gd name="T3" fmla="*/ 21600 h 21600"/>
                <a:gd name="T4" fmla="*/ 21580 w 4318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180" h="21600" fill="none" extrusionOk="0">
                  <a:moveTo>
                    <a:pt x="-1" y="20675"/>
                  </a:moveTo>
                  <a:cubicBezTo>
                    <a:pt x="494" y="9116"/>
                    <a:pt x="10010" y="-1"/>
                    <a:pt x="21580" y="0"/>
                  </a:cubicBezTo>
                  <a:cubicBezTo>
                    <a:pt x="33509" y="0"/>
                    <a:pt x="43180" y="9670"/>
                    <a:pt x="43180" y="21600"/>
                  </a:cubicBezTo>
                </a:path>
                <a:path w="43180" h="21600" stroke="0" extrusionOk="0">
                  <a:moveTo>
                    <a:pt x="-1" y="20675"/>
                  </a:moveTo>
                  <a:cubicBezTo>
                    <a:pt x="494" y="9116"/>
                    <a:pt x="10010" y="-1"/>
                    <a:pt x="21580" y="0"/>
                  </a:cubicBezTo>
                  <a:cubicBezTo>
                    <a:pt x="33509" y="0"/>
                    <a:pt x="43180" y="9670"/>
                    <a:pt x="43180" y="21600"/>
                  </a:cubicBezTo>
                  <a:lnTo>
                    <a:pt x="21580" y="21600"/>
                  </a:lnTo>
                  <a:close/>
                </a:path>
              </a:pathLst>
            </a:cu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dirty="0"/>
            </a:p>
          </p:txBody>
        </p:sp>
      </p:grpSp>
      <p:pic>
        <p:nvPicPr>
          <p:cNvPr id="30748" name="Picture 2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1976" y="5549900"/>
            <a:ext cx="1071563" cy="922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0749" name="Group 29"/>
          <p:cNvGrpSpPr>
            <a:grpSpLocks/>
          </p:cNvGrpSpPr>
          <p:nvPr/>
        </p:nvGrpSpPr>
        <p:grpSpPr bwMode="auto">
          <a:xfrm>
            <a:off x="6629400" y="2403475"/>
            <a:ext cx="1130300" cy="1804988"/>
            <a:chOff x="3224" y="2602"/>
            <a:chExt cx="712" cy="1137"/>
          </a:xfrm>
        </p:grpSpPr>
        <p:sp>
          <p:nvSpPr>
            <p:cNvPr id="30750" name="Rectangle 30"/>
            <p:cNvSpPr>
              <a:spLocks noChangeArrowheads="1"/>
            </p:cNvSpPr>
            <p:nvPr/>
          </p:nvSpPr>
          <p:spPr bwMode="auto">
            <a:xfrm>
              <a:off x="3224" y="2832"/>
              <a:ext cx="712" cy="6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30751" name="Oval 31"/>
            <p:cNvSpPr>
              <a:spLocks noChangeArrowheads="1"/>
            </p:cNvSpPr>
            <p:nvPr/>
          </p:nvSpPr>
          <p:spPr bwMode="auto">
            <a:xfrm>
              <a:off x="3466" y="2602"/>
              <a:ext cx="227" cy="22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30752" name="Oval 32"/>
            <p:cNvSpPr>
              <a:spLocks noChangeArrowheads="1"/>
            </p:cNvSpPr>
            <p:nvPr/>
          </p:nvSpPr>
          <p:spPr bwMode="auto">
            <a:xfrm>
              <a:off x="3466" y="3512"/>
              <a:ext cx="227" cy="22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dirty="0"/>
            </a:p>
          </p:txBody>
        </p:sp>
      </p:grpSp>
      <p:sp>
        <p:nvSpPr>
          <p:cNvPr id="30753" name="Text Box 33"/>
          <p:cNvSpPr txBox="1">
            <a:spLocks noChangeArrowheads="1"/>
          </p:cNvSpPr>
          <p:nvPr/>
        </p:nvSpPr>
        <p:spPr bwMode="auto">
          <a:xfrm>
            <a:off x="6723832" y="4813300"/>
            <a:ext cx="957313" cy="369332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altLang="en-US" dirty="0"/>
              <a:t>Cylinder</a:t>
            </a:r>
            <a:endParaRPr lang="en-US" altLang="en-US" dirty="0"/>
          </a:p>
        </p:txBody>
      </p:sp>
      <p:grpSp>
        <p:nvGrpSpPr>
          <p:cNvPr id="30754" name="Group 34"/>
          <p:cNvGrpSpPr>
            <a:grpSpLocks/>
          </p:cNvGrpSpPr>
          <p:nvPr/>
        </p:nvGrpSpPr>
        <p:grpSpPr bwMode="auto">
          <a:xfrm>
            <a:off x="8345489" y="2317750"/>
            <a:ext cx="1984375" cy="2159000"/>
            <a:chOff x="4297" y="1460"/>
            <a:chExt cx="1250" cy="1360"/>
          </a:xfrm>
        </p:grpSpPr>
        <p:sp>
          <p:nvSpPr>
            <p:cNvPr id="30755" name="Rectangle 35"/>
            <p:cNvSpPr>
              <a:spLocks noChangeArrowheads="1"/>
            </p:cNvSpPr>
            <p:nvPr/>
          </p:nvSpPr>
          <p:spPr bwMode="auto">
            <a:xfrm rot="5400000">
              <a:off x="4753" y="2366"/>
              <a:ext cx="340" cy="567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30756" name="Rectangle 36"/>
            <p:cNvSpPr>
              <a:spLocks noChangeArrowheads="1"/>
            </p:cNvSpPr>
            <p:nvPr/>
          </p:nvSpPr>
          <p:spPr bwMode="auto">
            <a:xfrm rot="5400000">
              <a:off x="4696" y="1970"/>
              <a:ext cx="453" cy="567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30757" name="Rectangle 37"/>
            <p:cNvSpPr>
              <a:spLocks noChangeArrowheads="1"/>
            </p:cNvSpPr>
            <p:nvPr/>
          </p:nvSpPr>
          <p:spPr bwMode="auto">
            <a:xfrm rot="5400000">
              <a:off x="4639" y="1460"/>
              <a:ext cx="567" cy="567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30758" name="AutoShape 38"/>
            <p:cNvSpPr>
              <a:spLocks noChangeArrowheads="1"/>
            </p:cNvSpPr>
            <p:nvPr/>
          </p:nvSpPr>
          <p:spPr bwMode="auto">
            <a:xfrm>
              <a:off x="5207" y="2026"/>
              <a:ext cx="340" cy="453"/>
            </a:xfrm>
            <a:prstGeom prst="rtTriangl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30759" name="AutoShape 39"/>
            <p:cNvSpPr>
              <a:spLocks noChangeArrowheads="1"/>
            </p:cNvSpPr>
            <p:nvPr/>
          </p:nvSpPr>
          <p:spPr bwMode="auto">
            <a:xfrm flipH="1">
              <a:off x="4297" y="2027"/>
              <a:ext cx="340" cy="453"/>
            </a:xfrm>
            <a:prstGeom prst="rtTriangl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dirty="0"/>
            </a:p>
          </p:txBody>
        </p:sp>
      </p:grpSp>
      <p:sp>
        <p:nvSpPr>
          <p:cNvPr id="30760" name="Text Box 40"/>
          <p:cNvSpPr txBox="1">
            <a:spLocks noChangeArrowheads="1"/>
          </p:cNvSpPr>
          <p:nvPr/>
        </p:nvSpPr>
        <p:spPr bwMode="auto">
          <a:xfrm>
            <a:off x="8721725" y="4676775"/>
            <a:ext cx="1212850" cy="64135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GB" altLang="en-US" dirty="0"/>
              <a:t>Triangular prism</a:t>
            </a:r>
            <a:endParaRPr lang="en-US" altLang="en-US" dirty="0"/>
          </a:p>
        </p:txBody>
      </p:sp>
      <p:pic>
        <p:nvPicPr>
          <p:cNvPr id="30761" name="Picture 4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4576" y="5532438"/>
            <a:ext cx="1497013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62" name="Text Box 42"/>
          <p:cNvSpPr txBox="1">
            <a:spLocks noChangeArrowheads="1"/>
          </p:cNvSpPr>
          <p:nvPr/>
        </p:nvSpPr>
        <p:spPr bwMode="auto">
          <a:xfrm>
            <a:off x="3717926" y="1560513"/>
            <a:ext cx="4390241" cy="369332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dirty="0"/>
              <a:t>Can you name the 3D solids with these nets?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0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0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0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0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0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30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30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30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30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30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animBg="1"/>
      <p:bldP spid="30725" grpId="0" animBg="1"/>
      <p:bldP spid="30737" grpId="0" animBg="1"/>
      <p:bldP spid="30753" grpId="0" animBg="1"/>
      <p:bldP spid="30760" grpId="0" animBg="1"/>
      <p:bldP spid="3076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5194920" cy="1138138"/>
          </a:xfrm>
        </p:spPr>
        <p:txBody>
          <a:bodyPr/>
          <a:lstStyle/>
          <a:p>
            <a:r>
              <a:rPr lang="en-GB" b="1" dirty="0">
                <a:solidFill>
                  <a:srgbClr val="0070C0"/>
                </a:solidFill>
                <a:latin typeface="Comic Sans MS" pitchFamily="66" charset="0"/>
              </a:rPr>
              <a:t>Activity One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052736"/>
            <a:ext cx="9144000" cy="74868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GB" sz="2400" dirty="0">
                <a:solidFill>
                  <a:srgbClr val="0070C0"/>
                </a:solidFill>
                <a:latin typeface="Comic Sans MS" pitchFamily="66" charset="0"/>
              </a:rPr>
              <a:t>For each of the shapes from the starter, write down how many 1) faces, 2) edges and 3) vertices each 3D shape has.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464152" y="149732"/>
            <a:ext cx="2952328" cy="83099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  <a:latin typeface="Comic Sans MS" pitchFamily="66" charset="0"/>
              </a:rPr>
              <a:t>Key words:</a:t>
            </a:r>
          </a:p>
          <a:p>
            <a:r>
              <a:rPr lang="en-GB" sz="2400" dirty="0">
                <a:solidFill>
                  <a:srgbClr val="FF0000"/>
                </a:solidFill>
                <a:latin typeface="Comic Sans MS" pitchFamily="66" charset="0"/>
              </a:rPr>
              <a:t>Face, Edge, Vertex </a:t>
            </a:r>
          </a:p>
        </p:txBody>
      </p:sp>
      <p:sp>
        <p:nvSpPr>
          <p:cNvPr id="5" name="Cube 4"/>
          <p:cNvSpPr/>
          <p:nvPr/>
        </p:nvSpPr>
        <p:spPr>
          <a:xfrm>
            <a:off x="1991544" y="2212848"/>
            <a:ext cx="1216152" cy="1216152"/>
          </a:xfrm>
          <a:prstGeom prst="cub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Cube 5"/>
          <p:cNvSpPr/>
          <p:nvPr/>
        </p:nvSpPr>
        <p:spPr>
          <a:xfrm rot="16200000">
            <a:off x="6236024" y="4729136"/>
            <a:ext cx="1872208" cy="1000128"/>
          </a:xfrm>
          <a:prstGeom prst="cub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Can 6"/>
          <p:cNvSpPr/>
          <p:nvPr/>
        </p:nvSpPr>
        <p:spPr>
          <a:xfrm>
            <a:off x="6456040" y="2060848"/>
            <a:ext cx="914400" cy="1648200"/>
          </a:xfrm>
          <a:prstGeom prst="can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8" name="Picture 6" descr="http://www.staff.hum.ku.dk/dbwagner/pyramid/PyramidFigs/pyramid.fig.fangzhui.gif"/>
          <p:cNvPicPr>
            <a:picLocks noChangeAspect="1" noChangeArrowheads="1"/>
          </p:cNvPicPr>
          <p:nvPr/>
        </p:nvPicPr>
        <p:blipFill>
          <a:blip r:embed="rId2" cstate="print"/>
          <a:srcRect r="-1092" b="15532"/>
          <a:stretch>
            <a:fillRect/>
          </a:stretch>
        </p:blipFill>
        <p:spPr bwMode="auto">
          <a:xfrm>
            <a:off x="1775521" y="4077072"/>
            <a:ext cx="2153039" cy="1872208"/>
          </a:xfrm>
          <a:prstGeom prst="rect">
            <a:avLst/>
          </a:prstGeom>
          <a:noFill/>
        </p:spPr>
      </p:pic>
      <p:pic>
        <p:nvPicPr>
          <p:cNvPr id="9" name="Picture 8" descr="http://t3.gstatic.com/images?q=tbn:ANd9GcQE_jHL0Wi1Fjdbsh7DX8vmh-GsYTMauIITmY7BC60bEuXn7nfq"/>
          <p:cNvPicPr>
            <a:picLocks noChangeAspect="1" noChangeArrowheads="1"/>
          </p:cNvPicPr>
          <p:nvPr/>
        </p:nvPicPr>
        <p:blipFill>
          <a:blip r:embed="rId3" cstate="print"/>
          <a:srcRect r="2561" b="19361"/>
          <a:stretch>
            <a:fillRect/>
          </a:stretch>
        </p:blipFill>
        <p:spPr bwMode="auto">
          <a:xfrm>
            <a:off x="3863752" y="4005064"/>
            <a:ext cx="2523280" cy="2088232"/>
          </a:xfrm>
          <a:prstGeom prst="rect">
            <a:avLst/>
          </a:prstGeom>
          <a:noFill/>
        </p:spPr>
      </p:pic>
      <p:pic>
        <p:nvPicPr>
          <p:cNvPr id="10" name="Picture 10" descr="http://t2.gstatic.com/images?q=tbn:ANd9GcQ8iwSDgb_HgrCkdr8y1XAu-WNM3wVCHoJ4An3S6oailhKoXQGw7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35761" y="1916833"/>
            <a:ext cx="1783085" cy="1783085"/>
          </a:xfrm>
          <a:prstGeom prst="rect">
            <a:avLst/>
          </a:prstGeom>
          <a:noFill/>
        </p:spPr>
      </p:pic>
      <p:pic>
        <p:nvPicPr>
          <p:cNvPr id="11" name="Picture 12" descr="http://mathforum.org/dr.math/faq/formulas/images/prism.gif"/>
          <p:cNvPicPr>
            <a:picLocks noChangeAspect="1" noChangeArrowheads="1"/>
          </p:cNvPicPr>
          <p:nvPr/>
        </p:nvPicPr>
        <p:blipFill>
          <a:blip r:embed="rId5" cstate="print"/>
          <a:srcRect r="66209" b="48999"/>
          <a:stretch>
            <a:fillRect/>
          </a:stretch>
        </p:blipFill>
        <p:spPr bwMode="auto">
          <a:xfrm>
            <a:off x="8112224" y="4293097"/>
            <a:ext cx="2232248" cy="1730465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1524000" y="2060848"/>
            <a:ext cx="539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Comic Sans MS" pitchFamily="66" charset="0"/>
              </a:rPr>
              <a:t>A</a:t>
            </a:r>
            <a:endParaRPr lang="en-GB" b="1" dirty="0">
              <a:latin typeface="Comic Sans MS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47728" y="2060848"/>
            <a:ext cx="539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Comic Sans MS" pitchFamily="66" charset="0"/>
              </a:rPr>
              <a:t>B</a:t>
            </a:r>
            <a:endParaRPr lang="en-GB" b="1" dirty="0">
              <a:latin typeface="Comic Sans MS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23992" y="2132856"/>
            <a:ext cx="539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Comic Sans MS" pitchFamily="66" charset="0"/>
              </a:rPr>
              <a:t>C</a:t>
            </a:r>
            <a:endParaRPr lang="en-GB" b="1" dirty="0">
              <a:latin typeface="Comic Sans MS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112224" y="1916832"/>
            <a:ext cx="539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Comic Sans MS" pitchFamily="66" charset="0"/>
              </a:rPr>
              <a:t>D</a:t>
            </a:r>
            <a:endParaRPr lang="en-GB" b="1" dirty="0">
              <a:latin typeface="Comic Sans MS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03512" y="4149080"/>
            <a:ext cx="539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Comic Sans MS" pitchFamily="66" charset="0"/>
              </a:rPr>
              <a:t>E</a:t>
            </a:r>
            <a:endParaRPr lang="en-GB" b="1" dirty="0">
              <a:latin typeface="Comic Sans MS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95800" y="4365104"/>
            <a:ext cx="539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Comic Sans MS" pitchFamily="66" charset="0"/>
              </a:rPr>
              <a:t>F</a:t>
            </a:r>
            <a:endParaRPr lang="en-GB" b="1" dirty="0">
              <a:latin typeface="Comic Sans MS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68008" y="4293096"/>
            <a:ext cx="539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Comic Sans MS" pitchFamily="66" charset="0"/>
              </a:rPr>
              <a:t>G</a:t>
            </a:r>
            <a:endParaRPr lang="en-GB" b="1" dirty="0">
              <a:latin typeface="Comic Sans MS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328248" y="4293096"/>
            <a:ext cx="539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Comic Sans MS" pitchFamily="66" charset="0"/>
              </a:rPr>
              <a:t>H</a:t>
            </a:r>
            <a:endParaRPr lang="en-GB" b="1" dirty="0">
              <a:latin typeface="Comic Sans MS" pitchFamily="66" charset="0"/>
            </a:endParaRPr>
          </a:p>
        </p:txBody>
      </p:sp>
      <p:pic>
        <p:nvPicPr>
          <p:cNvPr id="20" name="Picture 2" descr="http://upload.wikimedia.org/wikipedia/commons/1/10/Blender-mesh-cone.png"/>
          <p:cNvPicPr>
            <a:picLocks noChangeAspect="1" noChangeArrowheads="1"/>
          </p:cNvPicPr>
          <p:nvPr/>
        </p:nvPicPr>
        <p:blipFill>
          <a:blip r:embed="rId6" cstate="print"/>
          <a:srcRect l="28054" t="22148" r="26173" b="20267"/>
          <a:stretch>
            <a:fillRect/>
          </a:stretch>
        </p:blipFill>
        <p:spPr bwMode="auto">
          <a:xfrm>
            <a:off x="8472264" y="1844824"/>
            <a:ext cx="1602640" cy="2016224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1991544" y="3429000"/>
            <a:ext cx="1008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7030A0"/>
                </a:solidFill>
                <a:latin typeface="Comic Sans MS" pitchFamily="66" charset="0"/>
              </a:rPr>
              <a:t>CUBE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816080" y="6197242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7030A0"/>
                </a:solidFill>
                <a:latin typeface="Comic Sans MS" pitchFamily="66" charset="0"/>
              </a:rPr>
              <a:t>CUBOID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223792" y="3604954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7030A0"/>
                </a:solidFill>
                <a:latin typeface="Comic Sans MS" pitchFamily="66" charset="0"/>
              </a:rPr>
              <a:t>SPHERE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240016" y="3717032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7030A0"/>
                </a:solidFill>
                <a:latin typeface="Comic Sans MS" pitchFamily="66" charset="0"/>
              </a:rPr>
              <a:t>CYLINDER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32304" y="3789040"/>
            <a:ext cx="1008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7030A0"/>
                </a:solidFill>
                <a:latin typeface="Comic Sans MS" pitchFamily="66" charset="0"/>
              </a:rPr>
              <a:t>CONE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631504" y="5949280"/>
            <a:ext cx="2304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7030A0"/>
                </a:solidFill>
                <a:latin typeface="Comic Sans MS" pitchFamily="66" charset="0"/>
              </a:rPr>
              <a:t>SQUARE-BASED PYRAMID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295800" y="6125234"/>
            <a:ext cx="2232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7030A0"/>
                </a:solidFill>
                <a:latin typeface="Comic Sans MS" pitchFamily="66" charset="0"/>
              </a:rPr>
              <a:t>TETRAHEDRON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580784" y="5805264"/>
            <a:ext cx="1907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7030A0"/>
                </a:solidFill>
                <a:latin typeface="Comic Sans MS" pitchFamily="66" charset="0"/>
              </a:rPr>
              <a:t>TRIANGULAR PRISM</a:t>
            </a:r>
          </a:p>
        </p:txBody>
      </p:sp>
    </p:spTree>
    <p:extLst>
      <p:ext uri="{BB962C8B-B14F-4D97-AF65-F5344CB8AC3E}">
        <p14:creationId xmlns:p14="http://schemas.microsoft.com/office/powerpoint/2010/main" val="8187713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/>
              <a:t>Starter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GB" altLang="en-US" dirty="0"/>
          </a:p>
        </p:txBody>
      </p:sp>
      <p:pic>
        <p:nvPicPr>
          <p:cNvPr id="307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83" t="14015" r="18008" b="9126"/>
          <a:stretch>
            <a:fillRect/>
          </a:stretch>
        </p:blipFill>
        <p:spPr bwMode="auto">
          <a:xfrm>
            <a:off x="1535114" y="554039"/>
            <a:ext cx="9024937" cy="640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TextBox 3"/>
          <p:cNvSpPr txBox="1">
            <a:spLocks noChangeArrowheads="1"/>
          </p:cNvSpPr>
          <p:nvPr/>
        </p:nvSpPr>
        <p:spPr bwMode="auto">
          <a:xfrm>
            <a:off x="1535114" y="0"/>
            <a:ext cx="9132887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3000" dirty="0"/>
              <a:t>Which of these nets would form a 3D shape?</a:t>
            </a:r>
          </a:p>
        </p:txBody>
      </p:sp>
      <p:sp>
        <p:nvSpPr>
          <p:cNvPr id="5" name="Rectangle 4"/>
          <p:cNvSpPr/>
          <p:nvPr/>
        </p:nvSpPr>
        <p:spPr>
          <a:xfrm>
            <a:off x="2279650" y="554039"/>
            <a:ext cx="3767138" cy="2111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6792914" y="484189"/>
            <a:ext cx="3767137" cy="2111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44920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/>
              <a:t>Starter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GB" altLang="en-US" dirty="0"/>
          </a:p>
        </p:txBody>
      </p:sp>
      <p:pic>
        <p:nvPicPr>
          <p:cNvPr id="307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83" t="14015" r="18008" b="9126"/>
          <a:stretch>
            <a:fillRect/>
          </a:stretch>
        </p:blipFill>
        <p:spPr bwMode="auto">
          <a:xfrm>
            <a:off x="1535114" y="554039"/>
            <a:ext cx="9024937" cy="640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TextBox 3"/>
          <p:cNvSpPr txBox="1">
            <a:spLocks noChangeArrowheads="1"/>
          </p:cNvSpPr>
          <p:nvPr/>
        </p:nvSpPr>
        <p:spPr bwMode="auto">
          <a:xfrm>
            <a:off x="1535114" y="0"/>
            <a:ext cx="9132887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3000" dirty="0"/>
              <a:t>Which of these nets would form a 3D shape?</a:t>
            </a:r>
          </a:p>
        </p:txBody>
      </p:sp>
      <p:sp>
        <p:nvSpPr>
          <p:cNvPr id="5" name="Rectangle 4"/>
          <p:cNvSpPr/>
          <p:nvPr/>
        </p:nvSpPr>
        <p:spPr>
          <a:xfrm>
            <a:off x="2279650" y="554039"/>
            <a:ext cx="3767138" cy="2111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6792914" y="484189"/>
            <a:ext cx="3767137" cy="2111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pic>
        <p:nvPicPr>
          <p:cNvPr id="1027" name="Picture 3" descr="C:\Users\Daniel Burke\AppData\Local\Microsoft\Windows\Temporary Internet Files\Content.IE5\VPP1YLQ6\MC900434665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1" y="1268414"/>
            <a:ext cx="1368425" cy="125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C:\Users\Daniel Burke\AppData\Local\Microsoft\Windows\Temporary Internet Files\Content.IE5\468WKR38\MC900432537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7325" y="1160464"/>
            <a:ext cx="1335088" cy="133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 descr="C:\Users\Daniel Burke\AppData\Local\Microsoft\Windows\Temporary Internet Files\Content.IE5\VPP1YLQ6\MC900434665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076" y="1198564"/>
            <a:ext cx="1368425" cy="125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 descr="C:\Users\Daniel Burke\AppData\Local\Microsoft\Windows\Temporary Internet Files\Content.IE5\468WKR38\MC900432537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7675" y="1219201"/>
            <a:ext cx="1335088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 descr="C:\Users\Daniel Burke\AppData\Local\Microsoft\Windows\Temporary Internet Files\Content.IE5\VPP1YLQ6\MC900434665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9826" y="1052514"/>
            <a:ext cx="1368425" cy="125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 descr="C:\Users\Daniel Burke\AppData\Local\Microsoft\Windows\Temporary Internet Files\Content.IE5\468WKR38\MC900432537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4989" y="5507039"/>
            <a:ext cx="1336675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 descr="C:\Users\Daniel Burke\AppData\Local\Microsoft\Windows\Temporary Internet Files\Content.IE5\468WKR38\MC900432537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9739" y="5480050"/>
            <a:ext cx="1336675" cy="133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 descr="C:\Users\Daniel Burke\AppData\Local\Microsoft\Windows\Temporary Internet Files\Content.IE5\468WKR38\MC900432537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526" y="3429000"/>
            <a:ext cx="1336675" cy="133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 descr="C:\Users\Daniel Burke\AppData\Local\Microsoft\Windows\Temporary Internet Files\Content.IE5\VPP1YLQ6\MC900434665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4" y="5599114"/>
            <a:ext cx="1366837" cy="125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 descr="C:\Users\Daniel Burke\AppData\Local\Microsoft\Windows\Temporary Internet Files\Content.IE5\VPP1YLQ6\MC900434665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2514" y="3644900"/>
            <a:ext cx="1368425" cy="125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" descr="C:\Users\Daniel Burke\AppData\Local\Microsoft\Windows\Temporary Internet Files\Content.IE5\VPP1YLQ6\MC900434665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464" y="3684589"/>
            <a:ext cx="1368425" cy="125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" descr="C:\Users\Daniel Burke\AppData\Local\Microsoft\Windows\Temporary Internet Files\Content.IE5\VPP1YLQ6\MC900434665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89" y="3644900"/>
            <a:ext cx="1368425" cy="125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760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>
                <a:solidFill>
                  <a:srgbClr val="0070C0"/>
                </a:solidFill>
                <a:latin typeface="Comic Sans MS" pitchFamily="66" charset="0"/>
              </a:rPr>
              <a:t>Drawing nets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772000" y="1412776"/>
          <a:ext cx="4320000" cy="5120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5" name="Cube 4"/>
          <p:cNvSpPr/>
          <p:nvPr/>
        </p:nvSpPr>
        <p:spPr>
          <a:xfrm rot="16200000">
            <a:off x="2459596" y="1952836"/>
            <a:ext cx="1728192" cy="2808312"/>
          </a:xfrm>
          <a:prstGeom prst="cub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775520" y="3861048"/>
            <a:ext cx="432048" cy="432048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351584" y="4365104"/>
            <a:ext cx="2376264" cy="0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871864" y="2924944"/>
            <a:ext cx="0" cy="1296144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287689" y="4437112"/>
            <a:ext cx="623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C00000"/>
                </a:solidFill>
                <a:latin typeface="Comic Sans MS" pitchFamily="66" charset="0"/>
              </a:rPr>
              <a:t>6cm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479739" y="4005064"/>
            <a:ext cx="623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C00000"/>
                </a:solidFill>
                <a:latin typeface="Comic Sans MS" pitchFamily="66" charset="0"/>
              </a:rPr>
              <a:t>2cm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1865" y="3356992"/>
            <a:ext cx="623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C00000"/>
                </a:solidFill>
                <a:latin typeface="Comic Sans MS" pitchFamily="66" charset="0"/>
              </a:rPr>
              <a:t>3cm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30208" y="2889184"/>
            <a:ext cx="738000" cy="2196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1919536" y="5301209"/>
            <a:ext cx="3240360" cy="830997"/>
          </a:xfrm>
          <a:prstGeom prst="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itchFamily="66" charset="0"/>
              </a:rPr>
              <a:t>First draw the base. This is 2 cm by 6cm.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919536" y="5301209"/>
            <a:ext cx="3384376" cy="1200329"/>
          </a:xfrm>
          <a:prstGeom prst="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itchFamily="66" charset="0"/>
              </a:rPr>
              <a:t>Next draw the side of the shape. The sides are 3cm by 6cm.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7950288" y="2889184"/>
            <a:ext cx="1026032" cy="2196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6096000" y="2889184"/>
            <a:ext cx="1152128" cy="2196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/>
          <p:cNvSpPr txBox="1"/>
          <p:nvPr/>
        </p:nvSpPr>
        <p:spPr>
          <a:xfrm>
            <a:off x="1919536" y="4941168"/>
            <a:ext cx="3528392" cy="1569660"/>
          </a:xfrm>
          <a:prstGeom prst="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itchFamily="66" charset="0"/>
              </a:rPr>
              <a:t>You then need to draw the two ends of the </a:t>
            </a:r>
            <a:r>
              <a:rPr lang="en-GB" sz="2400" dirty="0" err="1">
                <a:latin typeface="Comic Sans MS" pitchFamily="66" charset="0"/>
              </a:rPr>
              <a:t>cuboid</a:t>
            </a:r>
            <a:r>
              <a:rPr lang="en-GB" sz="2400" dirty="0">
                <a:latin typeface="Comic Sans MS" pitchFamily="66" charset="0"/>
              </a:rPr>
              <a:t>. These are 2cm by 3cm</a:t>
            </a:r>
          </a:p>
        </p:txBody>
      </p:sp>
      <p:sp>
        <p:nvSpPr>
          <p:cNvPr id="23" name="Rectangle 22"/>
          <p:cNvSpPr/>
          <p:nvPr/>
        </p:nvSpPr>
        <p:spPr>
          <a:xfrm>
            <a:off x="7212200" y="1772816"/>
            <a:ext cx="720000" cy="1116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/>
          <p:cNvSpPr/>
          <p:nvPr/>
        </p:nvSpPr>
        <p:spPr>
          <a:xfrm>
            <a:off x="7230208" y="5085184"/>
            <a:ext cx="738000" cy="1080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1919536" y="4941168"/>
            <a:ext cx="3528392" cy="1569660"/>
          </a:xfrm>
          <a:prstGeom prst="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itchFamily="66" charset="0"/>
              </a:rPr>
              <a:t>DON’T FORGET THE TOP! The top is the same as the bottom – 2cm by 6cm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976320" y="2889184"/>
            <a:ext cx="720080" cy="2196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633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9FDB046A-DCFD-4165-B245-B998CC8C2B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33" t="22421" r="16003" b="17148"/>
          <a:stretch>
            <a:fillRect/>
          </a:stretch>
        </p:blipFill>
        <p:spPr bwMode="auto">
          <a:xfrm>
            <a:off x="7319964" y="377826"/>
            <a:ext cx="3309937" cy="333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>
            <a:extLst>
              <a:ext uri="{FF2B5EF4-FFF2-40B4-BE49-F238E27FC236}">
                <a16:creationId xmlns:a16="http://schemas.microsoft.com/office/drawing/2014/main" id="{CD7A97DC-5CDB-45B9-868F-CC6DB84B5C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62" t="25095" r="1657" b="37453"/>
          <a:stretch>
            <a:fillRect/>
          </a:stretch>
        </p:blipFill>
        <p:spPr bwMode="auto">
          <a:xfrm>
            <a:off x="3957638" y="4168775"/>
            <a:ext cx="6242050" cy="229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id="{18619170-AA66-4612-8477-776F97CB5A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25" t="17519" r="1764" b="41241"/>
          <a:stretch>
            <a:fillRect/>
          </a:stretch>
        </p:blipFill>
        <p:spPr bwMode="auto">
          <a:xfrm>
            <a:off x="1546225" y="1557339"/>
            <a:ext cx="5702300" cy="211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1DEF9F1-3EA9-4E7A-8374-17122DCFBCE7}"/>
              </a:ext>
            </a:extLst>
          </p:cNvPr>
          <p:cNvSpPr txBox="1"/>
          <p:nvPr/>
        </p:nvSpPr>
        <p:spPr>
          <a:xfrm>
            <a:off x="1800225" y="377826"/>
            <a:ext cx="4248150" cy="8302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GB" sz="4800" dirty="0"/>
              <a:t>Reebok Stadium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5BBBC54-C75B-4723-A07B-9473E6D4F19C}"/>
              </a:ext>
            </a:extLst>
          </p:cNvPr>
          <p:cNvSpPr txBox="1"/>
          <p:nvPr/>
        </p:nvSpPr>
        <p:spPr>
          <a:xfrm>
            <a:off x="1524000" y="3990976"/>
            <a:ext cx="2400300" cy="224631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GB" sz="2800" dirty="0"/>
              <a:t>How would you describe these views of the Reebok Stadium?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E5A983-5AD3-4E7B-8CA7-6D3BC06B117C}"/>
              </a:ext>
            </a:extLst>
          </p:cNvPr>
          <p:cNvSpPr txBox="1"/>
          <p:nvPr/>
        </p:nvSpPr>
        <p:spPr>
          <a:xfrm rot="19842652">
            <a:off x="1122363" y="1698626"/>
            <a:ext cx="4208463" cy="107791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en-GB" sz="3200" dirty="0"/>
              <a:t>Side elevation</a:t>
            </a:r>
          </a:p>
          <a:p>
            <a:pPr algn="ctr">
              <a:defRPr/>
            </a:pPr>
            <a:r>
              <a:rPr lang="en-GB" sz="3200" dirty="0"/>
              <a:t>(The view from the side</a:t>
            </a:r>
            <a:r>
              <a:rPr lang="en-GB" sz="2800" dirty="0"/>
              <a:t>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B39D30E-BFD9-4D29-AFFC-006CC8A680B8}"/>
              </a:ext>
            </a:extLst>
          </p:cNvPr>
          <p:cNvSpPr txBox="1"/>
          <p:nvPr/>
        </p:nvSpPr>
        <p:spPr>
          <a:xfrm rot="19842652">
            <a:off x="6121401" y="4951414"/>
            <a:ext cx="4378325" cy="10763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en-GB" sz="3200" dirty="0"/>
              <a:t>Front elevation</a:t>
            </a:r>
          </a:p>
          <a:p>
            <a:pPr algn="ctr">
              <a:defRPr/>
            </a:pPr>
            <a:r>
              <a:rPr lang="en-GB" sz="3200" dirty="0"/>
              <a:t>(The view from the front</a:t>
            </a:r>
            <a:r>
              <a:rPr lang="en-GB" sz="2800" dirty="0"/>
              <a:t>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E936F89-8818-43BF-A9FD-91799CE2A81B}"/>
              </a:ext>
            </a:extLst>
          </p:cNvPr>
          <p:cNvSpPr txBox="1"/>
          <p:nvPr/>
        </p:nvSpPr>
        <p:spPr>
          <a:xfrm rot="19842652">
            <a:off x="5870576" y="669926"/>
            <a:ext cx="3929063" cy="10763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en-GB" sz="3200" dirty="0"/>
              <a:t>Plan view</a:t>
            </a:r>
          </a:p>
          <a:p>
            <a:pPr algn="ctr">
              <a:defRPr/>
            </a:pPr>
            <a:r>
              <a:rPr lang="en-GB" sz="3200" dirty="0"/>
              <a:t>(The view from above)</a:t>
            </a:r>
            <a:endParaRPr lang="en-GB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 animBg="1"/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902">
            <a:extLst>
              <a:ext uri="{FF2B5EF4-FFF2-40B4-BE49-F238E27FC236}">
                <a16:creationId xmlns:a16="http://schemas.microsoft.com/office/drawing/2014/main" id="{FC6AB915-7248-41A0-BE39-C82097C31F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"/>
            <a:ext cx="9144000" cy="138113"/>
          </a:xfrm>
          <a:prstGeom prst="rect">
            <a:avLst/>
          </a:prstGeom>
          <a:gradFill rotWithShape="1">
            <a:gsLst>
              <a:gs pos="0">
                <a:srgbClr val="765B52"/>
              </a:gs>
              <a:gs pos="50000">
                <a:srgbClr val="FEC4B2"/>
              </a:gs>
              <a:gs pos="100000">
                <a:srgbClr val="765B5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2" name="Group 1913">
            <a:extLst>
              <a:ext uri="{FF2B5EF4-FFF2-40B4-BE49-F238E27FC236}">
                <a16:creationId xmlns:a16="http://schemas.microsoft.com/office/drawing/2014/main" id="{1F0D074E-2ACA-4691-9F41-9C859661737D}"/>
              </a:ext>
            </a:extLst>
          </p:cNvPr>
          <p:cNvGrpSpPr>
            <a:grpSpLocks/>
          </p:cNvGrpSpPr>
          <p:nvPr/>
        </p:nvGrpSpPr>
        <p:grpSpPr bwMode="auto">
          <a:xfrm>
            <a:off x="1924051" y="571500"/>
            <a:ext cx="5160963" cy="4217988"/>
            <a:chOff x="252" y="360"/>
            <a:chExt cx="3251" cy="2657"/>
          </a:xfrm>
        </p:grpSpPr>
        <p:grpSp>
          <p:nvGrpSpPr>
            <p:cNvPr id="7223" name="Group 1897">
              <a:extLst>
                <a:ext uri="{FF2B5EF4-FFF2-40B4-BE49-F238E27FC236}">
                  <a16:creationId xmlns:a16="http://schemas.microsoft.com/office/drawing/2014/main" id="{C4865A9C-2BC5-4722-A724-887FF236EC1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81" y="1225"/>
              <a:ext cx="1422" cy="1792"/>
              <a:chOff x="2099" y="1052"/>
              <a:chExt cx="1422" cy="1792"/>
            </a:xfrm>
          </p:grpSpPr>
          <p:sp>
            <p:nvSpPr>
              <p:cNvPr id="7225" name="Freeform 1822">
                <a:extLst>
                  <a:ext uri="{FF2B5EF4-FFF2-40B4-BE49-F238E27FC236}">
                    <a16:creationId xmlns:a16="http://schemas.microsoft.com/office/drawing/2014/main" id="{8D8F74E5-1535-4860-A5F6-E171A8A386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0" y="2562"/>
                <a:ext cx="517" cy="281"/>
              </a:xfrm>
              <a:custGeom>
                <a:avLst/>
                <a:gdLst>
                  <a:gd name="T0" fmla="*/ 322 w 830"/>
                  <a:gd name="T1" fmla="*/ 175 h 452"/>
                  <a:gd name="T2" fmla="*/ 0 w 830"/>
                  <a:gd name="T3" fmla="*/ 0 h 452"/>
                  <a:gd name="T4" fmla="*/ 0 60000 65536"/>
                  <a:gd name="T5" fmla="*/ 0 60000 65536"/>
                  <a:gd name="T6" fmla="*/ 0 w 830"/>
                  <a:gd name="T7" fmla="*/ 0 h 452"/>
                  <a:gd name="T8" fmla="*/ 830 w 830"/>
                  <a:gd name="T9" fmla="*/ 452 h 45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830" h="452">
                    <a:moveTo>
                      <a:pt x="830" y="452"/>
                    </a:moveTo>
                    <a:lnTo>
                      <a:pt x="0" y="0"/>
                    </a:lnTo>
                  </a:path>
                </a:pathLst>
              </a:custGeom>
              <a:noFill/>
              <a:ln w="3175" cmpd="sng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226" name="Freeform 1823">
                <a:extLst>
                  <a:ext uri="{FF2B5EF4-FFF2-40B4-BE49-F238E27FC236}">
                    <a16:creationId xmlns:a16="http://schemas.microsoft.com/office/drawing/2014/main" id="{13F30177-707A-43E4-B4E4-D29437F36D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6" y="2502"/>
                <a:ext cx="644" cy="342"/>
              </a:xfrm>
              <a:custGeom>
                <a:avLst/>
                <a:gdLst>
                  <a:gd name="T0" fmla="*/ 0 w 1035"/>
                  <a:gd name="T1" fmla="*/ 213 h 549"/>
                  <a:gd name="T2" fmla="*/ 401 w 1035"/>
                  <a:gd name="T3" fmla="*/ 0 h 549"/>
                  <a:gd name="T4" fmla="*/ 0 60000 65536"/>
                  <a:gd name="T5" fmla="*/ 0 60000 65536"/>
                  <a:gd name="T6" fmla="*/ 0 w 1035"/>
                  <a:gd name="T7" fmla="*/ 0 h 549"/>
                  <a:gd name="T8" fmla="*/ 1035 w 1035"/>
                  <a:gd name="T9" fmla="*/ 549 h 549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035" h="549">
                    <a:moveTo>
                      <a:pt x="0" y="549"/>
                    </a:moveTo>
                    <a:lnTo>
                      <a:pt x="1035" y="0"/>
                    </a:lnTo>
                  </a:path>
                </a:pathLst>
              </a:custGeom>
              <a:noFill/>
              <a:ln w="3175" cmpd="sng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227" name="Line 1824">
                <a:extLst>
                  <a:ext uri="{FF2B5EF4-FFF2-40B4-BE49-F238E27FC236}">
                    <a16:creationId xmlns:a16="http://schemas.microsoft.com/office/drawing/2014/main" id="{97F7F44C-0E9A-4E5B-BD25-91093BCAAE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59" y="2153"/>
                <a:ext cx="0" cy="408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228" name="Line 1825">
                <a:extLst>
                  <a:ext uri="{FF2B5EF4-FFF2-40B4-BE49-F238E27FC236}">
                    <a16:creationId xmlns:a16="http://schemas.microsoft.com/office/drawing/2014/main" id="{75F4DEC9-D569-49CB-93D9-A32EF12D0B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73" y="2422"/>
                <a:ext cx="1" cy="421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229" name="Freeform 1826">
                <a:extLst>
                  <a:ext uri="{FF2B5EF4-FFF2-40B4-BE49-F238E27FC236}">
                    <a16:creationId xmlns:a16="http://schemas.microsoft.com/office/drawing/2014/main" id="{9F3649A2-0E34-48F6-B343-EF5048EEE6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1" y="2155"/>
                <a:ext cx="513" cy="270"/>
              </a:xfrm>
              <a:custGeom>
                <a:avLst/>
                <a:gdLst>
                  <a:gd name="T0" fmla="*/ 0 w 825"/>
                  <a:gd name="T1" fmla="*/ 0 h 433"/>
                  <a:gd name="T2" fmla="*/ 319 w 825"/>
                  <a:gd name="T3" fmla="*/ 168 h 433"/>
                  <a:gd name="T4" fmla="*/ 0 60000 65536"/>
                  <a:gd name="T5" fmla="*/ 0 60000 65536"/>
                  <a:gd name="T6" fmla="*/ 0 w 825"/>
                  <a:gd name="T7" fmla="*/ 0 h 433"/>
                  <a:gd name="T8" fmla="*/ 825 w 825"/>
                  <a:gd name="T9" fmla="*/ 433 h 43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825" h="433">
                    <a:moveTo>
                      <a:pt x="0" y="0"/>
                    </a:moveTo>
                    <a:lnTo>
                      <a:pt x="825" y="433"/>
                    </a:lnTo>
                  </a:path>
                </a:pathLst>
              </a:custGeom>
              <a:noFill/>
              <a:ln w="3175" cmpd="sng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230" name="Line 1827">
                <a:extLst>
                  <a:ext uri="{FF2B5EF4-FFF2-40B4-BE49-F238E27FC236}">
                    <a16:creationId xmlns:a16="http://schemas.microsoft.com/office/drawing/2014/main" id="{9D48A53D-59EE-4AF2-BD84-289734D23C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520" y="2079"/>
                <a:ext cx="0" cy="423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231" name="Freeform 1828">
                <a:extLst>
                  <a:ext uri="{FF2B5EF4-FFF2-40B4-BE49-F238E27FC236}">
                    <a16:creationId xmlns:a16="http://schemas.microsoft.com/office/drawing/2014/main" id="{163F794C-F19B-4D53-BF0B-5236D58322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4" y="2084"/>
                <a:ext cx="644" cy="341"/>
              </a:xfrm>
              <a:custGeom>
                <a:avLst/>
                <a:gdLst>
                  <a:gd name="T0" fmla="*/ 0 w 714"/>
                  <a:gd name="T1" fmla="*/ 286 h 406"/>
                  <a:gd name="T2" fmla="*/ 581 w 714"/>
                  <a:gd name="T3" fmla="*/ 0 h 406"/>
                  <a:gd name="T4" fmla="*/ 0 60000 65536"/>
                  <a:gd name="T5" fmla="*/ 0 60000 65536"/>
                  <a:gd name="T6" fmla="*/ 0 w 714"/>
                  <a:gd name="T7" fmla="*/ 0 h 406"/>
                  <a:gd name="T8" fmla="*/ 714 w 714"/>
                  <a:gd name="T9" fmla="*/ 406 h 40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714" h="406">
                    <a:moveTo>
                      <a:pt x="0" y="406"/>
                    </a:moveTo>
                    <a:lnTo>
                      <a:pt x="714" y="0"/>
                    </a:lnTo>
                  </a:path>
                </a:pathLst>
              </a:custGeom>
              <a:noFill/>
              <a:ln w="3175" cmpd="sng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232" name="Freeform 1829">
                <a:extLst>
                  <a:ext uri="{FF2B5EF4-FFF2-40B4-BE49-F238E27FC236}">
                    <a16:creationId xmlns:a16="http://schemas.microsoft.com/office/drawing/2014/main" id="{D7DA5003-E2AF-4165-863D-973828563C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17" y="2015"/>
                <a:ext cx="257" cy="410"/>
              </a:xfrm>
              <a:custGeom>
                <a:avLst/>
                <a:gdLst>
                  <a:gd name="T0" fmla="*/ 231 w 286"/>
                  <a:gd name="T1" fmla="*/ 345 h 487"/>
                  <a:gd name="T2" fmla="*/ 0 w 286"/>
                  <a:gd name="T3" fmla="*/ 0 h 487"/>
                  <a:gd name="T4" fmla="*/ 0 60000 65536"/>
                  <a:gd name="T5" fmla="*/ 0 60000 65536"/>
                  <a:gd name="T6" fmla="*/ 0 w 286"/>
                  <a:gd name="T7" fmla="*/ 0 h 487"/>
                  <a:gd name="T8" fmla="*/ 286 w 286"/>
                  <a:gd name="T9" fmla="*/ 487 h 487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86" h="487">
                    <a:moveTo>
                      <a:pt x="286" y="487"/>
                    </a:moveTo>
                    <a:lnTo>
                      <a:pt x="0" y="0"/>
                    </a:lnTo>
                  </a:path>
                </a:pathLst>
              </a:custGeom>
              <a:noFill/>
              <a:ln w="3175" cmpd="sng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233" name="Freeform 1830">
                <a:extLst>
                  <a:ext uri="{FF2B5EF4-FFF2-40B4-BE49-F238E27FC236}">
                    <a16:creationId xmlns:a16="http://schemas.microsoft.com/office/drawing/2014/main" id="{10F040F7-8531-410B-8D38-73D8918BE6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0" y="2013"/>
                <a:ext cx="257" cy="140"/>
              </a:xfrm>
              <a:custGeom>
                <a:avLst/>
                <a:gdLst>
                  <a:gd name="T0" fmla="*/ 0 w 412"/>
                  <a:gd name="T1" fmla="*/ 87 h 226"/>
                  <a:gd name="T2" fmla="*/ 160 w 412"/>
                  <a:gd name="T3" fmla="*/ 0 h 226"/>
                  <a:gd name="T4" fmla="*/ 0 60000 65536"/>
                  <a:gd name="T5" fmla="*/ 0 60000 65536"/>
                  <a:gd name="T6" fmla="*/ 0 w 412"/>
                  <a:gd name="T7" fmla="*/ 0 h 226"/>
                  <a:gd name="T8" fmla="*/ 412 w 412"/>
                  <a:gd name="T9" fmla="*/ 226 h 22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12" h="226">
                    <a:moveTo>
                      <a:pt x="0" y="226"/>
                    </a:moveTo>
                    <a:lnTo>
                      <a:pt x="412" y="0"/>
                    </a:lnTo>
                  </a:path>
                </a:pathLst>
              </a:custGeom>
              <a:noFill/>
              <a:ln w="3175" cmpd="sng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234" name="Freeform 1831">
                <a:extLst>
                  <a:ext uri="{FF2B5EF4-FFF2-40B4-BE49-F238E27FC236}">
                    <a16:creationId xmlns:a16="http://schemas.microsoft.com/office/drawing/2014/main" id="{0A262A41-AFF7-4475-9EAA-2D5509701A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7" y="1672"/>
                <a:ext cx="261" cy="405"/>
              </a:xfrm>
              <a:custGeom>
                <a:avLst/>
                <a:gdLst>
                  <a:gd name="T0" fmla="*/ 180 w 378"/>
                  <a:gd name="T1" fmla="*/ 262 h 627"/>
                  <a:gd name="T2" fmla="*/ 0 w 378"/>
                  <a:gd name="T3" fmla="*/ 0 h 627"/>
                  <a:gd name="T4" fmla="*/ 0 60000 65536"/>
                  <a:gd name="T5" fmla="*/ 0 60000 65536"/>
                  <a:gd name="T6" fmla="*/ 0 w 378"/>
                  <a:gd name="T7" fmla="*/ 0 h 627"/>
                  <a:gd name="T8" fmla="*/ 378 w 378"/>
                  <a:gd name="T9" fmla="*/ 627 h 627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78" h="627">
                    <a:moveTo>
                      <a:pt x="378" y="627"/>
                    </a:moveTo>
                    <a:lnTo>
                      <a:pt x="0" y="0"/>
                    </a:lnTo>
                  </a:path>
                </a:pathLst>
              </a:custGeom>
              <a:noFill/>
              <a:ln w="3175" cmpd="sng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235" name="Freeform 1832">
                <a:extLst>
                  <a:ext uri="{FF2B5EF4-FFF2-40B4-BE49-F238E27FC236}">
                    <a16:creationId xmlns:a16="http://schemas.microsoft.com/office/drawing/2014/main" id="{20122510-199F-41CF-BCA1-5AD03B242F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13" y="1674"/>
                <a:ext cx="639" cy="341"/>
              </a:xfrm>
              <a:custGeom>
                <a:avLst/>
                <a:gdLst>
                  <a:gd name="T0" fmla="*/ 0 w 922"/>
                  <a:gd name="T1" fmla="*/ 220 h 528"/>
                  <a:gd name="T2" fmla="*/ 443 w 922"/>
                  <a:gd name="T3" fmla="*/ 0 h 528"/>
                  <a:gd name="T4" fmla="*/ 0 60000 65536"/>
                  <a:gd name="T5" fmla="*/ 0 60000 65536"/>
                  <a:gd name="T6" fmla="*/ 0 w 922"/>
                  <a:gd name="T7" fmla="*/ 0 h 528"/>
                  <a:gd name="T8" fmla="*/ 922 w 922"/>
                  <a:gd name="T9" fmla="*/ 528 h 52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922" h="528">
                    <a:moveTo>
                      <a:pt x="0" y="528"/>
                    </a:moveTo>
                    <a:lnTo>
                      <a:pt x="922" y="0"/>
                    </a:lnTo>
                  </a:path>
                </a:pathLst>
              </a:custGeom>
              <a:noFill/>
              <a:ln w="3175" cmpd="sng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236" name="Freeform 1833">
                <a:extLst>
                  <a:ext uri="{FF2B5EF4-FFF2-40B4-BE49-F238E27FC236}">
                    <a16:creationId xmlns:a16="http://schemas.microsoft.com/office/drawing/2014/main" id="{DC70D985-FA3B-4554-A981-C64E8E1039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99" y="1874"/>
                <a:ext cx="390" cy="210"/>
              </a:xfrm>
              <a:custGeom>
                <a:avLst/>
                <a:gdLst>
                  <a:gd name="T0" fmla="*/ 243 w 626"/>
                  <a:gd name="T1" fmla="*/ 130 h 338"/>
                  <a:gd name="T2" fmla="*/ 0 w 626"/>
                  <a:gd name="T3" fmla="*/ 0 h 338"/>
                  <a:gd name="T4" fmla="*/ 0 60000 65536"/>
                  <a:gd name="T5" fmla="*/ 0 60000 65536"/>
                  <a:gd name="T6" fmla="*/ 0 w 626"/>
                  <a:gd name="T7" fmla="*/ 0 h 338"/>
                  <a:gd name="T8" fmla="*/ 626 w 626"/>
                  <a:gd name="T9" fmla="*/ 338 h 33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626" h="338">
                    <a:moveTo>
                      <a:pt x="626" y="338"/>
                    </a:moveTo>
                    <a:lnTo>
                      <a:pt x="0" y="0"/>
                    </a:lnTo>
                  </a:path>
                </a:pathLst>
              </a:custGeom>
              <a:noFill/>
              <a:ln w="3175" cmpd="sng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237" name="Line 1834">
                <a:extLst>
                  <a:ext uri="{FF2B5EF4-FFF2-40B4-BE49-F238E27FC236}">
                    <a16:creationId xmlns:a16="http://schemas.microsoft.com/office/drawing/2014/main" id="{B15CEEB1-40DB-4A92-B281-58DA2424F3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365" y="1739"/>
                <a:ext cx="378" cy="211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238" name="Freeform 1835">
                <a:extLst>
                  <a:ext uri="{FF2B5EF4-FFF2-40B4-BE49-F238E27FC236}">
                    <a16:creationId xmlns:a16="http://schemas.microsoft.com/office/drawing/2014/main" id="{2BDE58F2-A2AE-47B3-A39B-3483222480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1" y="1054"/>
                <a:ext cx="2" cy="963"/>
              </a:xfrm>
              <a:custGeom>
                <a:avLst/>
                <a:gdLst>
                  <a:gd name="T0" fmla="*/ 1 w 3"/>
                  <a:gd name="T1" fmla="*/ 599 h 1547"/>
                  <a:gd name="T2" fmla="*/ 0 w 3"/>
                  <a:gd name="T3" fmla="*/ 0 h 1547"/>
                  <a:gd name="T4" fmla="*/ 0 60000 65536"/>
                  <a:gd name="T5" fmla="*/ 0 60000 65536"/>
                  <a:gd name="T6" fmla="*/ 0 w 3"/>
                  <a:gd name="T7" fmla="*/ 0 h 1547"/>
                  <a:gd name="T8" fmla="*/ 3 w 3"/>
                  <a:gd name="T9" fmla="*/ 1547 h 1547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547">
                    <a:moveTo>
                      <a:pt x="3" y="1547"/>
                    </a:moveTo>
                    <a:lnTo>
                      <a:pt x="0" y="0"/>
                    </a:lnTo>
                  </a:path>
                </a:pathLst>
              </a:custGeom>
              <a:noFill/>
              <a:ln w="3175" cmpd="sng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239" name="Freeform 1836">
                <a:extLst>
                  <a:ext uri="{FF2B5EF4-FFF2-40B4-BE49-F238E27FC236}">
                    <a16:creationId xmlns:a16="http://schemas.microsoft.com/office/drawing/2014/main" id="{85AF331F-2C6D-4830-8C8A-D29C0BDC09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1" y="1534"/>
                <a:ext cx="129" cy="204"/>
              </a:xfrm>
              <a:custGeom>
                <a:avLst/>
                <a:gdLst>
                  <a:gd name="T0" fmla="*/ 0 w 207"/>
                  <a:gd name="T1" fmla="*/ 127 h 328"/>
                  <a:gd name="T2" fmla="*/ 80 w 207"/>
                  <a:gd name="T3" fmla="*/ 0 h 328"/>
                  <a:gd name="T4" fmla="*/ 0 60000 65536"/>
                  <a:gd name="T5" fmla="*/ 0 60000 65536"/>
                  <a:gd name="T6" fmla="*/ 0 w 207"/>
                  <a:gd name="T7" fmla="*/ 0 h 328"/>
                  <a:gd name="T8" fmla="*/ 207 w 207"/>
                  <a:gd name="T9" fmla="*/ 328 h 32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07" h="328">
                    <a:moveTo>
                      <a:pt x="0" y="328"/>
                    </a:moveTo>
                    <a:lnTo>
                      <a:pt x="207" y="0"/>
                    </a:lnTo>
                  </a:path>
                </a:pathLst>
              </a:custGeom>
              <a:noFill/>
              <a:ln w="3175" cmpd="sng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240" name="Line 1837">
                <a:extLst>
                  <a:ext uri="{FF2B5EF4-FFF2-40B4-BE49-F238E27FC236}">
                    <a16:creationId xmlns:a16="http://schemas.microsoft.com/office/drawing/2014/main" id="{2BE3F01A-9798-4009-8923-E9CC02440A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89" y="1530"/>
                <a:ext cx="506" cy="28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241" name="Freeform 1838">
                <a:extLst>
                  <a:ext uri="{FF2B5EF4-FFF2-40B4-BE49-F238E27FC236}">
                    <a16:creationId xmlns:a16="http://schemas.microsoft.com/office/drawing/2014/main" id="{3135A11B-D045-4309-8EE9-548A021D57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3" y="1323"/>
                <a:ext cx="256" cy="136"/>
              </a:xfrm>
              <a:custGeom>
                <a:avLst/>
                <a:gdLst>
                  <a:gd name="T0" fmla="*/ 0 w 284"/>
                  <a:gd name="T1" fmla="*/ 114 h 162"/>
                  <a:gd name="T2" fmla="*/ 231 w 284"/>
                  <a:gd name="T3" fmla="*/ 0 h 162"/>
                  <a:gd name="T4" fmla="*/ 0 60000 65536"/>
                  <a:gd name="T5" fmla="*/ 0 60000 65536"/>
                  <a:gd name="T6" fmla="*/ 0 w 284"/>
                  <a:gd name="T7" fmla="*/ 0 h 162"/>
                  <a:gd name="T8" fmla="*/ 284 w 284"/>
                  <a:gd name="T9" fmla="*/ 162 h 16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84" h="162">
                    <a:moveTo>
                      <a:pt x="0" y="162"/>
                    </a:moveTo>
                    <a:lnTo>
                      <a:pt x="284" y="0"/>
                    </a:lnTo>
                  </a:path>
                </a:pathLst>
              </a:custGeom>
              <a:noFill/>
              <a:ln w="3175" cmpd="sng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242" name="Freeform 1839">
                <a:extLst>
                  <a:ext uri="{FF2B5EF4-FFF2-40B4-BE49-F238E27FC236}">
                    <a16:creationId xmlns:a16="http://schemas.microsoft.com/office/drawing/2014/main" id="{E49F2FEA-EFBC-4BD3-8BAC-6444BBA7EA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17" y="1325"/>
                <a:ext cx="2" cy="277"/>
              </a:xfrm>
              <a:custGeom>
                <a:avLst/>
                <a:gdLst>
                  <a:gd name="T0" fmla="*/ 0 w 1"/>
                  <a:gd name="T1" fmla="*/ 0 h 330"/>
                  <a:gd name="T2" fmla="*/ 0 w 1"/>
                  <a:gd name="T3" fmla="*/ 233 h 330"/>
                  <a:gd name="T4" fmla="*/ 0 60000 65536"/>
                  <a:gd name="T5" fmla="*/ 0 60000 65536"/>
                  <a:gd name="T6" fmla="*/ 0 w 1"/>
                  <a:gd name="T7" fmla="*/ 0 h 330"/>
                  <a:gd name="T8" fmla="*/ 1 w 1"/>
                  <a:gd name="T9" fmla="*/ 330 h 33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330">
                    <a:moveTo>
                      <a:pt x="0" y="0"/>
                    </a:moveTo>
                    <a:lnTo>
                      <a:pt x="0" y="330"/>
                    </a:lnTo>
                  </a:path>
                </a:pathLst>
              </a:custGeom>
              <a:noFill/>
              <a:ln w="3175" cmpd="sng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243" name="Freeform 1840">
                <a:extLst>
                  <a:ext uri="{FF2B5EF4-FFF2-40B4-BE49-F238E27FC236}">
                    <a16:creationId xmlns:a16="http://schemas.microsoft.com/office/drawing/2014/main" id="{F53C9F2F-27EB-4E8C-A665-730AC7861F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2" y="1052"/>
                <a:ext cx="255" cy="271"/>
              </a:xfrm>
              <a:custGeom>
                <a:avLst/>
                <a:gdLst>
                  <a:gd name="T0" fmla="*/ 229 w 284"/>
                  <a:gd name="T1" fmla="*/ 228 h 322"/>
                  <a:gd name="T2" fmla="*/ 0 w 284"/>
                  <a:gd name="T3" fmla="*/ 0 h 322"/>
                  <a:gd name="T4" fmla="*/ 0 60000 65536"/>
                  <a:gd name="T5" fmla="*/ 0 60000 65536"/>
                  <a:gd name="T6" fmla="*/ 0 w 284"/>
                  <a:gd name="T7" fmla="*/ 0 h 322"/>
                  <a:gd name="T8" fmla="*/ 284 w 284"/>
                  <a:gd name="T9" fmla="*/ 322 h 32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84" h="322">
                    <a:moveTo>
                      <a:pt x="284" y="322"/>
                    </a:moveTo>
                    <a:lnTo>
                      <a:pt x="0" y="0"/>
                    </a:lnTo>
                  </a:path>
                </a:pathLst>
              </a:custGeom>
              <a:noFill/>
              <a:ln w="3175" cmpd="sng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244" name="Line 1841">
                <a:extLst>
                  <a:ext uri="{FF2B5EF4-FFF2-40B4-BE49-F238E27FC236}">
                    <a16:creationId xmlns:a16="http://schemas.microsoft.com/office/drawing/2014/main" id="{9A231A7A-A958-4ABC-B740-BB4B7A98EE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106" y="1320"/>
                <a:ext cx="252" cy="139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245" name="Freeform 1842">
                <a:extLst>
                  <a:ext uri="{FF2B5EF4-FFF2-40B4-BE49-F238E27FC236}">
                    <a16:creationId xmlns:a16="http://schemas.microsoft.com/office/drawing/2014/main" id="{EC80E010-7D42-404F-8576-E4AE97357E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5" y="1053"/>
                <a:ext cx="256" cy="265"/>
              </a:xfrm>
              <a:custGeom>
                <a:avLst/>
                <a:gdLst>
                  <a:gd name="T0" fmla="*/ 0 w 284"/>
                  <a:gd name="T1" fmla="*/ 223 h 315"/>
                  <a:gd name="T2" fmla="*/ 231 w 284"/>
                  <a:gd name="T3" fmla="*/ 0 h 315"/>
                  <a:gd name="T4" fmla="*/ 0 60000 65536"/>
                  <a:gd name="T5" fmla="*/ 0 60000 65536"/>
                  <a:gd name="T6" fmla="*/ 0 w 284"/>
                  <a:gd name="T7" fmla="*/ 0 h 315"/>
                  <a:gd name="T8" fmla="*/ 284 w 284"/>
                  <a:gd name="T9" fmla="*/ 315 h 31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84" h="315">
                    <a:moveTo>
                      <a:pt x="0" y="315"/>
                    </a:moveTo>
                    <a:lnTo>
                      <a:pt x="284" y="0"/>
                    </a:lnTo>
                  </a:path>
                </a:pathLst>
              </a:custGeom>
              <a:noFill/>
              <a:ln w="3175" cmpd="sng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246" name="Freeform 1843">
                <a:extLst>
                  <a:ext uri="{FF2B5EF4-FFF2-40B4-BE49-F238E27FC236}">
                    <a16:creationId xmlns:a16="http://schemas.microsoft.com/office/drawing/2014/main" id="{944AAF6F-0116-4095-ACD2-B347D2A271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0" y="1317"/>
                <a:ext cx="5" cy="556"/>
              </a:xfrm>
              <a:custGeom>
                <a:avLst/>
                <a:gdLst>
                  <a:gd name="T0" fmla="*/ 0 w 9"/>
                  <a:gd name="T1" fmla="*/ 346 h 894"/>
                  <a:gd name="T2" fmla="*/ 3 w 9"/>
                  <a:gd name="T3" fmla="*/ 0 h 894"/>
                  <a:gd name="T4" fmla="*/ 0 60000 65536"/>
                  <a:gd name="T5" fmla="*/ 0 60000 65536"/>
                  <a:gd name="T6" fmla="*/ 0 w 9"/>
                  <a:gd name="T7" fmla="*/ 0 h 894"/>
                  <a:gd name="T8" fmla="*/ 9 w 9"/>
                  <a:gd name="T9" fmla="*/ 894 h 89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9" h="894">
                    <a:moveTo>
                      <a:pt x="0" y="894"/>
                    </a:moveTo>
                    <a:lnTo>
                      <a:pt x="9" y="0"/>
                    </a:lnTo>
                  </a:path>
                </a:pathLst>
              </a:custGeom>
              <a:noFill/>
              <a:ln w="3175" cmpd="sng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247" name="Freeform 1844" descr="Sand">
                <a:extLst>
                  <a:ext uri="{FF2B5EF4-FFF2-40B4-BE49-F238E27FC236}">
                    <a16:creationId xmlns:a16="http://schemas.microsoft.com/office/drawing/2014/main" id="{70CC6D96-0A4E-40BE-92B5-E9F5665908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14" y="1668"/>
                <a:ext cx="906" cy="756"/>
              </a:xfrm>
              <a:custGeom>
                <a:avLst/>
                <a:gdLst>
                  <a:gd name="T0" fmla="*/ 0 w 1456"/>
                  <a:gd name="T1" fmla="*/ 214 h 1215"/>
                  <a:gd name="T2" fmla="*/ 403 w 1456"/>
                  <a:gd name="T3" fmla="*/ 0 h 1215"/>
                  <a:gd name="T4" fmla="*/ 564 w 1456"/>
                  <a:gd name="T5" fmla="*/ 257 h 1215"/>
                  <a:gd name="T6" fmla="*/ 162 w 1456"/>
                  <a:gd name="T7" fmla="*/ 470 h 1215"/>
                  <a:gd name="T8" fmla="*/ 0 w 1456"/>
                  <a:gd name="T9" fmla="*/ 214 h 12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56"/>
                  <a:gd name="T16" fmla="*/ 0 h 1215"/>
                  <a:gd name="T17" fmla="*/ 1456 w 1456"/>
                  <a:gd name="T18" fmla="*/ 1215 h 12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56" h="1215">
                    <a:moveTo>
                      <a:pt x="0" y="553"/>
                    </a:moveTo>
                    <a:lnTo>
                      <a:pt x="1041" y="0"/>
                    </a:lnTo>
                    <a:lnTo>
                      <a:pt x="1456" y="664"/>
                    </a:lnTo>
                    <a:lnTo>
                      <a:pt x="420" y="1215"/>
                    </a:lnTo>
                    <a:lnTo>
                      <a:pt x="0" y="553"/>
                    </a:lnTo>
                    <a:close/>
                  </a:path>
                </a:pathLst>
              </a:custGeom>
              <a:blipFill dpi="0" rotWithShape="1">
                <a:blip r:embed="rId3"/>
                <a:srcRect/>
                <a:tile tx="0" ty="0" sx="100000" sy="100000" flip="none" algn="tl"/>
              </a:blipFill>
              <a:ln w="31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248" name="Freeform 1845" descr="Sand">
                <a:extLst>
                  <a:ext uri="{FF2B5EF4-FFF2-40B4-BE49-F238E27FC236}">
                    <a16:creationId xmlns:a16="http://schemas.microsoft.com/office/drawing/2014/main" id="{78CAA513-6103-452F-988E-B1D47825A6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1" y="1532"/>
                <a:ext cx="634" cy="415"/>
              </a:xfrm>
              <a:custGeom>
                <a:avLst/>
                <a:gdLst>
                  <a:gd name="T0" fmla="*/ 336 w 703"/>
                  <a:gd name="T1" fmla="*/ 349 h 494"/>
                  <a:gd name="T2" fmla="*/ 572 w 703"/>
                  <a:gd name="T3" fmla="*/ 234 h 494"/>
                  <a:gd name="T4" fmla="*/ 117 w 703"/>
                  <a:gd name="T5" fmla="*/ 0 h 494"/>
                  <a:gd name="T6" fmla="*/ 0 w 703"/>
                  <a:gd name="T7" fmla="*/ 171 h 494"/>
                  <a:gd name="T8" fmla="*/ 336 w 703"/>
                  <a:gd name="T9" fmla="*/ 349 h 49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3"/>
                  <a:gd name="T16" fmla="*/ 0 h 494"/>
                  <a:gd name="T17" fmla="*/ 703 w 703"/>
                  <a:gd name="T18" fmla="*/ 494 h 49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3" h="494">
                    <a:moveTo>
                      <a:pt x="414" y="494"/>
                    </a:moveTo>
                    <a:lnTo>
                      <a:pt x="703" y="332"/>
                    </a:lnTo>
                    <a:lnTo>
                      <a:pt x="144" y="0"/>
                    </a:lnTo>
                    <a:lnTo>
                      <a:pt x="0" y="243"/>
                    </a:lnTo>
                    <a:lnTo>
                      <a:pt x="414" y="494"/>
                    </a:lnTo>
                    <a:close/>
                  </a:path>
                </a:pathLst>
              </a:custGeom>
              <a:blipFill dpi="0" rotWithShape="1">
                <a:blip r:embed="rId3"/>
                <a:srcRect/>
                <a:tile tx="0" ty="0" sx="100000" sy="100000" flip="none" algn="tl"/>
              </a:blipFill>
              <a:ln w="31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249" name="Freeform 1846" descr="Sand">
                <a:extLst>
                  <a:ext uri="{FF2B5EF4-FFF2-40B4-BE49-F238E27FC236}">
                    <a16:creationId xmlns:a16="http://schemas.microsoft.com/office/drawing/2014/main" id="{B8FB1949-5619-4A1D-9051-133654DBDA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1" y="1053"/>
                <a:ext cx="255" cy="406"/>
              </a:xfrm>
              <a:custGeom>
                <a:avLst/>
                <a:gdLst>
                  <a:gd name="T0" fmla="*/ 1 w 283"/>
                  <a:gd name="T1" fmla="*/ 0 h 483"/>
                  <a:gd name="T2" fmla="*/ 0 w 283"/>
                  <a:gd name="T3" fmla="*/ 341 h 483"/>
                  <a:gd name="T4" fmla="*/ 230 w 283"/>
                  <a:gd name="T5" fmla="*/ 227 h 483"/>
                  <a:gd name="T6" fmla="*/ 1 w 283"/>
                  <a:gd name="T7" fmla="*/ 0 h 48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3"/>
                  <a:gd name="T13" fmla="*/ 0 h 483"/>
                  <a:gd name="T14" fmla="*/ 283 w 283"/>
                  <a:gd name="T15" fmla="*/ 483 h 48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3" h="483">
                    <a:moveTo>
                      <a:pt x="1" y="0"/>
                    </a:moveTo>
                    <a:lnTo>
                      <a:pt x="0" y="483"/>
                    </a:lnTo>
                    <a:lnTo>
                      <a:pt x="283" y="321"/>
                    </a:lnTo>
                    <a:lnTo>
                      <a:pt x="1" y="0"/>
                    </a:lnTo>
                    <a:close/>
                  </a:path>
                </a:pathLst>
              </a:custGeom>
              <a:blipFill dpi="0" rotWithShape="1">
                <a:blip r:embed="rId3"/>
                <a:srcRect/>
                <a:tile tx="0" ty="0" sx="100000" sy="100000" flip="none" algn="tl"/>
              </a:blipFill>
              <a:ln w="31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250" name="Freeform 1847" descr="Sand">
                <a:extLst>
                  <a:ext uri="{FF2B5EF4-FFF2-40B4-BE49-F238E27FC236}">
                    <a16:creationId xmlns:a16="http://schemas.microsoft.com/office/drawing/2014/main" id="{5EA0EDF4-C035-4E58-B194-BBEAF6C710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4" y="1054"/>
                <a:ext cx="258" cy="405"/>
              </a:xfrm>
              <a:custGeom>
                <a:avLst/>
                <a:gdLst>
                  <a:gd name="T0" fmla="*/ 233 w 286"/>
                  <a:gd name="T1" fmla="*/ 341 h 481"/>
                  <a:gd name="T2" fmla="*/ 233 w 286"/>
                  <a:gd name="T3" fmla="*/ 0 h 481"/>
                  <a:gd name="T4" fmla="*/ 0 w 286"/>
                  <a:gd name="T5" fmla="*/ 222 h 481"/>
                  <a:gd name="T6" fmla="*/ 233 w 286"/>
                  <a:gd name="T7" fmla="*/ 341 h 48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6"/>
                  <a:gd name="T13" fmla="*/ 0 h 481"/>
                  <a:gd name="T14" fmla="*/ 286 w 286"/>
                  <a:gd name="T15" fmla="*/ 481 h 48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6" h="481">
                    <a:moveTo>
                      <a:pt x="286" y="481"/>
                    </a:moveTo>
                    <a:lnTo>
                      <a:pt x="286" y="0"/>
                    </a:lnTo>
                    <a:lnTo>
                      <a:pt x="0" y="313"/>
                    </a:lnTo>
                    <a:lnTo>
                      <a:pt x="286" y="481"/>
                    </a:lnTo>
                    <a:close/>
                  </a:path>
                </a:pathLst>
              </a:custGeom>
              <a:blipFill dpi="0" rotWithShape="1">
                <a:blip r:embed="rId3"/>
                <a:srcRect/>
                <a:tile tx="0" ty="0" sx="100000" sy="100000" flip="none" algn="tl"/>
              </a:blipFill>
              <a:ln w="31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251" name="Freeform 1851" descr="Granite">
                <a:extLst>
                  <a:ext uri="{FF2B5EF4-FFF2-40B4-BE49-F238E27FC236}">
                    <a16:creationId xmlns:a16="http://schemas.microsoft.com/office/drawing/2014/main" id="{37744625-4ECC-4771-AC29-AAFBE60676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4" y="2085"/>
                <a:ext cx="647" cy="759"/>
              </a:xfrm>
              <a:custGeom>
                <a:avLst/>
                <a:gdLst>
                  <a:gd name="T0" fmla="*/ 1 w 1040"/>
                  <a:gd name="T1" fmla="*/ 472 h 1220"/>
                  <a:gd name="T2" fmla="*/ 403 w 1040"/>
                  <a:gd name="T3" fmla="*/ 259 h 1220"/>
                  <a:gd name="T4" fmla="*/ 401 w 1040"/>
                  <a:gd name="T5" fmla="*/ 0 h 1220"/>
                  <a:gd name="T6" fmla="*/ 0 w 1040"/>
                  <a:gd name="T7" fmla="*/ 210 h 1220"/>
                  <a:gd name="T8" fmla="*/ 1 w 1040"/>
                  <a:gd name="T9" fmla="*/ 472 h 12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40"/>
                  <a:gd name="T16" fmla="*/ 0 h 1220"/>
                  <a:gd name="T17" fmla="*/ 1040 w 1040"/>
                  <a:gd name="T18" fmla="*/ 1220 h 12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40" h="1220">
                    <a:moveTo>
                      <a:pt x="4" y="1220"/>
                    </a:moveTo>
                    <a:lnTo>
                      <a:pt x="1040" y="668"/>
                    </a:lnTo>
                    <a:lnTo>
                      <a:pt x="1036" y="0"/>
                    </a:lnTo>
                    <a:lnTo>
                      <a:pt x="0" y="544"/>
                    </a:lnTo>
                    <a:lnTo>
                      <a:pt x="4" y="1220"/>
                    </a:lnTo>
                    <a:close/>
                  </a:path>
                </a:pathLst>
              </a:custGeom>
              <a:blipFill dpi="0" rotWithShape="1">
                <a:blip r:embed="rId4"/>
                <a:srcRect/>
                <a:tile tx="0" ty="0" sx="100000" sy="100000" flip="none" algn="tl"/>
              </a:blipFill>
              <a:ln w="31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252" name="Freeform 1853" descr="Newsprint">
                <a:extLst>
                  <a:ext uri="{FF2B5EF4-FFF2-40B4-BE49-F238E27FC236}">
                    <a16:creationId xmlns:a16="http://schemas.microsoft.com/office/drawing/2014/main" id="{DC42BF04-BD0E-4EF9-ADF4-F6E758C487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7" y="2154"/>
                <a:ext cx="519" cy="688"/>
              </a:xfrm>
              <a:custGeom>
                <a:avLst/>
                <a:gdLst>
                  <a:gd name="T0" fmla="*/ 323 w 834"/>
                  <a:gd name="T1" fmla="*/ 428 h 1106"/>
                  <a:gd name="T2" fmla="*/ 1 w 834"/>
                  <a:gd name="T3" fmla="*/ 253 h 1106"/>
                  <a:gd name="T4" fmla="*/ 0 w 834"/>
                  <a:gd name="T5" fmla="*/ 0 h 1106"/>
                  <a:gd name="T6" fmla="*/ 322 w 834"/>
                  <a:gd name="T7" fmla="*/ 167 h 1106"/>
                  <a:gd name="T8" fmla="*/ 323 w 834"/>
                  <a:gd name="T9" fmla="*/ 428 h 11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34"/>
                  <a:gd name="T16" fmla="*/ 0 h 1106"/>
                  <a:gd name="T17" fmla="*/ 834 w 834"/>
                  <a:gd name="T18" fmla="*/ 1106 h 11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34" h="1106">
                    <a:moveTo>
                      <a:pt x="834" y="1106"/>
                    </a:moveTo>
                    <a:lnTo>
                      <a:pt x="3" y="654"/>
                    </a:lnTo>
                    <a:lnTo>
                      <a:pt x="0" y="0"/>
                    </a:lnTo>
                    <a:lnTo>
                      <a:pt x="831" y="432"/>
                    </a:lnTo>
                    <a:lnTo>
                      <a:pt x="834" y="1106"/>
                    </a:lnTo>
                    <a:close/>
                  </a:path>
                </a:pathLst>
              </a:custGeom>
              <a:blipFill dpi="0" rotWithShape="1">
                <a:blip r:embed="rId5"/>
                <a:srcRect/>
                <a:tile tx="0" ty="0" sx="100000" sy="100000" flip="none" algn="tl"/>
              </a:blipFill>
              <a:ln w="31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253" name="Freeform 1854" descr="Newsprint">
                <a:extLst>
                  <a:ext uri="{FF2B5EF4-FFF2-40B4-BE49-F238E27FC236}">
                    <a16:creationId xmlns:a16="http://schemas.microsoft.com/office/drawing/2014/main" id="{683DE413-F7E4-453C-BF4B-9A025288F9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0" y="1319"/>
                <a:ext cx="264" cy="698"/>
              </a:xfrm>
              <a:custGeom>
                <a:avLst/>
                <a:gdLst>
                  <a:gd name="T0" fmla="*/ 164 w 425"/>
                  <a:gd name="T1" fmla="*/ 434 h 1122"/>
                  <a:gd name="T2" fmla="*/ 163 w 425"/>
                  <a:gd name="T3" fmla="*/ 88 h 1122"/>
                  <a:gd name="T4" fmla="*/ 4 w 425"/>
                  <a:gd name="T5" fmla="*/ 0 h 1122"/>
                  <a:gd name="T6" fmla="*/ 0 w 425"/>
                  <a:gd name="T7" fmla="*/ 347 h 1122"/>
                  <a:gd name="T8" fmla="*/ 164 w 425"/>
                  <a:gd name="T9" fmla="*/ 434 h 11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25"/>
                  <a:gd name="T16" fmla="*/ 0 h 1122"/>
                  <a:gd name="T17" fmla="*/ 425 w 425"/>
                  <a:gd name="T18" fmla="*/ 1122 h 11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25" h="1122">
                    <a:moveTo>
                      <a:pt x="425" y="1122"/>
                    </a:moveTo>
                    <a:lnTo>
                      <a:pt x="423" y="226"/>
                    </a:lnTo>
                    <a:lnTo>
                      <a:pt x="9" y="0"/>
                    </a:lnTo>
                    <a:lnTo>
                      <a:pt x="0" y="895"/>
                    </a:lnTo>
                    <a:lnTo>
                      <a:pt x="425" y="1122"/>
                    </a:lnTo>
                    <a:close/>
                  </a:path>
                </a:pathLst>
              </a:custGeom>
              <a:blipFill dpi="0" rotWithShape="1">
                <a:blip r:embed="rId5"/>
                <a:srcRect/>
                <a:tile tx="0" ty="0" sx="100000" sy="100000" flip="none" algn="tl"/>
              </a:blipFill>
              <a:ln w="31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254" name="Freeform 1855" descr="Newsprint">
                <a:extLst>
                  <a:ext uri="{FF2B5EF4-FFF2-40B4-BE49-F238E27FC236}">
                    <a16:creationId xmlns:a16="http://schemas.microsoft.com/office/drawing/2014/main" id="{A295C1AF-3E4E-4C21-9564-C569CB2621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5" y="1733"/>
                <a:ext cx="369" cy="350"/>
              </a:xfrm>
              <a:custGeom>
                <a:avLst/>
                <a:gdLst>
                  <a:gd name="T0" fmla="*/ 77 w 594"/>
                  <a:gd name="T1" fmla="*/ 218 h 562"/>
                  <a:gd name="T2" fmla="*/ 229 w 594"/>
                  <a:gd name="T3" fmla="*/ 133 h 562"/>
                  <a:gd name="T4" fmla="*/ 0 w 594"/>
                  <a:gd name="T5" fmla="*/ 0 h 562"/>
                  <a:gd name="T6" fmla="*/ 0 w 594"/>
                  <a:gd name="T7" fmla="*/ 177 h 562"/>
                  <a:gd name="T8" fmla="*/ 77 w 594"/>
                  <a:gd name="T9" fmla="*/ 218 h 5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4"/>
                  <a:gd name="T16" fmla="*/ 0 h 562"/>
                  <a:gd name="T17" fmla="*/ 594 w 594"/>
                  <a:gd name="T18" fmla="*/ 562 h 5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4" h="562">
                    <a:moveTo>
                      <a:pt x="200" y="562"/>
                    </a:moveTo>
                    <a:lnTo>
                      <a:pt x="594" y="343"/>
                    </a:lnTo>
                    <a:lnTo>
                      <a:pt x="0" y="0"/>
                    </a:lnTo>
                    <a:lnTo>
                      <a:pt x="0" y="457"/>
                    </a:lnTo>
                    <a:lnTo>
                      <a:pt x="200" y="562"/>
                    </a:lnTo>
                    <a:close/>
                  </a:path>
                </a:pathLst>
              </a:custGeom>
              <a:blipFill dpi="0" rotWithShape="1">
                <a:blip r:embed="rId5"/>
                <a:srcRect/>
                <a:tile tx="0" ty="0" sx="100000" sy="100000" flip="none" algn="tl"/>
              </a:blipFill>
              <a:ln w="31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255" name="Freeform 1857" descr="White marble">
                <a:extLst>
                  <a:ext uri="{FF2B5EF4-FFF2-40B4-BE49-F238E27FC236}">
                    <a16:creationId xmlns:a16="http://schemas.microsoft.com/office/drawing/2014/main" id="{76579458-D2D7-45E5-8BB3-F44081C6CB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6" y="2013"/>
                <a:ext cx="518" cy="408"/>
              </a:xfrm>
              <a:custGeom>
                <a:avLst/>
                <a:gdLst>
                  <a:gd name="T0" fmla="*/ 0 w 832"/>
                  <a:gd name="T1" fmla="*/ 88 h 656"/>
                  <a:gd name="T2" fmla="*/ 161 w 832"/>
                  <a:gd name="T3" fmla="*/ 0 h 656"/>
                  <a:gd name="T4" fmla="*/ 323 w 832"/>
                  <a:gd name="T5" fmla="*/ 254 h 656"/>
                  <a:gd name="T6" fmla="*/ 0 w 832"/>
                  <a:gd name="T7" fmla="*/ 88 h 6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32"/>
                  <a:gd name="T13" fmla="*/ 0 h 656"/>
                  <a:gd name="T14" fmla="*/ 832 w 832"/>
                  <a:gd name="T15" fmla="*/ 656 h 6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32" h="656">
                    <a:moveTo>
                      <a:pt x="0" y="228"/>
                    </a:moveTo>
                    <a:lnTo>
                      <a:pt x="414" y="0"/>
                    </a:lnTo>
                    <a:lnTo>
                      <a:pt x="832" y="656"/>
                    </a:lnTo>
                    <a:lnTo>
                      <a:pt x="0" y="228"/>
                    </a:lnTo>
                    <a:close/>
                  </a:path>
                </a:pathLst>
              </a:custGeom>
              <a:blipFill dpi="0" rotWithShape="1">
                <a:blip r:embed="rId6"/>
                <a:srcRect/>
                <a:tile tx="0" ty="0" sx="100000" sy="100000" flip="none" algn="tl"/>
              </a:blipFill>
              <a:ln w="31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256" name="Freeform 1858" descr="Granite">
                <a:extLst>
                  <a:ext uri="{FF2B5EF4-FFF2-40B4-BE49-F238E27FC236}">
                    <a16:creationId xmlns:a16="http://schemas.microsoft.com/office/drawing/2014/main" id="{16460E26-A392-48C3-854F-02439A4B94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2" y="1325"/>
                <a:ext cx="255" cy="408"/>
              </a:xfrm>
              <a:custGeom>
                <a:avLst/>
                <a:gdLst>
                  <a:gd name="T0" fmla="*/ 1 w 410"/>
                  <a:gd name="T1" fmla="*/ 254 h 656"/>
                  <a:gd name="T2" fmla="*/ 0 w 410"/>
                  <a:gd name="T3" fmla="*/ 83 h 656"/>
                  <a:gd name="T4" fmla="*/ 158 w 410"/>
                  <a:gd name="T5" fmla="*/ 0 h 656"/>
                  <a:gd name="T6" fmla="*/ 158 w 410"/>
                  <a:gd name="T7" fmla="*/ 171 h 656"/>
                  <a:gd name="T8" fmla="*/ 159 w 410"/>
                  <a:gd name="T9" fmla="*/ 171 h 656"/>
                  <a:gd name="T10" fmla="*/ 80 w 410"/>
                  <a:gd name="T11" fmla="*/ 129 h 656"/>
                  <a:gd name="T12" fmla="*/ 1 w 410"/>
                  <a:gd name="T13" fmla="*/ 254 h 65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10"/>
                  <a:gd name="T22" fmla="*/ 0 h 656"/>
                  <a:gd name="T23" fmla="*/ 410 w 410"/>
                  <a:gd name="T24" fmla="*/ 656 h 65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10" h="656">
                    <a:moveTo>
                      <a:pt x="2" y="656"/>
                    </a:moveTo>
                    <a:lnTo>
                      <a:pt x="0" y="216"/>
                    </a:lnTo>
                    <a:lnTo>
                      <a:pt x="408" y="0"/>
                    </a:lnTo>
                    <a:lnTo>
                      <a:pt x="409" y="442"/>
                    </a:lnTo>
                    <a:lnTo>
                      <a:pt x="410" y="442"/>
                    </a:lnTo>
                    <a:lnTo>
                      <a:pt x="205" y="333"/>
                    </a:lnTo>
                    <a:lnTo>
                      <a:pt x="2" y="656"/>
                    </a:lnTo>
                    <a:close/>
                  </a:path>
                </a:pathLst>
              </a:custGeom>
              <a:blipFill dpi="0" rotWithShape="1">
                <a:blip r:embed="rId4"/>
                <a:srcRect/>
                <a:tile tx="0" ty="0" sx="100000" sy="100000" flip="none" algn="tl"/>
              </a:blipFill>
              <a:ln w="31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7224" name="Text Box 1907">
              <a:extLst>
                <a:ext uri="{FF2B5EF4-FFF2-40B4-BE49-F238E27FC236}">
                  <a16:creationId xmlns:a16="http://schemas.microsoft.com/office/drawing/2014/main" id="{29C3A9A0-A252-4F09-AC49-498AAB0980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2" y="360"/>
              <a:ext cx="1164" cy="524"/>
            </a:xfrm>
            <a:prstGeom prst="rect">
              <a:avLst/>
            </a:prstGeom>
            <a:gradFill rotWithShape="1">
              <a:gsLst>
                <a:gs pos="0">
                  <a:srgbClr val="A4A4A4"/>
                </a:gs>
                <a:gs pos="50000">
                  <a:srgbClr val="F8F8F8"/>
                </a:gs>
                <a:gs pos="100000">
                  <a:srgbClr val="A4A4A4"/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altLang="en-US" sz="2400">
                  <a:solidFill>
                    <a:srgbClr val="0000CC"/>
                  </a:solidFill>
                </a:rPr>
                <a:t>Plans and Elevations</a:t>
              </a:r>
            </a:p>
          </p:txBody>
        </p:sp>
      </p:grpSp>
      <p:grpSp>
        <p:nvGrpSpPr>
          <p:cNvPr id="4" name="Group 1924">
            <a:extLst>
              <a:ext uri="{FF2B5EF4-FFF2-40B4-BE49-F238E27FC236}">
                <a16:creationId xmlns:a16="http://schemas.microsoft.com/office/drawing/2014/main" id="{7B669B79-8DBE-48F5-95A3-1D1FD571F86A}"/>
              </a:ext>
            </a:extLst>
          </p:cNvPr>
          <p:cNvGrpSpPr>
            <a:grpSpLocks/>
          </p:cNvGrpSpPr>
          <p:nvPr/>
        </p:nvGrpSpPr>
        <p:grpSpPr bwMode="auto">
          <a:xfrm>
            <a:off x="6743700" y="4572001"/>
            <a:ext cx="3028950" cy="525463"/>
            <a:chOff x="3288" y="2880"/>
            <a:chExt cx="1908" cy="331"/>
          </a:xfrm>
        </p:grpSpPr>
        <p:sp>
          <p:nvSpPr>
            <p:cNvPr id="7221" name="Line 1917">
              <a:extLst>
                <a:ext uri="{FF2B5EF4-FFF2-40B4-BE49-F238E27FC236}">
                  <a16:creationId xmlns:a16="http://schemas.microsoft.com/office/drawing/2014/main" id="{3546D863-1A73-45B7-BF2D-8620C9D5FE0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288" y="2880"/>
              <a:ext cx="276" cy="288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222" name="Text Box 1918">
              <a:extLst>
                <a:ext uri="{FF2B5EF4-FFF2-40B4-BE49-F238E27FC236}">
                  <a16:creationId xmlns:a16="http://schemas.microsoft.com/office/drawing/2014/main" id="{76206456-BE48-41E6-8B73-53DECEDB54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16" y="2980"/>
              <a:ext cx="1580" cy="2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/>
                <a:t>Side Elevation (Right)</a:t>
              </a:r>
            </a:p>
          </p:txBody>
        </p:sp>
      </p:grpSp>
      <p:grpSp>
        <p:nvGrpSpPr>
          <p:cNvPr id="5" name="Group 1963">
            <a:extLst>
              <a:ext uri="{FF2B5EF4-FFF2-40B4-BE49-F238E27FC236}">
                <a16:creationId xmlns:a16="http://schemas.microsoft.com/office/drawing/2014/main" id="{95C44EAC-8D98-4FC0-A5AE-54F2DB580DC3}"/>
              </a:ext>
            </a:extLst>
          </p:cNvPr>
          <p:cNvGrpSpPr>
            <a:grpSpLocks/>
          </p:cNvGrpSpPr>
          <p:nvPr/>
        </p:nvGrpSpPr>
        <p:grpSpPr bwMode="auto">
          <a:xfrm>
            <a:off x="1898650" y="1727200"/>
            <a:ext cx="2482850" cy="1397000"/>
            <a:chOff x="236" y="1088"/>
            <a:chExt cx="1564" cy="880"/>
          </a:xfrm>
        </p:grpSpPr>
        <p:sp>
          <p:nvSpPr>
            <p:cNvPr id="7219" name="Line 1919">
              <a:extLst>
                <a:ext uri="{FF2B5EF4-FFF2-40B4-BE49-F238E27FC236}">
                  <a16:creationId xmlns:a16="http://schemas.microsoft.com/office/drawing/2014/main" id="{C8FCE71B-DBCE-41EE-9AE4-6C7163D20E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32" y="1716"/>
              <a:ext cx="468" cy="252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220" name="Text Box 1920">
              <a:extLst>
                <a:ext uri="{FF2B5EF4-FFF2-40B4-BE49-F238E27FC236}">
                  <a16:creationId xmlns:a16="http://schemas.microsoft.com/office/drawing/2014/main" id="{08F5B8FD-FB23-41DC-B1C0-97D57C2049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6" y="1088"/>
              <a:ext cx="1416" cy="4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/>
                <a:t>(possible) Side Elevation (Left)</a:t>
              </a:r>
            </a:p>
          </p:txBody>
        </p:sp>
      </p:grpSp>
      <p:grpSp>
        <p:nvGrpSpPr>
          <p:cNvPr id="6" name="Group 1925">
            <a:extLst>
              <a:ext uri="{FF2B5EF4-FFF2-40B4-BE49-F238E27FC236}">
                <a16:creationId xmlns:a16="http://schemas.microsoft.com/office/drawing/2014/main" id="{30E1323A-FF12-43BE-8514-B8D7FE0B9A5B}"/>
              </a:ext>
            </a:extLst>
          </p:cNvPr>
          <p:cNvGrpSpPr>
            <a:grpSpLocks/>
          </p:cNvGrpSpPr>
          <p:nvPr/>
        </p:nvGrpSpPr>
        <p:grpSpPr bwMode="auto">
          <a:xfrm>
            <a:off x="6037263" y="1825625"/>
            <a:ext cx="925512" cy="628650"/>
            <a:chOff x="2843" y="1058"/>
            <a:chExt cx="583" cy="396"/>
          </a:xfrm>
        </p:grpSpPr>
        <p:sp>
          <p:nvSpPr>
            <p:cNvPr id="7217" name="Line 1921">
              <a:extLst>
                <a:ext uri="{FF2B5EF4-FFF2-40B4-BE49-F238E27FC236}">
                  <a16:creationId xmlns:a16="http://schemas.microsoft.com/office/drawing/2014/main" id="{AA407D51-2038-4430-A1E1-096DDA3C5B9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43" y="1058"/>
              <a:ext cx="0" cy="396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218" name="Text Box 1922">
              <a:extLst>
                <a:ext uri="{FF2B5EF4-FFF2-40B4-BE49-F238E27FC236}">
                  <a16:creationId xmlns:a16="http://schemas.microsoft.com/office/drawing/2014/main" id="{CA71DC93-4A6B-4F1D-8FA6-425A45AAF7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58" y="1208"/>
              <a:ext cx="468" cy="2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/>
                <a:t>Plan</a:t>
              </a:r>
            </a:p>
          </p:txBody>
        </p:sp>
      </p:grpSp>
      <p:grpSp>
        <p:nvGrpSpPr>
          <p:cNvPr id="7" name="Group 1978">
            <a:extLst>
              <a:ext uri="{FF2B5EF4-FFF2-40B4-BE49-F238E27FC236}">
                <a16:creationId xmlns:a16="http://schemas.microsoft.com/office/drawing/2014/main" id="{B3243EBB-CAF8-4D1D-A97E-F2CB91D5F9C5}"/>
              </a:ext>
            </a:extLst>
          </p:cNvPr>
          <p:cNvGrpSpPr>
            <a:grpSpLocks/>
          </p:cNvGrpSpPr>
          <p:nvPr/>
        </p:nvGrpSpPr>
        <p:grpSpPr bwMode="auto">
          <a:xfrm>
            <a:off x="2055814" y="295275"/>
            <a:ext cx="8078787" cy="6135688"/>
            <a:chOff x="335" y="186"/>
            <a:chExt cx="5089" cy="3865"/>
          </a:xfrm>
        </p:grpSpPr>
        <p:sp>
          <p:nvSpPr>
            <p:cNvPr id="7183" name="Text Box 1908">
              <a:extLst>
                <a:ext uri="{FF2B5EF4-FFF2-40B4-BE49-F238E27FC236}">
                  <a16:creationId xmlns:a16="http://schemas.microsoft.com/office/drawing/2014/main" id="{B030B4A5-C4FF-465B-8DCA-6FE4FF45D8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16" y="552"/>
              <a:ext cx="1308" cy="582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altLang="en-US"/>
                <a:t>Discuss the following views of the model church</a:t>
              </a:r>
            </a:p>
          </p:txBody>
        </p:sp>
        <p:grpSp>
          <p:nvGrpSpPr>
            <p:cNvPr id="7184" name="Group 1975">
              <a:extLst>
                <a:ext uri="{FF2B5EF4-FFF2-40B4-BE49-F238E27FC236}">
                  <a16:creationId xmlns:a16="http://schemas.microsoft.com/office/drawing/2014/main" id="{0D182DC9-277E-45A4-BEB8-768BE02D03D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81" y="3019"/>
              <a:ext cx="2041" cy="1032"/>
              <a:chOff x="1581" y="3019"/>
              <a:chExt cx="2041" cy="1032"/>
            </a:xfrm>
          </p:grpSpPr>
          <p:sp>
            <p:nvSpPr>
              <p:cNvPr id="7210" name="Rectangle 1860" descr="Newsprint">
                <a:extLst>
                  <a:ext uri="{FF2B5EF4-FFF2-40B4-BE49-F238E27FC236}">
                    <a16:creationId xmlns:a16="http://schemas.microsoft.com/office/drawing/2014/main" id="{7071E264-2734-40BF-9235-E72581F460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29" y="3518"/>
                <a:ext cx="692" cy="533"/>
              </a:xfrm>
              <a:prstGeom prst="rect">
                <a:avLst/>
              </a:prstGeom>
              <a:blipFill dpi="0" rotWithShape="1">
                <a:blip r:embed="rId5"/>
                <a:srcRect/>
                <a:tile tx="0" ty="0" sx="100000" sy="100000" flip="none" algn="tl"/>
              </a:blip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211" name="Rectangle 1861" descr="Newsprint">
                <a:extLst>
                  <a:ext uri="{FF2B5EF4-FFF2-40B4-BE49-F238E27FC236}">
                    <a16:creationId xmlns:a16="http://schemas.microsoft.com/office/drawing/2014/main" id="{A126C805-40D5-443E-92FA-6BEC05223C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61" y="3693"/>
                <a:ext cx="668" cy="358"/>
              </a:xfrm>
              <a:prstGeom prst="rect">
                <a:avLst/>
              </a:prstGeom>
              <a:blipFill dpi="0" rotWithShape="1">
                <a:blip r:embed="rId5"/>
                <a:srcRect/>
                <a:tile tx="0" ty="0" sx="100000" sy="100000" flip="none" algn="tl"/>
              </a:blip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212" name="Rectangle 1862" descr="Newsprint">
                <a:extLst>
                  <a:ext uri="{FF2B5EF4-FFF2-40B4-BE49-F238E27FC236}">
                    <a16:creationId xmlns:a16="http://schemas.microsoft.com/office/drawing/2014/main" id="{C72F859B-8FA1-49D0-9AED-59D3B3A50C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61" y="3357"/>
                <a:ext cx="400" cy="694"/>
              </a:xfrm>
              <a:prstGeom prst="rect">
                <a:avLst/>
              </a:prstGeom>
              <a:blipFill dpi="0" rotWithShape="1">
                <a:blip r:embed="rId5"/>
                <a:srcRect/>
                <a:tile tx="0" ty="0" sx="100000" sy="100000" flip="none" algn="tl"/>
              </a:blip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213" name="Freeform 1863" descr="Sand">
                <a:extLst>
                  <a:ext uri="{FF2B5EF4-FFF2-40B4-BE49-F238E27FC236}">
                    <a16:creationId xmlns:a16="http://schemas.microsoft.com/office/drawing/2014/main" id="{AD693008-CB6A-450C-891A-B7CADE1603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1" y="3019"/>
                <a:ext cx="400" cy="338"/>
              </a:xfrm>
              <a:custGeom>
                <a:avLst/>
                <a:gdLst>
                  <a:gd name="T0" fmla="*/ 0 w 301"/>
                  <a:gd name="T1" fmla="*/ 426 h 268"/>
                  <a:gd name="T2" fmla="*/ 270 w 301"/>
                  <a:gd name="T3" fmla="*/ 0 h 268"/>
                  <a:gd name="T4" fmla="*/ 532 w 301"/>
                  <a:gd name="T5" fmla="*/ 426 h 268"/>
                  <a:gd name="T6" fmla="*/ 0 w 301"/>
                  <a:gd name="T7" fmla="*/ 426 h 26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01"/>
                  <a:gd name="T13" fmla="*/ 0 h 268"/>
                  <a:gd name="T14" fmla="*/ 301 w 301"/>
                  <a:gd name="T15" fmla="*/ 268 h 26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01" h="268">
                    <a:moveTo>
                      <a:pt x="0" y="268"/>
                    </a:moveTo>
                    <a:lnTo>
                      <a:pt x="153" y="0"/>
                    </a:lnTo>
                    <a:lnTo>
                      <a:pt x="301" y="268"/>
                    </a:lnTo>
                    <a:lnTo>
                      <a:pt x="0" y="268"/>
                    </a:lnTo>
                    <a:close/>
                  </a:path>
                </a:pathLst>
              </a:custGeom>
              <a:blipFill dpi="0" rotWithShape="1">
                <a:blip r:embed="rId3"/>
                <a:srcRect/>
                <a:tile tx="0" ty="0" sx="100000" sy="100000" flip="none" algn="tl"/>
              </a:blipFill>
              <a:ln w="31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214" name="Rectangle 1866" descr="Sand">
                <a:extLst>
                  <a:ext uri="{FF2B5EF4-FFF2-40B4-BE49-F238E27FC236}">
                    <a16:creationId xmlns:a16="http://schemas.microsoft.com/office/drawing/2014/main" id="{9B23E0E5-EE6A-4AA5-ACB9-B97D78AA3F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60" y="3518"/>
                <a:ext cx="669" cy="175"/>
              </a:xfrm>
              <a:prstGeom prst="rect">
                <a:avLst/>
              </a:prstGeom>
              <a:blipFill dpi="0" rotWithShape="1">
                <a:blip r:embed="rId3"/>
                <a:srcRect/>
                <a:tile tx="0" ty="0" sx="100000" sy="100000" flip="none" algn="tl"/>
              </a:blip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215" name="Freeform 1868" descr="White marble">
                <a:extLst>
                  <a:ext uri="{FF2B5EF4-FFF2-40B4-BE49-F238E27FC236}">
                    <a16:creationId xmlns:a16="http://schemas.microsoft.com/office/drawing/2014/main" id="{2F0BCBEB-93A5-4327-BA41-E3BE2BC627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29" y="3207"/>
                <a:ext cx="693" cy="311"/>
              </a:xfrm>
              <a:custGeom>
                <a:avLst/>
                <a:gdLst>
                  <a:gd name="T0" fmla="*/ 0 w 713"/>
                  <a:gd name="T1" fmla="*/ 373 h 259"/>
                  <a:gd name="T2" fmla="*/ 339 w 713"/>
                  <a:gd name="T3" fmla="*/ 0 h 259"/>
                  <a:gd name="T4" fmla="*/ 674 w 713"/>
                  <a:gd name="T5" fmla="*/ 373 h 259"/>
                  <a:gd name="T6" fmla="*/ 0 w 713"/>
                  <a:gd name="T7" fmla="*/ 373 h 25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13"/>
                  <a:gd name="T13" fmla="*/ 0 h 259"/>
                  <a:gd name="T14" fmla="*/ 713 w 713"/>
                  <a:gd name="T15" fmla="*/ 259 h 25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13" h="259">
                    <a:moveTo>
                      <a:pt x="0" y="259"/>
                    </a:moveTo>
                    <a:lnTo>
                      <a:pt x="359" y="0"/>
                    </a:lnTo>
                    <a:lnTo>
                      <a:pt x="713" y="259"/>
                    </a:lnTo>
                    <a:lnTo>
                      <a:pt x="0" y="259"/>
                    </a:lnTo>
                    <a:close/>
                  </a:path>
                </a:pathLst>
              </a:custGeom>
              <a:blipFill dpi="0" rotWithShape="1">
                <a:blip r:embed="rId6"/>
                <a:srcRect/>
                <a:tile tx="0" ty="0" sx="100000" sy="100000" flip="none" algn="tl"/>
              </a:blipFill>
              <a:ln w="31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216" name="Text Box 1909">
                <a:extLst>
                  <a:ext uri="{FF2B5EF4-FFF2-40B4-BE49-F238E27FC236}">
                    <a16:creationId xmlns:a16="http://schemas.microsoft.com/office/drawing/2014/main" id="{1C3FE064-98AC-4D18-82FD-C6E6209118D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81" y="3229"/>
                <a:ext cx="256" cy="237"/>
              </a:xfrm>
              <a:prstGeom prst="rect">
                <a:avLst/>
              </a:prstGeom>
              <a:solidFill>
                <a:srgbClr val="3333FF"/>
              </a:solidFill>
              <a:ln w="9525">
                <a:solidFill>
                  <a:srgbClr val="FFFFCC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GB" altLang="en-US">
                    <a:solidFill>
                      <a:srgbClr val="FFFFCC"/>
                    </a:solidFill>
                  </a:rPr>
                  <a:t>1</a:t>
                </a:r>
              </a:p>
            </p:txBody>
          </p:sp>
        </p:grpSp>
        <p:grpSp>
          <p:nvGrpSpPr>
            <p:cNvPr id="7185" name="Group 1976">
              <a:extLst>
                <a:ext uri="{FF2B5EF4-FFF2-40B4-BE49-F238E27FC236}">
                  <a16:creationId xmlns:a16="http://schemas.microsoft.com/office/drawing/2014/main" id="{40D3C965-4720-48F0-B5A5-A2E62BE9738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41" y="1623"/>
              <a:ext cx="1400" cy="1137"/>
              <a:chOff x="3941" y="1623"/>
              <a:chExt cx="1400" cy="1137"/>
            </a:xfrm>
          </p:grpSpPr>
          <p:sp>
            <p:nvSpPr>
              <p:cNvPr id="7205" name="Freeform 1946" descr="Sand">
                <a:extLst>
                  <a:ext uri="{FF2B5EF4-FFF2-40B4-BE49-F238E27FC236}">
                    <a16:creationId xmlns:a16="http://schemas.microsoft.com/office/drawing/2014/main" id="{DF6A1A83-AD4D-4C30-8643-5D9B214FBF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33" y="1623"/>
                <a:ext cx="400" cy="338"/>
              </a:xfrm>
              <a:custGeom>
                <a:avLst/>
                <a:gdLst>
                  <a:gd name="T0" fmla="*/ 0 w 301"/>
                  <a:gd name="T1" fmla="*/ 426 h 268"/>
                  <a:gd name="T2" fmla="*/ 270 w 301"/>
                  <a:gd name="T3" fmla="*/ 0 h 268"/>
                  <a:gd name="T4" fmla="*/ 532 w 301"/>
                  <a:gd name="T5" fmla="*/ 426 h 268"/>
                  <a:gd name="T6" fmla="*/ 0 w 301"/>
                  <a:gd name="T7" fmla="*/ 426 h 26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01"/>
                  <a:gd name="T13" fmla="*/ 0 h 268"/>
                  <a:gd name="T14" fmla="*/ 301 w 301"/>
                  <a:gd name="T15" fmla="*/ 268 h 26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01" h="268">
                    <a:moveTo>
                      <a:pt x="0" y="268"/>
                    </a:moveTo>
                    <a:lnTo>
                      <a:pt x="153" y="0"/>
                    </a:lnTo>
                    <a:lnTo>
                      <a:pt x="301" y="268"/>
                    </a:lnTo>
                    <a:lnTo>
                      <a:pt x="0" y="268"/>
                    </a:lnTo>
                    <a:close/>
                  </a:path>
                </a:pathLst>
              </a:custGeom>
              <a:blipFill dpi="0" rotWithShape="1">
                <a:blip r:embed="rId3"/>
                <a:srcRect/>
                <a:tile tx="0" ty="0" sx="100000" sy="100000" flip="none" algn="tl"/>
              </a:blipFill>
              <a:ln w="31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7206" name="Group 1937">
                <a:extLst>
                  <a:ext uri="{FF2B5EF4-FFF2-40B4-BE49-F238E27FC236}">
                    <a16:creationId xmlns:a16="http://schemas.microsoft.com/office/drawing/2014/main" id="{C340ABDF-C880-4CC7-9C2D-FAA0130586E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941" y="1832"/>
                <a:ext cx="1400" cy="928"/>
                <a:chOff x="3941" y="1832"/>
                <a:chExt cx="1400" cy="928"/>
              </a:xfrm>
            </p:grpSpPr>
            <p:sp>
              <p:nvSpPr>
                <p:cNvPr id="7207" name="Rectangle 1870" descr="Granite">
                  <a:extLst>
                    <a:ext uri="{FF2B5EF4-FFF2-40B4-BE49-F238E27FC236}">
                      <a16:creationId xmlns:a16="http://schemas.microsoft.com/office/drawing/2014/main" id="{0A1AC003-0362-40DB-A1B2-992A5AEA6A9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56" y="2140"/>
                  <a:ext cx="1085" cy="423"/>
                </a:xfrm>
                <a:prstGeom prst="rect">
                  <a:avLst/>
                </a:prstGeom>
                <a:blipFill dpi="0" rotWithShape="1">
                  <a:blip r:embed="rId4"/>
                  <a:srcRect/>
                  <a:tile tx="0" ty="0" sx="100000" sy="100000" flip="none" algn="tl"/>
                </a:blip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7208" name="Rectangle 1872" descr="Sand">
                  <a:extLst>
                    <a:ext uri="{FF2B5EF4-FFF2-40B4-BE49-F238E27FC236}">
                      <a16:creationId xmlns:a16="http://schemas.microsoft.com/office/drawing/2014/main" id="{0410D60B-6C4A-4AB9-9711-AA8A72706F7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56" y="1832"/>
                  <a:ext cx="1085" cy="311"/>
                </a:xfrm>
                <a:prstGeom prst="rect">
                  <a:avLst/>
                </a:prstGeom>
                <a:blipFill dpi="0" rotWithShape="1">
                  <a:blip r:embed="rId3"/>
                  <a:srcRect/>
                  <a:tile tx="0" ty="0" sx="100000" sy="100000" flip="none" algn="tl"/>
                </a:blip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7209" name="Text Box 1910">
                  <a:extLst>
                    <a:ext uri="{FF2B5EF4-FFF2-40B4-BE49-F238E27FC236}">
                      <a16:creationId xmlns:a16="http://schemas.microsoft.com/office/drawing/2014/main" id="{DBFF3AFF-4A3A-42F3-BA0F-DF02C836AEC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941" y="2523"/>
                  <a:ext cx="256" cy="237"/>
                </a:xfrm>
                <a:prstGeom prst="rect">
                  <a:avLst/>
                </a:prstGeom>
                <a:solidFill>
                  <a:srgbClr val="3333FF"/>
                </a:solidFill>
                <a:ln w="9525">
                  <a:solidFill>
                    <a:srgbClr val="FFFFCC"/>
                  </a:solidFill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</a:pPr>
                  <a:r>
                    <a:rPr lang="en-GB" altLang="en-US">
                      <a:solidFill>
                        <a:srgbClr val="FFFFCC"/>
                      </a:solidFill>
                    </a:rPr>
                    <a:t>2</a:t>
                  </a:r>
                </a:p>
              </p:txBody>
            </p:sp>
          </p:grpSp>
        </p:grpSp>
        <p:grpSp>
          <p:nvGrpSpPr>
            <p:cNvPr id="7186" name="Group 1977">
              <a:extLst>
                <a:ext uri="{FF2B5EF4-FFF2-40B4-BE49-F238E27FC236}">
                  <a16:creationId xmlns:a16="http://schemas.microsoft.com/office/drawing/2014/main" id="{25E5B8FC-DE87-4BDE-93EB-F5F56D618BC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5" y="1538"/>
              <a:ext cx="985" cy="1120"/>
              <a:chOff x="335" y="1538"/>
              <a:chExt cx="985" cy="1120"/>
            </a:xfrm>
          </p:grpSpPr>
          <p:sp>
            <p:nvSpPr>
              <p:cNvPr id="7200" name="Rectangle 1873" descr="Granite">
                <a:extLst>
                  <a:ext uri="{FF2B5EF4-FFF2-40B4-BE49-F238E27FC236}">
                    <a16:creationId xmlns:a16="http://schemas.microsoft.com/office/drawing/2014/main" id="{2364D195-D2EE-481B-B41F-BBC32510D8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5" y="1964"/>
                <a:ext cx="346" cy="694"/>
              </a:xfrm>
              <a:prstGeom prst="rect">
                <a:avLst/>
              </a:prstGeom>
              <a:blipFill dpi="0" rotWithShape="1">
                <a:blip r:embed="rId4"/>
                <a:srcRect/>
                <a:tile tx="0" ty="0" sx="100000" sy="100000" flip="none" algn="tl"/>
              </a:blip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201" name="Freeform 1874" descr="Sand">
                <a:extLst>
                  <a:ext uri="{FF2B5EF4-FFF2-40B4-BE49-F238E27FC236}">
                    <a16:creationId xmlns:a16="http://schemas.microsoft.com/office/drawing/2014/main" id="{5B97294A-E8B2-49B1-88F3-71FBD0553F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" y="1626"/>
                <a:ext cx="346" cy="338"/>
              </a:xfrm>
              <a:custGeom>
                <a:avLst/>
                <a:gdLst>
                  <a:gd name="T0" fmla="*/ 0 w 301"/>
                  <a:gd name="T1" fmla="*/ 426 h 268"/>
                  <a:gd name="T2" fmla="*/ 202 w 301"/>
                  <a:gd name="T3" fmla="*/ 0 h 268"/>
                  <a:gd name="T4" fmla="*/ 398 w 301"/>
                  <a:gd name="T5" fmla="*/ 426 h 268"/>
                  <a:gd name="T6" fmla="*/ 0 w 301"/>
                  <a:gd name="T7" fmla="*/ 426 h 26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01"/>
                  <a:gd name="T13" fmla="*/ 0 h 268"/>
                  <a:gd name="T14" fmla="*/ 301 w 301"/>
                  <a:gd name="T15" fmla="*/ 268 h 26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01" h="268">
                    <a:moveTo>
                      <a:pt x="0" y="268"/>
                    </a:moveTo>
                    <a:lnTo>
                      <a:pt x="153" y="0"/>
                    </a:lnTo>
                    <a:lnTo>
                      <a:pt x="301" y="268"/>
                    </a:lnTo>
                    <a:lnTo>
                      <a:pt x="0" y="268"/>
                    </a:lnTo>
                    <a:close/>
                  </a:path>
                </a:pathLst>
              </a:custGeom>
              <a:blipFill dpi="0" rotWithShape="1">
                <a:blip r:embed="rId3"/>
                <a:srcRect/>
                <a:tile tx="0" ty="0" sx="100000" sy="100000" flip="none" algn="tl"/>
              </a:blipFill>
              <a:ln w="31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202" name="Rectangle 1875" descr="Granite">
                <a:extLst>
                  <a:ext uri="{FF2B5EF4-FFF2-40B4-BE49-F238E27FC236}">
                    <a16:creationId xmlns:a16="http://schemas.microsoft.com/office/drawing/2014/main" id="{94DB0E0B-527E-41AC-99F4-5AF1533AE2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1" y="2125"/>
                <a:ext cx="639" cy="533"/>
              </a:xfrm>
              <a:prstGeom prst="rect">
                <a:avLst/>
              </a:prstGeom>
              <a:blipFill dpi="0" rotWithShape="1">
                <a:blip r:embed="rId4"/>
                <a:srcRect/>
                <a:tile tx="0" ty="0" sx="100000" sy="100000" flip="none" algn="tl"/>
              </a:blip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203" name="Rectangle 1876" descr="Sand">
                <a:extLst>
                  <a:ext uri="{FF2B5EF4-FFF2-40B4-BE49-F238E27FC236}">
                    <a16:creationId xmlns:a16="http://schemas.microsoft.com/office/drawing/2014/main" id="{D79ADB6B-DD85-4EE0-BD24-2FAC44F25B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1" y="1820"/>
                <a:ext cx="639" cy="322"/>
              </a:xfrm>
              <a:prstGeom prst="rect">
                <a:avLst/>
              </a:prstGeom>
              <a:blipFill dpi="0" rotWithShape="1">
                <a:blip r:embed="rId3"/>
                <a:srcRect/>
                <a:tile tx="0" ty="0" sx="100000" sy="100000" flip="none" algn="tl"/>
              </a:blip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204" name="Text Box 1912">
                <a:extLst>
                  <a:ext uri="{FF2B5EF4-FFF2-40B4-BE49-F238E27FC236}">
                    <a16:creationId xmlns:a16="http://schemas.microsoft.com/office/drawing/2014/main" id="{0B57DBB2-C7DB-4575-A530-C6B17CA84FD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75" y="1538"/>
                <a:ext cx="256" cy="237"/>
              </a:xfrm>
              <a:prstGeom prst="rect">
                <a:avLst/>
              </a:prstGeom>
              <a:solidFill>
                <a:srgbClr val="3333FF"/>
              </a:solidFill>
              <a:ln w="9525">
                <a:solidFill>
                  <a:srgbClr val="FFFFCC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GB" altLang="en-US">
                    <a:solidFill>
                      <a:srgbClr val="FFFFCC"/>
                    </a:solidFill>
                  </a:rPr>
                  <a:t>4</a:t>
                </a:r>
              </a:p>
            </p:txBody>
          </p:sp>
        </p:grpSp>
        <p:grpSp>
          <p:nvGrpSpPr>
            <p:cNvPr id="7187" name="Group 1974">
              <a:extLst>
                <a:ext uri="{FF2B5EF4-FFF2-40B4-BE49-F238E27FC236}">
                  <a16:creationId xmlns:a16="http://schemas.microsoft.com/office/drawing/2014/main" id="{733AA613-7ED3-451D-8EEE-F0C7884389A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97" y="186"/>
              <a:ext cx="1764" cy="1194"/>
              <a:chOff x="2197" y="186"/>
              <a:chExt cx="1764" cy="1194"/>
            </a:xfrm>
          </p:grpSpPr>
          <p:grpSp>
            <p:nvGrpSpPr>
              <p:cNvPr id="7188" name="Group 1973">
                <a:extLst>
                  <a:ext uri="{FF2B5EF4-FFF2-40B4-BE49-F238E27FC236}">
                    <a16:creationId xmlns:a16="http://schemas.microsoft.com/office/drawing/2014/main" id="{A2EFC23C-B3EA-462D-A09C-6FA636BB79B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197" y="186"/>
                <a:ext cx="1764" cy="888"/>
                <a:chOff x="2197" y="186"/>
                <a:chExt cx="1764" cy="888"/>
              </a:xfrm>
            </p:grpSpPr>
            <p:grpSp>
              <p:nvGrpSpPr>
                <p:cNvPr id="7190" name="Group 1970">
                  <a:extLst>
                    <a:ext uri="{FF2B5EF4-FFF2-40B4-BE49-F238E27FC236}">
                      <a16:creationId xmlns:a16="http://schemas.microsoft.com/office/drawing/2014/main" id="{BE3480F7-BDA0-4E68-9622-F6C41632A9F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197" y="186"/>
                  <a:ext cx="1764" cy="888"/>
                  <a:chOff x="2197" y="186"/>
                  <a:chExt cx="1764" cy="888"/>
                </a:xfrm>
              </p:grpSpPr>
              <p:sp>
                <p:nvSpPr>
                  <p:cNvPr id="7192" name="Rectangle 1880" descr="Sand">
                    <a:extLst>
                      <a:ext uri="{FF2B5EF4-FFF2-40B4-BE49-F238E27FC236}">
                        <a16:creationId xmlns:a16="http://schemas.microsoft.com/office/drawing/2014/main" id="{F971EE32-C865-4AC1-BF27-FB39A81CEB3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599" y="188"/>
                    <a:ext cx="668" cy="402"/>
                  </a:xfrm>
                  <a:prstGeom prst="rect">
                    <a:avLst/>
                  </a:prstGeom>
                  <a:blipFill dpi="0" rotWithShape="1">
                    <a:blip r:embed="rId3"/>
                    <a:srcRect/>
                    <a:tile tx="0" ty="0" sx="100000" sy="100000" flip="none" algn="tl"/>
                  </a:blipFill>
                  <a:ln w="317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grpSp>
                <p:nvGrpSpPr>
                  <p:cNvPr id="7193" name="Group 1961">
                    <a:extLst>
                      <a:ext uri="{FF2B5EF4-FFF2-40B4-BE49-F238E27FC236}">
                        <a16:creationId xmlns:a16="http://schemas.microsoft.com/office/drawing/2014/main" id="{77FDA6E2-E575-4302-B58E-73874EB2152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197" y="188"/>
                    <a:ext cx="402" cy="402"/>
                    <a:chOff x="2253" y="208"/>
                    <a:chExt cx="346" cy="346"/>
                  </a:xfrm>
                </p:grpSpPr>
                <p:sp>
                  <p:nvSpPr>
                    <p:cNvPr id="7197" name="Rectangle 1883" descr="Sand">
                      <a:extLst>
                        <a:ext uri="{FF2B5EF4-FFF2-40B4-BE49-F238E27FC236}">
                          <a16:creationId xmlns:a16="http://schemas.microsoft.com/office/drawing/2014/main" id="{1EE93CAC-C470-4BBC-A454-0B606EC4F39C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53" y="208"/>
                      <a:ext cx="346" cy="346"/>
                    </a:xfrm>
                    <a:prstGeom prst="rect">
                      <a:avLst/>
                    </a:prstGeom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  <a:ln w="317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en-US" altLang="en-US"/>
                    </a:p>
                  </p:txBody>
                </p:sp>
                <p:sp>
                  <p:nvSpPr>
                    <p:cNvPr id="7198" name="Line 1886">
                      <a:extLst>
                        <a:ext uri="{FF2B5EF4-FFF2-40B4-BE49-F238E27FC236}">
                          <a16:creationId xmlns:a16="http://schemas.microsoft.com/office/drawing/2014/main" id="{8739B202-8288-419A-A3DA-95AC85077539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253" y="208"/>
                      <a:ext cx="346" cy="34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7199" name="Line 1887">
                      <a:extLst>
                        <a:ext uri="{FF2B5EF4-FFF2-40B4-BE49-F238E27FC236}">
                          <a16:creationId xmlns:a16="http://schemas.microsoft.com/office/drawing/2014/main" id="{EB49FADF-4277-4CED-A101-CBECBD54E28F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53" y="208"/>
                      <a:ext cx="346" cy="34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</p:grpSp>
              <p:grpSp>
                <p:nvGrpSpPr>
                  <p:cNvPr id="7194" name="Group 1896">
                    <a:extLst>
                      <a:ext uri="{FF2B5EF4-FFF2-40B4-BE49-F238E27FC236}">
                        <a16:creationId xmlns:a16="http://schemas.microsoft.com/office/drawing/2014/main" id="{68144D05-7B51-484F-A280-D11EB081360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268" y="186"/>
                    <a:ext cx="693" cy="888"/>
                    <a:chOff x="4479" y="423"/>
                    <a:chExt cx="712" cy="1092"/>
                  </a:xfrm>
                </p:grpSpPr>
                <p:sp>
                  <p:nvSpPr>
                    <p:cNvPr id="7195" name="Rectangle 1884" descr="Sand">
                      <a:extLst>
                        <a:ext uri="{FF2B5EF4-FFF2-40B4-BE49-F238E27FC236}">
                          <a16:creationId xmlns:a16="http://schemas.microsoft.com/office/drawing/2014/main" id="{A274125E-7A43-4407-BE0A-3F6B3AFE6AD2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79" y="423"/>
                      <a:ext cx="712" cy="1085"/>
                    </a:xfrm>
                    <a:prstGeom prst="rect">
                      <a:avLst/>
                    </a:prstGeom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  <a:ln w="317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en-US" altLang="en-US"/>
                    </a:p>
                  </p:txBody>
                </p:sp>
                <p:sp>
                  <p:nvSpPr>
                    <p:cNvPr id="7196" name="Line 1890">
                      <a:extLst>
                        <a:ext uri="{FF2B5EF4-FFF2-40B4-BE49-F238E27FC236}">
                          <a16:creationId xmlns:a16="http://schemas.microsoft.com/office/drawing/2014/main" id="{6DD3301C-4EE0-44F9-94E7-5C70863EB0C8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4833" y="423"/>
                      <a:ext cx="9" cy="109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</p:grpSp>
            </p:grpSp>
            <p:sp>
              <p:nvSpPr>
                <p:cNvPr id="7191" name="Line 1889">
                  <a:extLst>
                    <a:ext uri="{FF2B5EF4-FFF2-40B4-BE49-F238E27FC236}">
                      <a16:creationId xmlns:a16="http://schemas.microsoft.com/office/drawing/2014/main" id="{2563D140-BEC8-4737-92BA-91928A587A3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594" y="390"/>
                  <a:ext cx="67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sp>
            <p:nvSpPr>
              <p:cNvPr id="7189" name="Text Box 1911">
                <a:extLst>
                  <a:ext uri="{FF2B5EF4-FFF2-40B4-BE49-F238E27FC236}">
                    <a16:creationId xmlns:a16="http://schemas.microsoft.com/office/drawing/2014/main" id="{5860ED3A-F126-4E14-A897-90A99ACC0FF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44" y="1143"/>
                <a:ext cx="256" cy="237"/>
              </a:xfrm>
              <a:prstGeom prst="rect">
                <a:avLst/>
              </a:prstGeom>
              <a:solidFill>
                <a:srgbClr val="3333FF"/>
              </a:solidFill>
              <a:ln w="9525">
                <a:solidFill>
                  <a:srgbClr val="FFFFCC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GB" altLang="en-US">
                    <a:solidFill>
                      <a:srgbClr val="FFFFCC"/>
                    </a:solidFill>
                  </a:rPr>
                  <a:t>3</a:t>
                </a:r>
              </a:p>
            </p:txBody>
          </p:sp>
        </p:grpSp>
      </p:grpSp>
      <p:pic>
        <p:nvPicPr>
          <p:cNvPr id="9095" name="Picture 1927" descr="Hang Gliding 12">
            <a:extLst>
              <a:ext uri="{FF2B5EF4-FFF2-40B4-BE49-F238E27FC236}">
                <a16:creationId xmlns:a16="http://schemas.microsoft.com/office/drawing/2014/main" id="{1FE43D36-E73A-4B1F-817B-675D3D0AC1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25" y="1370014"/>
            <a:ext cx="933450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Group 1934">
            <a:extLst>
              <a:ext uri="{FF2B5EF4-FFF2-40B4-BE49-F238E27FC236}">
                <a16:creationId xmlns:a16="http://schemas.microsoft.com/office/drawing/2014/main" id="{88D17248-3FAC-4924-B0E4-FD13B299327B}"/>
              </a:ext>
            </a:extLst>
          </p:cNvPr>
          <p:cNvGrpSpPr>
            <a:grpSpLocks/>
          </p:cNvGrpSpPr>
          <p:nvPr/>
        </p:nvGrpSpPr>
        <p:grpSpPr bwMode="auto">
          <a:xfrm>
            <a:off x="2940051" y="4014788"/>
            <a:ext cx="1757363" cy="876300"/>
            <a:chOff x="892" y="2529"/>
            <a:chExt cx="1107" cy="552"/>
          </a:xfrm>
        </p:grpSpPr>
        <p:sp>
          <p:nvSpPr>
            <p:cNvPr id="7181" name="Line 1915">
              <a:extLst>
                <a:ext uri="{FF2B5EF4-FFF2-40B4-BE49-F238E27FC236}">
                  <a16:creationId xmlns:a16="http://schemas.microsoft.com/office/drawing/2014/main" id="{AA96729A-EB23-4693-ABCA-F96AD657882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27" y="2529"/>
              <a:ext cx="348" cy="288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182" name="Text Box 1916">
              <a:extLst>
                <a:ext uri="{FF2B5EF4-FFF2-40B4-BE49-F238E27FC236}">
                  <a16:creationId xmlns:a16="http://schemas.microsoft.com/office/drawing/2014/main" id="{04DD6053-D050-43B4-9A4D-1151CBC84D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92" y="2850"/>
              <a:ext cx="1107" cy="2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/>
                <a:t>Front Elevation</a:t>
              </a:r>
            </a:p>
          </p:txBody>
        </p:sp>
      </p:grpSp>
      <p:sp>
        <p:nvSpPr>
          <p:cNvPr id="7178" name="Rectangle 1940">
            <a:extLst>
              <a:ext uri="{FF2B5EF4-FFF2-40B4-BE49-F238E27FC236}">
                <a16:creationId xmlns:a16="http://schemas.microsoft.com/office/drawing/2014/main" id="{D3672EBF-9ADD-46B5-8377-67911B482B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6719888"/>
            <a:ext cx="9144000" cy="138112"/>
          </a:xfrm>
          <a:prstGeom prst="rect">
            <a:avLst/>
          </a:prstGeom>
          <a:gradFill rotWithShape="1">
            <a:gsLst>
              <a:gs pos="0">
                <a:srgbClr val="765B52"/>
              </a:gs>
              <a:gs pos="50000">
                <a:srgbClr val="FEC4B2"/>
              </a:gs>
              <a:gs pos="100000">
                <a:srgbClr val="765B5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79" name="Rectangle 1941">
            <a:extLst>
              <a:ext uri="{FF2B5EF4-FFF2-40B4-BE49-F238E27FC236}">
                <a16:creationId xmlns:a16="http://schemas.microsoft.com/office/drawing/2014/main" id="{41CDDE12-404E-431B-A6B1-785E3B54B3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0"/>
            <a:ext cx="152400" cy="6858000"/>
          </a:xfrm>
          <a:prstGeom prst="rect">
            <a:avLst/>
          </a:prstGeom>
          <a:gradFill rotWithShape="1">
            <a:gsLst>
              <a:gs pos="0">
                <a:srgbClr val="765B52"/>
              </a:gs>
              <a:gs pos="50000">
                <a:srgbClr val="FEC4B2"/>
              </a:gs>
              <a:gs pos="100000">
                <a:srgbClr val="765B52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80" name="Rectangle 1942">
            <a:extLst>
              <a:ext uri="{FF2B5EF4-FFF2-40B4-BE49-F238E27FC236}">
                <a16:creationId xmlns:a16="http://schemas.microsoft.com/office/drawing/2014/main" id="{5D967691-A466-4F45-8567-44427C412D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15600" y="0"/>
            <a:ext cx="152400" cy="6858000"/>
          </a:xfrm>
          <a:prstGeom prst="rect">
            <a:avLst/>
          </a:prstGeom>
          <a:gradFill rotWithShape="1">
            <a:gsLst>
              <a:gs pos="0">
                <a:srgbClr val="765B52"/>
              </a:gs>
              <a:gs pos="50000">
                <a:srgbClr val="FEC4B2"/>
              </a:gs>
              <a:gs pos="100000">
                <a:srgbClr val="765B52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90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90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01AED0ED-4DB5-4E4A-B12B-5444C19C9BEC}"/>
              </a:ext>
            </a:extLst>
          </p:cNvPr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8195" name="Picture 2" descr="http://t1.gstatic.com/images?q=tbn:ANd9GcQgvsGsDU07AGpbqsaerXQuKr7w4eQcPrFKIq1D1FzfyLgtgmtqMA">
            <a:hlinkClick r:id="rId2"/>
            <a:extLst>
              <a:ext uri="{FF2B5EF4-FFF2-40B4-BE49-F238E27FC236}">
                <a16:creationId xmlns:a16="http://schemas.microsoft.com/office/drawing/2014/main" id="{FA00E2C0-8F9E-44CE-8388-A160847ACD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4" y="566738"/>
            <a:ext cx="2973387" cy="471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A7E4D59-5AFB-413D-9B2B-8CC8C80C3547}"/>
              </a:ext>
            </a:extLst>
          </p:cNvPr>
          <p:cNvSpPr txBox="1"/>
          <p:nvPr/>
        </p:nvSpPr>
        <p:spPr>
          <a:xfrm>
            <a:off x="7032625" y="1989138"/>
            <a:ext cx="3422650" cy="26776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GB" sz="2800" dirty="0"/>
              <a:t>Try to accurately draw the following:</a:t>
            </a:r>
          </a:p>
          <a:p>
            <a:pPr marL="285750" indent="-285750" algn="ctr">
              <a:buFontTx/>
              <a:buChar char="-"/>
              <a:defRPr/>
            </a:pPr>
            <a:r>
              <a:rPr lang="en-GB" sz="2800" dirty="0"/>
              <a:t>The plan view</a:t>
            </a:r>
          </a:p>
          <a:p>
            <a:pPr marL="285750" indent="-285750" algn="ctr">
              <a:buFontTx/>
              <a:buChar char="-"/>
              <a:defRPr/>
            </a:pPr>
            <a:r>
              <a:rPr lang="en-GB" sz="2800" dirty="0"/>
              <a:t>The side elevation</a:t>
            </a:r>
          </a:p>
          <a:p>
            <a:pPr marL="285750" indent="-285750" algn="ctr">
              <a:buFontTx/>
              <a:buChar char="-"/>
              <a:defRPr/>
            </a:pPr>
            <a:r>
              <a:rPr lang="en-GB" sz="2800" dirty="0"/>
              <a:t>The front elevation</a:t>
            </a:r>
          </a:p>
          <a:p>
            <a:pPr algn="ctr">
              <a:defRPr/>
            </a:pPr>
            <a:r>
              <a:rPr lang="en-GB" sz="2800" dirty="0"/>
              <a:t>of the pen box.</a:t>
            </a:r>
          </a:p>
        </p:txBody>
      </p:sp>
      <p:sp>
        <p:nvSpPr>
          <p:cNvPr id="3" name="Up Arrow 2">
            <a:extLst>
              <a:ext uri="{FF2B5EF4-FFF2-40B4-BE49-F238E27FC236}">
                <a16:creationId xmlns:a16="http://schemas.microsoft.com/office/drawing/2014/main" id="{B3EE83D1-0DF4-4D72-8D90-09BAE39A18A1}"/>
              </a:ext>
            </a:extLst>
          </p:cNvPr>
          <p:cNvSpPr/>
          <p:nvPr/>
        </p:nvSpPr>
        <p:spPr>
          <a:xfrm rot="19727770">
            <a:off x="4746626" y="5033963"/>
            <a:ext cx="912813" cy="122396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" name="Up Arrow 4">
            <a:extLst>
              <a:ext uri="{FF2B5EF4-FFF2-40B4-BE49-F238E27FC236}">
                <a16:creationId xmlns:a16="http://schemas.microsoft.com/office/drawing/2014/main" id="{71CC213B-1E6A-42CF-B0D4-04D72EC4185D}"/>
              </a:ext>
            </a:extLst>
          </p:cNvPr>
          <p:cNvSpPr/>
          <p:nvPr/>
        </p:nvSpPr>
        <p:spPr>
          <a:xfrm rot="5400000">
            <a:off x="2219326" y="2767013"/>
            <a:ext cx="912812" cy="122396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8199" name="TextBox 3">
            <a:extLst>
              <a:ext uri="{FF2B5EF4-FFF2-40B4-BE49-F238E27FC236}">
                <a16:creationId xmlns:a16="http://schemas.microsoft.com/office/drawing/2014/main" id="{996E57B4-16B6-4F6E-9619-899DCCC56D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4200" y="5949951"/>
            <a:ext cx="114005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3200"/>
              <a:t>Front</a:t>
            </a:r>
          </a:p>
        </p:txBody>
      </p:sp>
      <p:sp>
        <p:nvSpPr>
          <p:cNvPr id="8200" name="TextBox 6">
            <a:extLst>
              <a:ext uri="{FF2B5EF4-FFF2-40B4-BE49-F238E27FC236}">
                <a16:creationId xmlns:a16="http://schemas.microsoft.com/office/drawing/2014/main" id="{31EF437B-B6A3-4BD9-9144-50DDA842C1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7851" y="2133601"/>
            <a:ext cx="100540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3200"/>
              <a:t>Side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D09DABC-A2EF-4E6E-AEAC-5FDDC7DFE97E}"/>
              </a:ext>
            </a:extLst>
          </p:cNvPr>
          <p:cNvCxnSpPr/>
          <p:nvPr/>
        </p:nvCxnSpPr>
        <p:spPr>
          <a:xfrm flipV="1">
            <a:off x="6202363" y="1341439"/>
            <a:ext cx="0" cy="354488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202" name="TextBox 9">
            <a:extLst>
              <a:ext uri="{FF2B5EF4-FFF2-40B4-BE49-F238E27FC236}">
                <a16:creationId xmlns:a16="http://schemas.microsoft.com/office/drawing/2014/main" id="{11EFDAFB-A6A1-4359-9D5D-77F357CD83C2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5939293" y="3004058"/>
            <a:ext cx="118654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3200"/>
              <a:t>15cm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FAB5FEC-FD10-4226-B02F-D3ED9BDF3AA4}"/>
              </a:ext>
            </a:extLst>
          </p:cNvPr>
          <p:cNvCxnSpPr/>
          <p:nvPr/>
        </p:nvCxnSpPr>
        <p:spPr>
          <a:xfrm flipV="1">
            <a:off x="3071813" y="333375"/>
            <a:ext cx="1871662" cy="431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48393B7-0900-4CA5-81A1-5AA1012D131C}"/>
              </a:ext>
            </a:extLst>
          </p:cNvPr>
          <p:cNvCxnSpPr/>
          <p:nvPr/>
        </p:nvCxnSpPr>
        <p:spPr>
          <a:xfrm>
            <a:off x="5202239" y="549275"/>
            <a:ext cx="1000125" cy="6477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205" name="TextBox 14">
            <a:extLst>
              <a:ext uri="{FF2B5EF4-FFF2-40B4-BE49-F238E27FC236}">
                <a16:creationId xmlns:a16="http://schemas.microsoft.com/office/drawing/2014/main" id="{C3D1B4AD-9016-4BEA-87D2-A5D91754C4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0064" y="39689"/>
            <a:ext cx="95891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3200"/>
              <a:t>8cm</a:t>
            </a:r>
          </a:p>
        </p:txBody>
      </p:sp>
      <p:sp>
        <p:nvSpPr>
          <p:cNvPr id="8206" name="TextBox 16">
            <a:extLst>
              <a:ext uri="{FF2B5EF4-FFF2-40B4-BE49-F238E27FC236}">
                <a16:creationId xmlns:a16="http://schemas.microsoft.com/office/drawing/2014/main" id="{11675F6A-451D-46B9-8DD9-4A12FF679A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9114" y="334964"/>
            <a:ext cx="95891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3200"/>
              <a:t>8cm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4D10E-7B0A-41F6-A3DC-757CF4054B9D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en-GB" dirty="0"/>
              <a:t>Quick check</a:t>
            </a:r>
          </a:p>
        </p:txBody>
      </p:sp>
      <p:pic>
        <p:nvPicPr>
          <p:cNvPr id="9219" name="Picture 2" descr="http://t1.gstatic.com/images?q=tbn:ANd9GcQgvsGsDU07AGpbqsaerXQuKr7w4eQcPrFKIq1D1FzfyLgtgmtqMA">
            <a:hlinkClick r:id="rId2"/>
            <a:extLst>
              <a:ext uri="{FF2B5EF4-FFF2-40B4-BE49-F238E27FC236}">
                <a16:creationId xmlns:a16="http://schemas.microsoft.com/office/drawing/2014/main" id="{20A1E6F3-8DE8-4ECF-AB6C-F613570F69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9851" y="549276"/>
            <a:ext cx="1260475" cy="199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TextBox 3">
            <a:extLst>
              <a:ext uri="{FF2B5EF4-FFF2-40B4-BE49-F238E27FC236}">
                <a16:creationId xmlns:a16="http://schemas.microsoft.com/office/drawing/2014/main" id="{087DF15E-366F-4A2A-9C70-902355A3D7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0250" y="1544639"/>
            <a:ext cx="797365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3200"/>
              <a:t>Which one is the side view for the pen box:</a:t>
            </a:r>
          </a:p>
        </p:txBody>
      </p:sp>
      <p:pic>
        <p:nvPicPr>
          <p:cNvPr id="9221" name="Picture 2">
            <a:extLst>
              <a:ext uri="{FF2B5EF4-FFF2-40B4-BE49-F238E27FC236}">
                <a16:creationId xmlns:a16="http://schemas.microsoft.com/office/drawing/2014/main" id="{E03AD5ED-A239-4EDF-8007-AF0A39FE59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063" y="2349500"/>
            <a:ext cx="1801812" cy="364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3">
            <a:extLst>
              <a:ext uri="{FF2B5EF4-FFF2-40B4-BE49-F238E27FC236}">
                <a16:creationId xmlns:a16="http://schemas.microsoft.com/office/drawing/2014/main" id="{14492BD2-941B-4552-A24A-4CCF5448E8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326" y="2574926"/>
            <a:ext cx="2219325" cy="363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4">
            <a:extLst>
              <a:ext uri="{FF2B5EF4-FFF2-40B4-BE49-F238E27FC236}">
                <a16:creationId xmlns:a16="http://schemas.microsoft.com/office/drawing/2014/main" id="{D7BFE215-3626-49B5-811B-13CD3ECE65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564" y="2363788"/>
            <a:ext cx="2105025" cy="386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7AF92C3-EA18-4425-BEAC-5A5882264E05}"/>
              </a:ext>
            </a:extLst>
          </p:cNvPr>
          <p:cNvSpPr txBox="1"/>
          <p:nvPr/>
        </p:nvSpPr>
        <p:spPr>
          <a:xfrm>
            <a:off x="1631951" y="2276476"/>
            <a:ext cx="366713" cy="5238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GB" sz="2800" dirty="0"/>
              <a:t>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345D5F1-B6E9-4E13-8636-D7A462069833}"/>
              </a:ext>
            </a:extLst>
          </p:cNvPr>
          <p:cNvSpPr txBox="1"/>
          <p:nvPr/>
        </p:nvSpPr>
        <p:spPr>
          <a:xfrm>
            <a:off x="4216401" y="2276476"/>
            <a:ext cx="366713" cy="5238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GB" sz="2800" dirty="0"/>
              <a:t>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CCBEFAB-6EF4-4E80-A76E-8B36945AB3CD}"/>
              </a:ext>
            </a:extLst>
          </p:cNvPr>
          <p:cNvSpPr txBox="1"/>
          <p:nvPr/>
        </p:nvSpPr>
        <p:spPr>
          <a:xfrm>
            <a:off x="7240588" y="2276476"/>
            <a:ext cx="368300" cy="5238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GB" sz="2800" dirty="0"/>
              <a:t>3</a:t>
            </a:r>
          </a:p>
        </p:txBody>
      </p:sp>
      <p:sp>
        <p:nvSpPr>
          <p:cNvPr id="7" name="Down Arrow 6">
            <a:extLst>
              <a:ext uri="{FF2B5EF4-FFF2-40B4-BE49-F238E27FC236}">
                <a16:creationId xmlns:a16="http://schemas.microsoft.com/office/drawing/2014/main" id="{6CFEF735-E6D4-49C0-A4A2-FCFBA1286DF9}"/>
              </a:ext>
            </a:extLst>
          </p:cNvPr>
          <p:cNvSpPr/>
          <p:nvPr/>
        </p:nvSpPr>
        <p:spPr>
          <a:xfrm>
            <a:off x="5087888" y="332656"/>
            <a:ext cx="1656184" cy="1944216"/>
          </a:xfrm>
          <a:prstGeom prst="downArrow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003">
            <a:schemeClr val="l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B10C2EF-5A18-4149-B1DB-E32DEE2D4A8E}"/>
              </a:ext>
            </a:extLst>
          </p:cNvPr>
          <p:cNvSpPr txBox="1"/>
          <p:nvPr/>
        </p:nvSpPr>
        <p:spPr>
          <a:xfrm rot="20780432">
            <a:off x="1979613" y="1098551"/>
            <a:ext cx="6794500" cy="6461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GB" sz="3600" dirty="0"/>
              <a:t>What's wrong with the other ones?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44">
            <a:extLst>
              <a:ext uri="{FF2B5EF4-FFF2-40B4-BE49-F238E27FC236}">
                <a16:creationId xmlns:a16="http://schemas.microsoft.com/office/drawing/2014/main" id="{6E4797F6-97DD-46D4-AE13-FC0D78A2C61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7658100" y="5570538"/>
            <a:ext cx="2628900" cy="1009650"/>
          </a:xfrm>
        </p:spPr>
        <p:txBody>
          <a:bodyPr/>
          <a:lstStyle/>
          <a:p>
            <a:pPr eaLnBrk="1" hangingPunct="1"/>
            <a:r>
              <a:rPr lang="en-GB" altLang="en-US">
                <a:solidFill>
                  <a:schemeClr val="bg1"/>
                </a:solidFill>
              </a:rPr>
              <a:t>Cubes</a:t>
            </a:r>
          </a:p>
        </p:txBody>
      </p:sp>
      <p:sp>
        <p:nvSpPr>
          <p:cNvPr id="12291" name="Text Box 4">
            <a:extLst>
              <a:ext uri="{FF2B5EF4-FFF2-40B4-BE49-F238E27FC236}">
                <a16:creationId xmlns:a16="http://schemas.microsoft.com/office/drawing/2014/main" id="{2798EB5B-074F-48CE-915C-7F11464869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4213" y="385764"/>
            <a:ext cx="3168650" cy="461665"/>
          </a:xfrm>
          <a:prstGeom prst="rect">
            <a:avLst/>
          </a:prstGeom>
          <a:noFill/>
          <a:ln w="76200" cmpd="tri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2400"/>
              <a:t>Plans and Elevations</a:t>
            </a:r>
          </a:p>
        </p:txBody>
      </p:sp>
      <p:grpSp>
        <p:nvGrpSpPr>
          <p:cNvPr id="12292" name="Group 5">
            <a:extLst>
              <a:ext uri="{FF2B5EF4-FFF2-40B4-BE49-F238E27FC236}">
                <a16:creationId xmlns:a16="http://schemas.microsoft.com/office/drawing/2014/main" id="{B9B05DD5-0253-4D27-AB17-C7BC873DF914}"/>
              </a:ext>
            </a:extLst>
          </p:cNvPr>
          <p:cNvGrpSpPr>
            <a:grpSpLocks/>
          </p:cNvGrpSpPr>
          <p:nvPr/>
        </p:nvGrpSpPr>
        <p:grpSpPr bwMode="auto">
          <a:xfrm>
            <a:off x="2298700" y="3775075"/>
            <a:ext cx="1784350" cy="852488"/>
            <a:chOff x="620" y="2098"/>
            <a:chExt cx="1124" cy="537"/>
          </a:xfrm>
        </p:grpSpPr>
        <p:sp>
          <p:nvSpPr>
            <p:cNvPr id="12403" name="Line 6">
              <a:extLst>
                <a:ext uri="{FF2B5EF4-FFF2-40B4-BE49-F238E27FC236}">
                  <a16:creationId xmlns:a16="http://schemas.microsoft.com/office/drawing/2014/main" id="{A333FF75-EC7B-4F90-9E6D-09321EA6BD2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83" y="2098"/>
              <a:ext cx="388" cy="26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404" name="Text Box 7">
              <a:extLst>
                <a:ext uri="{FF2B5EF4-FFF2-40B4-BE49-F238E27FC236}">
                  <a16:creationId xmlns:a16="http://schemas.microsoft.com/office/drawing/2014/main" id="{90397D5D-986C-4D9F-8422-A7CB35446C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0" y="2404"/>
              <a:ext cx="112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/>
                <a:t>Front Elevation</a:t>
              </a:r>
            </a:p>
          </p:txBody>
        </p:sp>
      </p:grpSp>
      <p:grpSp>
        <p:nvGrpSpPr>
          <p:cNvPr id="12293" name="Group 8">
            <a:extLst>
              <a:ext uri="{FF2B5EF4-FFF2-40B4-BE49-F238E27FC236}">
                <a16:creationId xmlns:a16="http://schemas.microsoft.com/office/drawing/2014/main" id="{42BA33FB-864C-4112-AD6A-6E42FEF2CB17}"/>
              </a:ext>
            </a:extLst>
          </p:cNvPr>
          <p:cNvGrpSpPr>
            <a:grpSpLocks/>
          </p:cNvGrpSpPr>
          <p:nvPr/>
        </p:nvGrpSpPr>
        <p:grpSpPr bwMode="auto">
          <a:xfrm>
            <a:off x="5829300" y="3309938"/>
            <a:ext cx="1784350" cy="831850"/>
            <a:chOff x="2061" y="2220"/>
            <a:chExt cx="1124" cy="524"/>
          </a:xfrm>
        </p:grpSpPr>
        <p:sp>
          <p:nvSpPr>
            <p:cNvPr id="12401" name="Text Box 9">
              <a:extLst>
                <a:ext uri="{FF2B5EF4-FFF2-40B4-BE49-F238E27FC236}">
                  <a16:creationId xmlns:a16="http://schemas.microsoft.com/office/drawing/2014/main" id="{7A73D923-FB74-47B2-9FA0-07D52FFE44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61" y="2513"/>
              <a:ext cx="112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/>
                <a:t>Side Elevation</a:t>
              </a:r>
            </a:p>
          </p:txBody>
        </p:sp>
        <p:sp>
          <p:nvSpPr>
            <p:cNvPr id="12402" name="Line 10">
              <a:extLst>
                <a:ext uri="{FF2B5EF4-FFF2-40B4-BE49-F238E27FC236}">
                  <a16:creationId xmlns:a16="http://schemas.microsoft.com/office/drawing/2014/main" id="{F9DF9C01-77EB-4FCD-9743-E4237E72956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61236" flipH="1" flipV="1">
              <a:off x="2172" y="2220"/>
              <a:ext cx="372" cy="3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2294" name="Group 11">
            <a:extLst>
              <a:ext uri="{FF2B5EF4-FFF2-40B4-BE49-F238E27FC236}">
                <a16:creationId xmlns:a16="http://schemas.microsoft.com/office/drawing/2014/main" id="{0738AF10-E183-4F5C-9373-D463B6E0CD36}"/>
              </a:ext>
            </a:extLst>
          </p:cNvPr>
          <p:cNvGrpSpPr>
            <a:grpSpLocks/>
          </p:cNvGrpSpPr>
          <p:nvPr/>
        </p:nvGrpSpPr>
        <p:grpSpPr bwMode="auto">
          <a:xfrm>
            <a:off x="4549776" y="309563"/>
            <a:ext cx="1279525" cy="1219200"/>
            <a:chOff x="1477" y="657"/>
            <a:chExt cx="806" cy="768"/>
          </a:xfrm>
        </p:grpSpPr>
        <p:sp>
          <p:nvSpPr>
            <p:cNvPr id="12399" name="Line 12">
              <a:extLst>
                <a:ext uri="{FF2B5EF4-FFF2-40B4-BE49-F238E27FC236}">
                  <a16:creationId xmlns:a16="http://schemas.microsoft.com/office/drawing/2014/main" id="{78E4AD87-6EEC-4A81-BDBE-46762CDC2E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60" y="948"/>
              <a:ext cx="3" cy="47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400" name="Text Box 13">
              <a:extLst>
                <a:ext uri="{FF2B5EF4-FFF2-40B4-BE49-F238E27FC236}">
                  <a16:creationId xmlns:a16="http://schemas.microsoft.com/office/drawing/2014/main" id="{C8EB57EB-D1F9-413C-A3AD-317CEE6DBB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7" y="657"/>
              <a:ext cx="80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/>
                <a:t>Plan View</a:t>
              </a:r>
            </a:p>
          </p:txBody>
        </p:sp>
      </p:grpSp>
      <p:sp>
        <p:nvSpPr>
          <p:cNvPr id="12295" name="Rectangle 14">
            <a:extLst>
              <a:ext uri="{FF2B5EF4-FFF2-40B4-BE49-F238E27FC236}">
                <a16:creationId xmlns:a16="http://schemas.microsoft.com/office/drawing/2014/main" id="{4D50A90B-2AA0-4AC5-A064-F470212541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5513" y="4962525"/>
            <a:ext cx="628650" cy="628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296" name="Rectangle 15">
            <a:extLst>
              <a:ext uri="{FF2B5EF4-FFF2-40B4-BE49-F238E27FC236}">
                <a16:creationId xmlns:a16="http://schemas.microsoft.com/office/drawing/2014/main" id="{9FCA5118-E181-4005-B1A5-B32B500C28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5513" y="5591175"/>
            <a:ext cx="628650" cy="628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297" name="Rectangle 18">
            <a:extLst>
              <a:ext uri="{FF2B5EF4-FFF2-40B4-BE49-F238E27FC236}">
                <a16:creationId xmlns:a16="http://schemas.microsoft.com/office/drawing/2014/main" id="{51B72B15-ECDB-47AF-905E-F426891CD1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5750" y="5591175"/>
            <a:ext cx="628650" cy="628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298" name="Rectangle 19">
            <a:extLst>
              <a:ext uri="{FF2B5EF4-FFF2-40B4-BE49-F238E27FC236}">
                <a16:creationId xmlns:a16="http://schemas.microsoft.com/office/drawing/2014/main" id="{8CBCDE62-5650-471C-BA56-2F656A9FA4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4400" y="5591175"/>
            <a:ext cx="628650" cy="628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299" name="Rectangle 20">
            <a:extLst>
              <a:ext uri="{FF2B5EF4-FFF2-40B4-BE49-F238E27FC236}">
                <a16:creationId xmlns:a16="http://schemas.microsoft.com/office/drawing/2014/main" id="{6DAAD51A-43B3-4509-B577-FB843AD333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3050" y="5591175"/>
            <a:ext cx="628650" cy="628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300" name="Rectangle 22">
            <a:extLst>
              <a:ext uri="{FF2B5EF4-FFF2-40B4-BE49-F238E27FC236}">
                <a16:creationId xmlns:a16="http://schemas.microsoft.com/office/drawing/2014/main" id="{EBC9F143-B98F-4EC8-8125-56B250422F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20138" y="5534025"/>
            <a:ext cx="628650" cy="628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301" name="Rectangle 23">
            <a:extLst>
              <a:ext uri="{FF2B5EF4-FFF2-40B4-BE49-F238E27FC236}">
                <a16:creationId xmlns:a16="http://schemas.microsoft.com/office/drawing/2014/main" id="{5FED32B6-FAF4-4AC7-9D3F-E96FA7EAB9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20138" y="4905375"/>
            <a:ext cx="628650" cy="628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302" name="Rectangle 24">
            <a:extLst>
              <a:ext uri="{FF2B5EF4-FFF2-40B4-BE49-F238E27FC236}">
                <a16:creationId xmlns:a16="http://schemas.microsoft.com/office/drawing/2014/main" id="{2BD38108-047D-41A5-BC2E-725F5138E7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1488" y="5534025"/>
            <a:ext cx="628650" cy="628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303" name="Text Box 25">
            <a:extLst>
              <a:ext uri="{FF2B5EF4-FFF2-40B4-BE49-F238E27FC236}">
                <a16:creationId xmlns:a16="http://schemas.microsoft.com/office/drawing/2014/main" id="{2B512764-C13E-4D4E-BAB8-F98F2BA31A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9500" y="4897439"/>
            <a:ext cx="476250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/>
              <a:t>A</a:t>
            </a:r>
          </a:p>
        </p:txBody>
      </p:sp>
      <p:sp>
        <p:nvSpPr>
          <p:cNvPr id="12304" name="Text Box 26">
            <a:extLst>
              <a:ext uri="{FF2B5EF4-FFF2-40B4-BE49-F238E27FC236}">
                <a16:creationId xmlns:a16="http://schemas.microsoft.com/office/drawing/2014/main" id="{212E2298-A410-4513-92EF-77457C5C65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8400" y="4897439"/>
            <a:ext cx="476250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/>
              <a:t>B</a:t>
            </a:r>
          </a:p>
        </p:txBody>
      </p:sp>
      <p:sp>
        <p:nvSpPr>
          <p:cNvPr id="12305" name="Text Box 27">
            <a:extLst>
              <a:ext uri="{FF2B5EF4-FFF2-40B4-BE49-F238E27FC236}">
                <a16:creationId xmlns:a16="http://schemas.microsoft.com/office/drawing/2014/main" id="{9F43856A-C3F9-4238-8D52-43F192A719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0288" y="4897439"/>
            <a:ext cx="476250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/>
              <a:t>C</a:t>
            </a:r>
          </a:p>
        </p:txBody>
      </p:sp>
      <p:sp>
        <p:nvSpPr>
          <p:cNvPr id="12306" name="Text Box 28">
            <a:extLst>
              <a:ext uri="{FF2B5EF4-FFF2-40B4-BE49-F238E27FC236}">
                <a16:creationId xmlns:a16="http://schemas.microsoft.com/office/drawing/2014/main" id="{3EEF950A-BF30-4265-AD16-AC9AD83360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0950" y="1466850"/>
            <a:ext cx="2457450" cy="1477328"/>
          </a:xfrm>
          <a:prstGeom prst="rect">
            <a:avLst/>
          </a:prstGeom>
          <a:noFill/>
          <a:ln w="76200" cmpd="tri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/>
              <a:t>Decide which of the views below is either a </a:t>
            </a:r>
            <a:r>
              <a:rPr lang="en-GB" altLang="en-US">
                <a:solidFill>
                  <a:srgbClr val="0000FF"/>
                </a:solidFill>
              </a:rPr>
              <a:t>plan</a:t>
            </a:r>
            <a:r>
              <a:rPr lang="en-GB" altLang="en-US"/>
              <a:t>, </a:t>
            </a:r>
            <a:r>
              <a:rPr lang="en-GB" altLang="en-US">
                <a:solidFill>
                  <a:srgbClr val="0000FF"/>
                </a:solidFill>
              </a:rPr>
              <a:t>front elevation</a:t>
            </a:r>
            <a:r>
              <a:rPr lang="en-GB" altLang="en-US"/>
              <a:t> or </a:t>
            </a:r>
            <a:r>
              <a:rPr lang="en-GB" altLang="en-US">
                <a:solidFill>
                  <a:srgbClr val="0000FF"/>
                </a:solidFill>
              </a:rPr>
              <a:t>side elevation</a:t>
            </a:r>
            <a:r>
              <a:rPr lang="en-GB" altLang="en-US"/>
              <a:t> of the object shown.</a:t>
            </a:r>
          </a:p>
        </p:txBody>
      </p:sp>
      <p:sp>
        <p:nvSpPr>
          <p:cNvPr id="10269" name="Text Box 29">
            <a:extLst>
              <a:ext uri="{FF2B5EF4-FFF2-40B4-BE49-F238E27FC236}">
                <a16:creationId xmlns:a16="http://schemas.microsoft.com/office/drawing/2014/main" id="{E7ED2732-0B14-4284-9F47-73CD26D818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5988" y="6219826"/>
            <a:ext cx="2038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>
                <a:solidFill>
                  <a:srgbClr val="3333FF"/>
                </a:solidFill>
              </a:rPr>
              <a:t>Plan</a:t>
            </a:r>
          </a:p>
        </p:txBody>
      </p:sp>
      <p:sp>
        <p:nvSpPr>
          <p:cNvPr id="10270" name="Text Box 30">
            <a:extLst>
              <a:ext uri="{FF2B5EF4-FFF2-40B4-BE49-F238E27FC236}">
                <a16:creationId xmlns:a16="http://schemas.microsoft.com/office/drawing/2014/main" id="{6001848E-F2F6-43CD-869C-A41AA17059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4338" y="6216651"/>
            <a:ext cx="2038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>
                <a:solidFill>
                  <a:srgbClr val="3333FF"/>
                </a:solidFill>
              </a:rPr>
              <a:t>Front Elevation</a:t>
            </a:r>
          </a:p>
        </p:txBody>
      </p:sp>
      <p:sp>
        <p:nvSpPr>
          <p:cNvPr id="10271" name="Text Box 31">
            <a:extLst>
              <a:ext uri="{FF2B5EF4-FFF2-40B4-BE49-F238E27FC236}">
                <a16:creationId xmlns:a16="http://schemas.microsoft.com/office/drawing/2014/main" id="{2DB93485-1F4E-44D0-ABB2-2305F1B215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67688" y="6216651"/>
            <a:ext cx="18907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>
                <a:solidFill>
                  <a:srgbClr val="3333FF"/>
                </a:solidFill>
              </a:rPr>
              <a:t>Side Elevation</a:t>
            </a:r>
          </a:p>
        </p:txBody>
      </p:sp>
      <p:grpSp>
        <p:nvGrpSpPr>
          <p:cNvPr id="12310" name="Group 32">
            <a:extLst>
              <a:ext uri="{FF2B5EF4-FFF2-40B4-BE49-F238E27FC236}">
                <a16:creationId xmlns:a16="http://schemas.microsoft.com/office/drawing/2014/main" id="{05F1F180-2831-4014-AB83-F62A20BDDEDF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0"/>
            <a:ext cx="9144000" cy="114300"/>
            <a:chOff x="1853" y="2658"/>
            <a:chExt cx="5184" cy="72"/>
          </a:xfrm>
        </p:grpSpPr>
        <p:grpSp>
          <p:nvGrpSpPr>
            <p:cNvPr id="12381" name="Group 33">
              <a:extLst>
                <a:ext uri="{FF2B5EF4-FFF2-40B4-BE49-F238E27FC236}">
                  <a16:creationId xmlns:a16="http://schemas.microsoft.com/office/drawing/2014/main" id="{49121B1E-66F2-4DE2-ADDC-35BB551A6DF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53" y="2658"/>
              <a:ext cx="2592" cy="72"/>
              <a:chOff x="1853" y="2658"/>
              <a:chExt cx="2592" cy="72"/>
            </a:xfrm>
          </p:grpSpPr>
          <p:sp>
            <p:nvSpPr>
              <p:cNvPr id="12391" name="Rectangle 34">
                <a:extLst>
                  <a:ext uri="{FF2B5EF4-FFF2-40B4-BE49-F238E27FC236}">
                    <a16:creationId xmlns:a16="http://schemas.microsoft.com/office/drawing/2014/main" id="{47D8C1D9-1556-45F3-BA05-178C37361E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53" y="2658"/>
                <a:ext cx="324" cy="72"/>
              </a:xfrm>
              <a:prstGeom prst="rect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2392" name="Rectangle 35">
                <a:extLst>
                  <a:ext uri="{FF2B5EF4-FFF2-40B4-BE49-F238E27FC236}">
                    <a16:creationId xmlns:a16="http://schemas.microsoft.com/office/drawing/2014/main" id="{1253545C-56D5-424B-ABEA-775FE16736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7" y="2658"/>
                <a:ext cx="324" cy="72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2393" name="Rectangle 36">
                <a:extLst>
                  <a:ext uri="{FF2B5EF4-FFF2-40B4-BE49-F238E27FC236}">
                    <a16:creationId xmlns:a16="http://schemas.microsoft.com/office/drawing/2014/main" id="{5B4F3F0D-7AEF-4938-9499-D76EB19A11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01" y="2658"/>
                <a:ext cx="324" cy="72"/>
              </a:xfrm>
              <a:prstGeom prst="rect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2394" name="Rectangle 37">
                <a:extLst>
                  <a:ext uri="{FF2B5EF4-FFF2-40B4-BE49-F238E27FC236}">
                    <a16:creationId xmlns:a16="http://schemas.microsoft.com/office/drawing/2014/main" id="{E24885D1-82AC-4F2B-B517-17434A6456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25" y="2658"/>
                <a:ext cx="324" cy="72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2395" name="Rectangle 38">
                <a:extLst>
                  <a:ext uri="{FF2B5EF4-FFF2-40B4-BE49-F238E27FC236}">
                    <a16:creationId xmlns:a16="http://schemas.microsoft.com/office/drawing/2014/main" id="{19EE1EB4-4A27-47C6-A1BE-68C668F5E4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49" y="2658"/>
                <a:ext cx="324" cy="72"/>
              </a:xfrm>
              <a:prstGeom prst="rect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2396" name="Rectangle 39">
                <a:extLst>
                  <a:ext uri="{FF2B5EF4-FFF2-40B4-BE49-F238E27FC236}">
                    <a16:creationId xmlns:a16="http://schemas.microsoft.com/office/drawing/2014/main" id="{A2698428-7168-4341-A288-DAAD46CD86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73" y="2658"/>
                <a:ext cx="324" cy="72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2397" name="Rectangle 40">
                <a:extLst>
                  <a:ext uri="{FF2B5EF4-FFF2-40B4-BE49-F238E27FC236}">
                    <a16:creationId xmlns:a16="http://schemas.microsoft.com/office/drawing/2014/main" id="{E8FFC449-58D3-4B8A-977E-E8CB6EB8AD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7" y="2658"/>
                <a:ext cx="324" cy="72"/>
              </a:xfrm>
              <a:prstGeom prst="rect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2398" name="Rectangle 41">
                <a:extLst>
                  <a:ext uri="{FF2B5EF4-FFF2-40B4-BE49-F238E27FC236}">
                    <a16:creationId xmlns:a16="http://schemas.microsoft.com/office/drawing/2014/main" id="{C6D388F4-CB4D-49D5-981B-D8AC59B900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21" y="2658"/>
                <a:ext cx="324" cy="72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12382" name="Group 42">
              <a:extLst>
                <a:ext uri="{FF2B5EF4-FFF2-40B4-BE49-F238E27FC236}">
                  <a16:creationId xmlns:a16="http://schemas.microsoft.com/office/drawing/2014/main" id="{16CDFB8A-F3F6-406B-9FD9-2A732162CA6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45" y="2658"/>
              <a:ext cx="2592" cy="72"/>
              <a:chOff x="1853" y="2658"/>
              <a:chExt cx="2592" cy="72"/>
            </a:xfrm>
          </p:grpSpPr>
          <p:sp>
            <p:nvSpPr>
              <p:cNvPr id="12383" name="Rectangle 43">
                <a:extLst>
                  <a:ext uri="{FF2B5EF4-FFF2-40B4-BE49-F238E27FC236}">
                    <a16:creationId xmlns:a16="http://schemas.microsoft.com/office/drawing/2014/main" id="{05DC7EF2-D480-44AA-B330-5BECD7806B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53" y="2658"/>
                <a:ext cx="324" cy="72"/>
              </a:xfrm>
              <a:prstGeom prst="rect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2384" name="Rectangle 44">
                <a:extLst>
                  <a:ext uri="{FF2B5EF4-FFF2-40B4-BE49-F238E27FC236}">
                    <a16:creationId xmlns:a16="http://schemas.microsoft.com/office/drawing/2014/main" id="{909AC489-BE96-494B-98B4-E054A20A52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7" y="2658"/>
                <a:ext cx="324" cy="72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2385" name="Rectangle 45">
                <a:extLst>
                  <a:ext uri="{FF2B5EF4-FFF2-40B4-BE49-F238E27FC236}">
                    <a16:creationId xmlns:a16="http://schemas.microsoft.com/office/drawing/2014/main" id="{03521EC2-B651-469E-8C2E-9D3AC49606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01" y="2658"/>
                <a:ext cx="324" cy="72"/>
              </a:xfrm>
              <a:prstGeom prst="rect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2386" name="Rectangle 46">
                <a:extLst>
                  <a:ext uri="{FF2B5EF4-FFF2-40B4-BE49-F238E27FC236}">
                    <a16:creationId xmlns:a16="http://schemas.microsoft.com/office/drawing/2014/main" id="{5695B7E8-77AE-4948-8228-D9419A1567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25" y="2658"/>
                <a:ext cx="324" cy="72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2387" name="Rectangle 47">
                <a:extLst>
                  <a:ext uri="{FF2B5EF4-FFF2-40B4-BE49-F238E27FC236}">
                    <a16:creationId xmlns:a16="http://schemas.microsoft.com/office/drawing/2014/main" id="{DA0853DB-4883-4216-9D9F-D8C99481A8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49" y="2658"/>
                <a:ext cx="324" cy="72"/>
              </a:xfrm>
              <a:prstGeom prst="rect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2388" name="Rectangle 48">
                <a:extLst>
                  <a:ext uri="{FF2B5EF4-FFF2-40B4-BE49-F238E27FC236}">
                    <a16:creationId xmlns:a16="http://schemas.microsoft.com/office/drawing/2014/main" id="{FF115DB3-16BA-482E-ADC8-6FA9DD8843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73" y="2658"/>
                <a:ext cx="324" cy="72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2389" name="Rectangle 49">
                <a:extLst>
                  <a:ext uri="{FF2B5EF4-FFF2-40B4-BE49-F238E27FC236}">
                    <a16:creationId xmlns:a16="http://schemas.microsoft.com/office/drawing/2014/main" id="{EEE65C6B-A709-4D7C-B7EA-71D3584441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7" y="2658"/>
                <a:ext cx="324" cy="72"/>
              </a:xfrm>
              <a:prstGeom prst="rect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2390" name="Rectangle 50">
                <a:extLst>
                  <a:ext uri="{FF2B5EF4-FFF2-40B4-BE49-F238E27FC236}">
                    <a16:creationId xmlns:a16="http://schemas.microsoft.com/office/drawing/2014/main" id="{A06B125F-77E6-4E7A-A077-62EC891F94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21" y="2658"/>
                <a:ext cx="324" cy="72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</p:grpSp>
      <p:grpSp>
        <p:nvGrpSpPr>
          <p:cNvPr id="12311" name="Group 51">
            <a:extLst>
              <a:ext uri="{FF2B5EF4-FFF2-40B4-BE49-F238E27FC236}">
                <a16:creationId xmlns:a16="http://schemas.microsoft.com/office/drawing/2014/main" id="{B8EF1B78-552B-4440-A622-CAA3CACA7D6B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1550988" y="6743700"/>
            <a:ext cx="9144000" cy="114300"/>
            <a:chOff x="1853" y="2658"/>
            <a:chExt cx="5184" cy="72"/>
          </a:xfrm>
        </p:grpSpPr>
        <p:grpSp>
          <p:nvGrpSpPr>
            <p:cNvPr id="12363" name="Group 52">
              <a:extLst>
                <a:ext uri="{FF2B5EF4-FFF2-40B4-BE49-F238E27FC236}">
                  <a16:creationId xmlns:a16="http://schemas.microsoft.com/office/drawing/2014/main" id="{C65926AA-4C9D-4335-A835-0B16CC119E1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53" y="2658"/>
              <a:ext cx="2592" cy="72"/>
              <a:chOff x="1853" y="2658"/>
              <a:chExt cx="2592" cy="72"/>
            </a:xfrm>
          </p:grpSpPr>
          <p:sp>
            <p:nvSpPr>
              <p:cNvPr id="12373" name="Rectangle 53">
                <a:extLst>
                  <a:ext uri="{FF2B5EF4-FFF2-40B4-BE49-F238E27FC236}">
                    <a16:creationId xmlns:a16="http://schemas.microsoft.com/office/drawing/2014/main" id="{5B62FBF6-A104-4867-B701-292562CC9A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53" y="2658"/>
                <a:ext cx="324" cy="72"/>
              </a:xfrm>
              <a:prstGeom prst="rect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2374" name="Rectangle 54">
                <a:extLst>
                  <a:ext uri="{FF2B5EF4-FFF2-40B4-BE49-F238E27FC236}">
                    <a16:creationId xmlns:a16="http://schemas.microsoft.com/office/drawing/2014/main" id="{F6C5D506-A7E7-41B7-924E-B6A5811AD7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7" y="2658"/>
                <a:ext cx="324" cy="72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2375" name="Rectangle 55">
                <a:extLst>
                  <a:ext uri="{FF2B5EF4-FFF2-40B4-BE49-F238E27FC236}">
                    <a16:creationId xmlns:a16="http://schemas.microsoft.com/office/drawing/2014/main" id="{DE15B163-6407-410C-BE66-F207347BA4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01" y="2658"/>
                <a:ext cx="324" cy="72"/>
              </a:xfrm>
              <a:prstGeom prst="rect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2376" name="Rectangle 56">
                <a:extLst>
                  <a:ext uri="{FF2B5EF4-FFF2-40B4-BE49-F238E27FC236}">
                    <a16:creationId xmlns:a16="http://schemas.microsoft.com/office/drawing/2014/main" id="{0919099A-DCA6-4522-925C-1716C51CE1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25" y="2658"/>
                <a:ext cx="324" cy="72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2377" name="Rectangle 57">
                <a:extLst>
                  <a:ext uri="{FF2B5EF4-FFF2-40B4-BE49-F238E27FC236}">
                    <a16:creationId xmlns:a16="http://schemas.microsoft.com/office/drawing/2014/main" id="{13625544-81CC-4AD8-8C2C-61CD3CEC74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49" y="2658"/>
                <a:ext cx="324" cy="72"/>
              </a:xfrm>
              <a:prstGeom prst="rect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2378" name="Rectangle 58">
                <a:extLst>
                  <a:ext uri="{FF2B5EF4-FFF2-40B4-BE49-F238E27FC236}">
                    <a16:creationId xmlns:a16="http://schemas.microsoft.com/office/drawing/2014/main" id="{51C86851-BB4B-4ED7-AB59-968450C0B5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73" y="2658"/>
                <a:ext cx="324" cy="72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2379" name="Rectangle 59">
                <a:extLst>
                  <a:ext uri="{FF2B5EF4-FFF2-40B4-BE49-F238E27FC236}">
                    <a16:creationId xmlns:a16="http://schemas.microsoft.com/office/drawing/2014/main" id="{5E298BD7-4171-478E-A381-03BE99E3E5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7" y="2658"/>
                <a:ext cx="324" cy="72"/>
              </a:xfrm>
              <a:prstGeom prst="rect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2380" name="Rectangle 60">
                <a:extLst>
                  <a:ext uri="{FF2B5EF4-FFF2-40B4-BE49-F238E27FC236}">
                    <a16:creationId xmlns:a16="http://schemas.microsoft.com/office/drawing/2014/main" id="{7CE68611-FF7A-4236-8F88-CBBA4F3954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21" y="2658"/>
                <a:ext cx="324" cy="72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12364" name="Group 61">
              <a:extLst>
                <a:ext uri="{FF2B5EF4-FFF2-40B4-BE49-F238E27FC236}">
                  <a16:creationId xmlns:a16="http://schemas.microsoft.com/office/drawing/2014/main" id="{B6CBB263-93E8-4E92-93FE-ECA82F5E37E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45" y="2658"/>
              <a:ext cx="2592" cy="72"/>
              <a:chOff x="1853" y="2658"/>
              <a:chExt cx="2592" cy="72"/>
            </a:xfrm>
          </p:grpSpPr>
          <p:sp>
            <p:nvSpPr>
              <p:cNvPr id="12365" name="Rectangle 62">
                <a:extLst>
                  <a:ext uri="{FF2B5EF4-FFF2-40B4-BE49-F238E27FC236}">
                    <a16:creationId xmlns:a16="http://schemas.microsoft.com/office/drawing/2014/main" id="{486056E3-B678-4DFA-B2B9-9D63603BB1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53" y="2658"/>
                <a:ext cx="324" cy="72"/>
              </a:xfrm>
              <a:prstGeom prst="rect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2366" name="Rectangle 63">
                <a:extLst>
                  <a:ext uri="{FF2B5EF4-FFF2-40B4-BE49-F238E27FC236}">
                    <a16:creationId xmlns:a16="http://schemas.microsoft.com/office/drawing/2014/main" id="{FF1FD8BC-6A8F-4324-822C-9418AEE2A2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7" y="2658"/>
                <a:ext cx="324" cy="72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2367" name="Rectangle 64">
                <a:extLst>
                  <a:ext uri="{FF2B5EF4-FFF2-40B4-BE49-F238E27FC236}">
                    <a16:creationId xmlns:a16="http://schemas.microsoft.com/office/drawing/2014/main" id="{AAF0283F-C226-4F84-AFF2-897A85DE1B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01" y="2658"/>
                <a:ext cx="324" cy="72"/>
              </a:xfrm>
              <a:prstGeom prst="rect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2368" name="Rectangle 65">
                <a:extLst>
                  <a:ext uri="{FF2B5EF4-FFF2-40B4-BE49-F238E27FC236}">
                    <a16:creationId xmlns:a16="http://schemas.microsoft.com/office/drawing/2014/main" id="{D72675CA-4E24-45AC-9C1C-C6A861600B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25" y="2658"/>
                <a:ext cx="324" cy="72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2369" name="Rectangle 66">
                <a:extLst>
                  <a:ext uri="{FF2B5EF4-FFF2-40B4-BE49-F238E27FC236}">
                    <a16:creationId xmlns:a16="http://schemas.microsoft.com/office/drawing/2014/main" id="{4DBA15B8-FDCE-4424-A0B4-A1972F115E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49" y="2658"/>
                <a:ext cx="324" cy="72"/>
              </a:xfrm>
              <a:prstGeom prst="rect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2370" name="Rectangle 67">
                <a:extLst>
                  <a:ext uri="{FF2B5EF4-FFF2-40B4-BE49-F238E27FC236}">
                    <a16:creationId xmlns:a16="http://schemas.microsoft.com/office/drawing/2014/main" id="{79CBCC74-FDAC-4B13-A0C6-45F785215C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73" y="2658"/>
                <a:ext cx="324" cy="72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2371" name="Rectangle 68">
                <a:extLst>
                  <a:ext uri="{FF2B5EF4-FFF2-40B4-BE49-F238E27FC236}">
                    <a16:creationId xmlns:a16="http://schemas.microsoft.com/office/drawing/2014/main" id="{EA6CE8B5-6C74-4D19-A4E2-850B80AA25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7" y="2658"/>
                <a:ext cx="324" cy="72"/>
              </a:xfrm>
              <a:prstGeom prst="rect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2372" name="Rectangle 69">
                <a:extLst>
                  <a:ext uri="{FF2B5EF4-FFF2-40B4-BE49-F238E27FC236}">
                    <a16:creationId xmlns:a16="http://schemas.microsoft.com/office/drawing/2014/main" id="{6DED6586-1E69-41DB-A5FB-2916CD253C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21" y="2658"/>
                <a:ext cx="324" cy="72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</p:grpSp>
      <p:grpSp>
        <p:nvGrpSpPr>
          <p:cNvPr id="12312" name="Group 70">
            <a:extLst>
              <a:ext uri="{FF2B5EF4-FFF2-40B4-BE49-F238E27FC236}">
                <a16:creationId xmlns:a16="http://schemas.microsoft.com/office/drawing/2014/main" id="{FC0D8C14-DB9F-4CEC-8198-058E9759FE19}"/>
              </a:ext>
            </a:extLst>
          </p:cNvPr>
          <p:cNvGrpSpPr>
            <a:grpSpLocks/>
          </p:cNvGrpSpPr>
          <p:nvPr/>
        </p:nvGrpSpPr>
        <p:grpSpPr bwMode="auto">
          <a:xfrm>
            <a:off x="10553700" y="114300"/>
            <a:ext cx="114300" cy="6629400"/>
            <a:chOff x="5688" y="72"/>
            <a:chExt cx="72" cy="4320"/>
          </a:xfrm>
        </p:grpSpPr>
        <p:sp>
          <p:nvSpPr>
            <p:cNvPr id="12351" name="Rectangle 71">
              <a:extLst>
                <a:ext uri="{FF2B5EF4-FFF2-40B4-BE49-F238E27FC236}">
                  <a16:creationId xmlns:a16="http://schemas.microsoft.com/office/drawing/2014/main" id="{DF36CF95-7A64-4F62-B2C8-E51CD16D972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44" y="216"/>
              <a:ext cx="360" cy="72"/>
            </a:xfrm>
            <a:prstGeom prst="rect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352" name="Rectangle 72">
              <a:extLst>
                <a:ext uri="{FF2B5EF4-FFF2-40B4-BE49-F238E27FC236}">
                  <a16:creationId xmlns:a16="http://schemas.microsoft.com/office/drawing/2014/main" id="{4AB52170-9CCD-47C2-98E0-73B5CC6984E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44" y="576"/>
              <a:ext cx="360" cy="72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353" name="Rectangle 73">
              <a:extLst>
                <a:ext uri="{FF2B5EF4-FFF2-40B4-BE49-F238E27FC236}">
                  <a16:creationId xmlns:a16="http://schemas.microsoft.com/office/drawing/2014/main" id="{DF022568-3FE7-49AA-828B-F0D7A1768EE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44" y="936"/>
              <a:ext cx="360" cy="72"/>
            </a:xfrm>
            <a:prstGeom prst="rect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354" name="Rectangle 74">
              <a:extLst>
                <a:ext uri="{FF2B5EF4-FFF2-40B4-BE49-F238E27FC236}">
                  <a16:creationId xmlns:a16="http://schemas.microsoft.com/office/drawing/2014/main" id="{8D4E6EE2-EDBA-49F9-A8ED-1D60397876C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44" y="1296"/>
              <a:ext cx="360" cy="72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355" name="Rectangle 75">
              <a:extLst>
                <a:ext uri="{FF2B5EF4-FFF2-40B4-BE49-F238E27FC236}">
                  <a16:creationId xmlns:a16="http://schemas.microsoft.com/office/drawing/2014/main" id="{5376C772-6A66-4A88-B4FF-146C1BDED55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44" y="1656"/>
              <a:ext cx="360" cy="72"/>
            </a:xfrm>
            <a:prstGeom prst="rect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356" name="Rectangle 76">
              <a:extLst>
                <a:ext uri="{FF2B5EF4-FFF2-40B4-BE49-F238E27FC236}">
                  <a16:creationId xmlns:a16="http://schemas.microsoft.com/office/drawing/2014/main" id="{BE98BDC3-C5ED-4996-8DC0-9A4017A73F0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44" y="2016"/>
              <a:ext cx="360" cy="72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357" name="Rectangle 77">
              <a:extLst>
                <a:ext uri="{FF2B5EF4-FFF2-40B4-BE49-F238E27FC236}">
                  <a16:creationId xmlns:a16="http://schemas.microsoft.com/office/drawing/2014/main" id="{6B26F71D-4B9C-4546-B0B9-F37388D2844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44" y="2376"/>
              <a:ext cx="360" cy="72"/>
            </a:xfrm>
            <a:prstGeom prst="rect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358" name="Rectangle 78">
              <a:extLst>
                <a:ext uri="{FF2B5EF4-FFF2-40B4-BE49-F238E27FC236}">
                  <a16:creationId xmlns:a16="http://schemas.microsoft.com/office/drawing/2014/main" id="{ED50883A-EFA4-45AC-9341-279468B53F2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44" y="2736"/>
              <a:ext cx="360" cy="72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359" name="Rectangle 79">
              <a:extLst>
                <a:ext uri="{FF2B5EF4-FFF2-40B4-BE49-F238E27FC236}">
                  <a16:creationId xmlns:a16="http://schemas.microsoft.com/office/drawing/2014/main" id="{13CD9BC8-B60A-486F-B3D0-66B9C68EA5C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44" y="3096"/>
              <a:ext cx="360" cy="72"/>
            </a:xfrm>
            <a:prstGeom prst="rect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360" name="Rectangle 80">
              <a:extLst>
                <a:ext uri="{FF2B5EF4-FFF2-40B4-BE49-F238E27FC236}">
                  <a16:creationId xmlns:a16="http://schemas.microsoft.com/office/drawing/2014/main" id="{CC886269-F342-4421-BC4B-7D7B91D0B7E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44" y="3456"/>
              <a:ext cx="360" cy="72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361" name="Rectangle 81">
              <a:extLst>
                <a:ext uri="{FF2B5EF4-FFF2-40B4-BE49-F238E27FC236}">
                  <a16:creationId xmlns:a16="http://schemas.microsoft.com/office/drawing/2014/main" id="{1A2AB004-3F93-4A06-9203-4E2D408B3ED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44" y="3816"/>
              <a:ext cx="360" cy="72"/>
            </a:xfrm>
            <a:prstGeom prst="rect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362" name="Rectangle 82">
              <a:extLst>
                <a:ext uri="{FF2B5EF4-FFF2-40B4-BE49-F238E27FC236}">
                  <a16:creationId xmlns:a16="http://schemas.microsoft.com/office/drawing/2014/main" id="{D0F06C5C-4184-4297-A5DD-3BAC621CE3D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44" y="4176"/>
              <a:ext cx="360" cy="72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12313" name="Group 83">
            <a:extLst>
              <a:ext uri="{FF2B5EF4-FFF2-40B4-BE49-F238E27FC236}">
                <a16:creationId xmlns:a16="http://schemas.microsoft.com/office/drawing/2014/main" id="{52F58C74-483D-4E87-B9D7-564CCE94549A}"/>
              </a:ext>
            </a:extLst>
          </p:cNvPr>
          <p:cNvGrpSpPr>
            <a:grpSpLocks/>
          </p:cNvGrpSpPr>
          <p:nvPr/>
        </p:nvGrpSpPr>
        <p:grpSpPr bwMode="auto">
          <a:xfrm>
            <a:off x="1493838" y="114300"/>
            <a:ext cx="114301" cy="6629400"/>
            <a:chOff x="5688" y="72"/>
            <a:chExt cx="72" cy="4320"/>
          </a:xfrm>
        </p:grpSpPr>
        <p:sp>
          <p:nvSpPr>
            <p:cNvPr id="12339" name="Rectangle 84">
              <a:extLst>
                <a:ext uri="{FF2B5EF4-FFF2-40B4-BE49-F238E27FC236}">
                  <a16:creationId xmlns:a16="http://schemas.microsoft.com/office/drawing/2014/main" id="{97CAA5D0-3A74-4D97-A727-8D59B0DB227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44" y="216"/>
              <a:ext cx="360" cy="72"/>
            </a:xfrm>
            <a:prstGeom prst="rect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340" name="Rectangle 85">
              <a:extLst>
                <a:ext uri="{FF2B5EF4-FFF2-40B4-BE49-F238E27FC236}">
                  <a16:creationId xmlns:a16="http://schemas.microsoft.com/office/drawing/2014/main" id="{6C849D05-773B-4EAD-AB3A-DF1125ED731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44" y="576"/>
              <a:ext cx="360" cy="72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341" name="Rectangle 86">
              <a:extLst>
                <a:ext uri="{FF2B5EF4-FFF2-40B4-BE49-F238E27FC236}">
                  <a16:creationId xmlns:a16="http://schemas.microsoft.com/office/drawing/2014/main" id="{6D7F468C-E7FF-428F-94A4-8DECFB28C77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44" y="936"/>
              <a:ext cx="360" cy="72"/>
            </a:xfrm>
            <a:prstGeom prst="rect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342" name="Rectangle 87">
              <a:extLst>
                <a:ext uri="{FF2B5EF4-FFF2-40B4-BE49-F238E27FC236}">
                  <a16:creationId xmlns:a16="http://schemas.microsoft.com/office/drawing/2014/main" id="{2D5D8C6E-EC54-42B1-A7F7-00B651A6A8E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44" y="1296"/>
              <a:ext cx="360" cy="72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343" name="Rectangle 88">
              <a:extLst>
                <a:ext uri="{FF2B5EF4-FFF2-40B4-BE49-F238E27FC236}">
                  <a16:creationId xmlns:a16="http://schemas.microsoft.com/office/drawing/2014/main" id="{3CD010BB-A5AC-4F9A-99D3-12225BE60C3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44" y="1656"/>
              <a:ext cx="360" cy="72"/>
            </a:xfrm>
            <a:prstGeom prst="rect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344" name="Rectangle 89">
              <a:extLst>
                <a:ext uri="{FF2B5EF4-FFF2-40B4-BE49-F238E27FC236}">
                  <a16:creationId xmlns:a16="http://schemas.microsoft.com/office/drawing/2014/main" id="{645504D2-770D-435A-B4D0-C4A507291C5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44" y="2016"/>
              <a:ext cx="360" cy="72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345" name="Rectangle 90">
              <a:extLst>
                <a:ext uri="{FF2B5EF4-FFF2-40B4-BE49-F238E27FC236}">
                  <a16:creationId xmlns:a16="http://schemas.microsoft.com/office/drawing/2014/main" id="{9BBF45FE-9019-4EE4-B0CB-FF1EDA84796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44" y="2376"/>
              <a:ext cx="360" cy="72"/>
            </a:xfrm>
            <a:prstGeom prst="rect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346" name="Rectangle 91">
              <a:extLst>
                <a:ext uri="{FF2B5EF4-FFF2-40B4-BE49-F238E27FC236}">
                  <a16:creationId xmlns:a16="http://schemas.microsoft.com/office/drawing/2014/main" id="{66394C39-86E9-41DE-9590-8705CB33602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44" y="2736"/>
              <a:ext cx="360" cy="72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347" name="Rectangle 92">
              <a:extLst>
                <a:ext uri="{FF2B5EF4-FFF2-40B4-BE49-F238E27FC236}">
                  <a16:creationId xmlns:a16="http://schemas.microsoft.com/office/drawing/2014/main" id="{E2250008-9D6D-4C2B-BD00-986899760B8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44" y="3096"/>
              <a:ext cx="360" cy="72"/>
            </a:xfrm>
            <a:prstGeom prst="rect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348" name="Rectangle 93">
              <a:extLst>
                <a:ext uri="{FF2B5EF4-FFF2-40B4-BE49-F238E27FC236}">
                  <a16:creationId xmlns:a16="http://schemas.microsoft.com/office/drawing/2014/main" id="{AF3C1545-4220-47A1-889C-35B0E3D79B1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44" y="3456"/>
              <a:ext cx="360" cy="72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349" name="Rectangle 94">
              <a:extLst>
                <a:ext uri="{FF2B5EF4-FFF2-40B4-BE49-F238E27FC236}">
                  <a16:creationId xmlns:a16="http://schemas.microsoft.com/office/drawing/2014/main" id="{C44340CC-9E63-47CD-BBA6-C56AE183D3D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44" y="3816"/>
              <a:ext cx="360" cy="72"/>
            </a:xfrm>
            <a:prstGeom prst="rect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350" name="Rectangle 95">
              <a:extLst>
                <a:ext uri="{FF2B5EF4-FFF2-40B4-BE49-F238E27FC236}">
                  <a16:creationId xmlns:a16="http://schemas.microsoft.com/office/drawing/2014/main" id="{64E880B9-286A-4AEC-9014-8F7BEA49625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44" y="4176"/>
              <a:ext cx="360" cy="72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12314" name="Rectangle 119">
            <a:extLst>
              <a:ext uri="{FF2B5EF4-FFF2-40B4-BE49-F238E27FC236}">
                <a16:creationId xmlns:a16="http://schemas.microsoft.com/office/drawing/2014/main" id="{A498CAC1-2709-42A5-ACA5-E94B27B3FF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48788" y="4905375"/>
            <a:ext cx="628650" cy="628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315" name="Text Box 120">
            <a:extLst>
              <a:ext uri="{FF2B5EF4-FFF2-40B4-BE49-F238E27FC236}">
                <a16:creationId xmlns:a16="http://schemas.microsoft.com/office/drawing/2014/main" id="{B041C5C7-C839-42E8-8D37-E04E926D6C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8701" y="676276"/>
            <a:ext cx="1052513" cy="100647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6000">
                <a:solidFill>
                  <a:schemeClr val="bg1"/>
                </a:solidFill>
              </a:rPr>
              <a:t>1</a:t>
            </a:r>
          </a:p>
        </p:txBody>
      </p:sp>
      <p:grpSp>
        <p:nvGrpSpPr>
          <p:cNvPr id="12316" name="Group 121">
            <a:extLst>
              <a:ext uri="{FF2B5EF4-FFF2-40B4-BE49-F238E27FC236}">
                <a16:creationId xmlns:a16="http://schemas.microsoft.com/office/drawing/2014/main" id="{F2E3B8B2-44EF-4E7A-9B22-53566D0AFEDB}"/>
              </a:ext>
            </a:extLst>
          </p:cNvPr>
          <p:cNvGrpSpPr>
            <a:grpSpLocks/>
          </p:cNvGrpSpPr>
          <p:nvPr/>
        </p:nvGrpSpPr>
        <p:grpSpPr bwMode="auto">
          <a:xfrm>
            <a:off x="4119563" y="1682750"/>
            <a:ext cx="1885950" cy="2160588"/>
            <a:chOff x="1846" y="3288"/>
            <a:chExt cx="748" cy="857"/>
          </a:xfrm>
        </p:grpSpPr>
        <p:sp>
          <p:nvSpPr>
            <p:cNvPr id="12317" name="Line 122">
              <a:extLst>
                <a:ext uri="{FF2B5EF4-FFF2-40B4-BE49-F238E27FC236}">
                  <a16:creationId xmlns:a16="http://schemas.microsoft.com/office/drawing/2014/main" id="{933DEC62-4975-49A2-8BA0-08971EB6D30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19" y="3931"/>
              <a:ext cx="184" cy="1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318" name="Line 123">
              <a:extLst>
                <a:ext uri="{FF2B5EF4-FFF2-40B4-BE49-F238E27FC236}">
                  <a16:creationId xmlns:a16="http://schemas.microsoft.com/office/drawing/2014/main" id="{7D6950BA-511F-4F29-AB65-7284714DF19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21" y="3608"/>
              <a:ext cx="0" cy="42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319" name="Line 124">
              <a:extLst>
                <a:ext uri="{FF2B5EF4-FFF2-40B4-BE49-F238E27FC236}">
                  <a16:creationId xmlns:a16="http://schemas.microsoft.com/office/drawing/2014/main" id="{956F1BB5-64B7-496D-A8F1-4D34C37082C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403" y="3497"/>
              <a:ext cx="3" cy="42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320" name="Line 125">
              <a:extLst>
                <a:ext uri="{FF2B5EF4-FFF2-40B4-BE49-F238E27FC236}">
                  <a16:creationId xmlns:a16="http://schemas.microsoft.com/office/drawing/2014/main" id="{830D4D66-6DC2-46D5-AB64-FA0C42D52D7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20" y="3713"/>
              <a:ext cx="189" cy="10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321" name="Line 126">
              <a:extLst>
                <a:ext uri="{FF2B5EF4-FFF2-40B4-BE49-F238E27FC236}">
                  <a16:creationId xmlns:a16="http://schemas.microsoft.com/office/drawing/2014/main" id="{06AB92D3-CA80-4762-9767-F4F20B3C33B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20" y="3500"/>
              <a:ext cx="186" cy="10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322" name="Line 127">
              <a:extLst>
                <a:ext uri="{FF2B5EF4-FFF2-40B4-BE49-F238E27FC236}">
                  <a16:creationId xmlns:a16="http://schemas.microsoft.com/office/drawing/2014/main" id="{31D558DA-609A-4C8B-8FA0-051F0DE177D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031" y="3710"/>
              <a:ext cx="186" cy="11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323" name="Line 128">
              <a:extLst>
                <a:ext uri="{FF2B5EF4-FFF2-40B4-BE49-F238E27FC236}">
                  <a16:creationId xmlns:a16="http://schemas.microsoft.com/office/drawing/2014/main" id="{D06A676C-CC4A-4E85-B5CF-E5154812DFE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028" y="3501"/>
              <a:ext cx="186" cy="10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324" name="Line 129">
              <a:extLst>
                <a:ext uri="{FF2B5EF4-FFF2-40B4-BE49-F238E27FC236}">
                  <a16:creationId xmlns:a16="http://schemas.microsoft.com/office/drawing/2014/main" id="{55E5F61C-657F-400C-9A30-CF0D4EFE3EE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220" y="3392"/>
              <a:ext cx="188" cy="10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325" name="Line 130">
              <a:extLst>
                <a:ext uri="{FF2B5EF4-FFF2-40B4-BE49-F238E27FC236}">
                  <a16:creationId xmlns:a16="http://schemas.microsoft.com/office/drawing/2014/main" id="{FFB58BC2-AC26-4B8A-A46E-03FEB288CB2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34" y="3391"/>
              <a:ext cx="189" cy="1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326" name="Line 131">
              <a:extLst>
                <a:ext uri="{FF2B5EF4-FFF2-40B4-BE49-F238E27FC236}">
                  <a16:creationId xmlns:a16="http://schemas.microsoft.com/office/drawing/2014/main" id="{3937AAE5-85D1-4931-8294-645B0D39F1E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04" y="3607"/>
              <a:ext cx="190" cy="1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327" name="Line 132">
              <a:extLst>
                <a:ext uri="{FF2B5EF4-FFF2-40B4-BE49-F238E27FC236}">
                  <a16:creationId xmlns:a16="http://schemas.microsoft.com/office/drawing/2014/main" id="{F8A24986-9BD0-415B-AE55-35185592261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88" y="3397"/>
              <a:ext cx="0" cy="2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328" name="Line 133">
              <a:extLst>
                <a:ext uri="{FF2B5EF4-FFF2-40B4-BE49-F238E27FC236}">
                  <a16:creationId xmlns:a16="http://schemas.microsoft.com/office/drawing/2014/main" id="{0364FA6E-E913-4C8E-949F-B98E0B778A1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32" y="4041"/>
              <a:ext cx="186" cy="1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329" name="Line 134">
              <a:extLst>
                <a:ext uri="{FF2B5EF4-FFF2-40B4-BE49-F238E27FC236}">
                  <a16:creationId xmlns:a16="http://schemas.microsoft.com/office/drawing/2014/main" id="{C3626619-8157-4FE3-8184-5A028F9136D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846" y="4035"/>
              <a:ext cx="184" cy="1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330" name="Line 135">
              <a:extLst>
                <a:ext uri="{FF2B5EF4-FFF2-40B4-BE49-F238E27FC236}">
                  <a16:creationId xmlns:a16="http://schemas.microsoft.com/office/drawing/2014/main" id="{D68B4E1D-CF79-42C6-9CF1-F9D8E743EF8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32" y="3921"/>
              <a:ext cx="0" cy="2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331" name="Line 136">
              <a:extLst>
                <a:ext uri="{FF2B5EF4-FFF2-40B4-BE49-F238E27FC236}">
                  <a16:creationId xmlns:a16="http://schemas.microsoft.com/office/drawing/2014/main" id="{B6DC4014-F954-4F79-B9C6-D3A0CD60908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32" y="3819"/>
              <a:ext cx="186" cy="1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332" name="Line 137">
              <a:extLst>
                <a:ext uri="{FF2B5EF4-FFF2-40B4-BE49-F238E27FC236}">
                  <a16:creationId xmlns:a16="http://schemas.microsoft.com/office/drawing/2014/main" id="{A08A163F-5317-45DB-A1E8-32BEFECE66D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46" y="3817"/>
              <a:ext cx="0" cy="2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333" name="Line 138">
              <a:extLst>
                <a:ext uri="{FF2B5EF4-FFF2-40B4-BE49-F238E27FC236}">
                  <a16:creationId xmlns:a16="http://schemas.microsoft.com/office/drawing/2014/main" id="{48DA67F3-A1F6-41CA-84F4-34C3F8D5607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848" y="3817"/>
              <a:ext cx="184" cy="1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334" name="Line 139">
              <a:extLst>
                <a:ext uri="{FF2B5EF4-FFF2-40B4-BE49-F238E27FC236}">
                  <a16:creationId xmlns:a16="http://schemas.microsoft.com/office/drawing/2014/main" id="{E3FE4BB8-5A6F-4151-B96A-6EB51C57B24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48" y="3713"/>
              <a:ext cx="184" cy="1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335" name="Line 140">
              <a:extLst>
                <a:ext uri="{FF2B5EF4-FFF2-40B4-BE49-F238E27FC236}">
                  <a16:creationId xmlns:a16="http://schemas.microsoft.com/office/drawing/2014/main" id="{8D9B6F3B-F214-4E9C-86F6-2F419FFEDDC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34" y="3501"/>
              <a:ext cx="0" cy="2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336" name="Line 141">
              <a:extLst>
                <a:ext uri="{FF2B5EF4-FFF2-40B4-BE49-F238E27FC236}">
                  <a16:creationId xmlns:a16="http://schemas.microsoft.com/office/drawing/2014/main" id="{0FF68E25-8154-4753-8BB0-678043589DB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04" y="3396"/>
              <a:ext cx="184" cy="1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337" name="Line 142">
              <a:extLst>
                <a:ext uri="{FF2B5EF4-FFF2-40B4-BE49-F238E27FC236}">
                  <a16:creationId xmlns:a16="http://schemas.microsoft.com/office/drawing/2014/main" id="{B73FEB3F-CC33-48A3-BEA0-48239B9D178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402" y="3288"/>
              <a:ext cx="184" cy="1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338" name="Line 143">
              <a:extLst>
                <a:ext uri="{FF2B5EF4-FFF2-40B4-BE49-F238E27FC236}">
                  <a16:creationId xmlns:a16="http://schemas.microsoft.com/office/drawing/2014/main" id="{128CC3FF-9ADD-443B-B7AC-7B48715ECFA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18" y="3292"/>
              <a:ext cx="186" cy="1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2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2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9" grpId="0"/>
      <p:bldP spid="10270" grpId="0"/>
      <p:bldP spid="1027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44">
            <a:extLst>
              <a:ext uri="{FF2B5EF4-FFF2-40B4-BE49-F238E27FC236}">
                <a16:creationId xmlns:a16="http://schemas.microsoft.com/office/drawing/2014/main" id="{876BB9DB-9E7E-4A8A-A0C5-705E31938F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4213" y="385764"/>
            <a:ext cx="3168650" cy="461665"/>
          </a:xfrm>
          <a:prstGeom prst="rect">
            <a:avLst/>
          </a:prstGeom>
          <a:noFill/>
          <a:ln w="76200" cmpd="tri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2400"/>
              <a:t>Plans and Elevations</a:t>
            </a:r>
          </a:p>
        </p:txBody>
      </p:sp>
      <p:grpSp>
        <p:nvGrpSpPr>
          <p:cNvPr id="13315" name="Group 123">
            <a:extLst>
              <a:ext uri="{FF2B5EF4-FFF2-40B4-BE49-F238E27FC236}">
                <a16:creationId xmlns:a16="http://schemas.microsoft.com/office/drawing/2014/main" id="{EC9891E1-16D4-4677-9AD0-1CF7930E1EDB}"/>
              </a:ext>
            </a:extLst>
          </p:cNvPr>
          <p:cNvGrpSpPr>
            <a:grpSpLocks/>
          </p:cNvGrpSpPr>
          <p:nvPr/>
        </p:nvGrpSpPr>
        <p:grpSpPr bwMode="auto">
          <a:xfrm>
            <a:off x="2298700" y="3775075"/>
            <a:ext cx="1784350" cy="852488"/>
            <a:chOff x="620" y="2098"/>
            <a:chExt cx="1124" cy="537"/>
          </a:xfrm>
        </p:grpSpPr>
        <p:sp>
          <p:nvSpPr>
            <p:cNvPr id="13429" name="Line 115">
              <a:extLst>
                <a:ext uri="{FF2B5EF4-FFF2-40B4-BE49-F238E27FC236}">
                  <a16:creationId xmlns:a16="http://schemas.microsoft.com/office/drawing/2014/main" id="{91F408CD-4C9A-4DD8-B59C-6464D15F35C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83" y="2098"/>
              <a:ext cx="388" cy="26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430" name="Text Box 116">
              <a:extLst>
                <a:ext uri="{FF2B5EF4-FFF2-40B4-BE49-F238E27FC236}">
                  <a16:creationId xmlns:a16="http://schemas.microsoft.com/office/drawing/2014/main" id="{7A33892E-66AE-4DDD-B96D-63A85A3376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0" y="2404"/>
              <a:ext cx="112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/>
                <a:t>Front Elevation</a:t>
              </a:r>
            </a:p>
          </p:txBody>
        </p:sp>
      </p:grpSp>
      <p:grpSp>
        <p:nvGrpSpPr>
          <p:cNvPr id="13316" name="Group 124">
            <a:extLst>
              <a:ext uri="{FF2B5EF4-FFF2-40B4-BE49-F238E27FC236}">
                <a16:creationId xmlns:a16="http://schemas.microsoft.com/office/drawing/2014/main" id="{8936A76C-EF71-4C30-BFF4-1E42DCF7D643}"/>
              </a:ext>
            </a:extLst>
          </p:cNvPr>
          <p:cNvGrpSpPr>
            <a:grpSpLocks/>
          </p:cNvGrpSpPr>
          <p:nvPr/>
        </p:nvGrpSpPr>
        <p:grpSpPr bwMode="auto">
          <a:xfrm>
            <a:off x="5829300" y="3309938"/>
            <a:ext cx="1784350" cy="831850"/>
            <a:chOff x="2061" y="2220"/>
            <a:chExt cx="1124" cy="524"/>
          </a:xfrm>
        </p:grpSpPr>
        <p:sp>
          <p:nvSpPr>
            <p:cNvPr id="13427" name="Text Box 117">
              <a:extLst>
                <a:ext uri="{FF2B5EF4-FFF2-40B4-BE49-F238E27FC236}">
                  <a16:creationId xmlns:a16="http://schemas.microsoft.com/office/drawing/2014/main" id="{1B275551-B32A-4BA1-BB12-FC444F4985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61" y="2513"/>
              <a:ext cx="112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/>
                <a:t>Side Elevation</a:t>
              </a:r>
            </a:p>
          </p:txBody>
        </p:sp>
        <p:sp>
          <p:nvSpPr>
            <p:cNvPr id="13428" name="Line 120">
              <a:extLst>
                <a:ext uri="{FF2B5EF4-FFF2-40B4-BE49-F238E27FC236}">
                  <a16:creationId xmlns:a16="http://schemas.microsoft.com/office/drawing/2014/main" id="{47B3BEC4-0A10-44D7-BEED-6107E59446D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61236" flipH="1" flipV="1">
              <a:off x="2172" y="2220"/>
              <a:ext cx="372" cy="3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3317" name="Group 125">
            <a:extLst>
              <a:ext uri="{FF2B5EF4-FFF2-40B4-BE49-F238E27FC236}">
                <a16:creationId xmlns:a16="http://schemas.microsoft.com/office/drawing/2014/main" id="{B452D3F9-D2E2-4A54-B5E9-012DE729B02B}"/>
              </a:ext>
            </a:extLst>
          </p:cNvPr>
          <p:cNvGrpSpPr>
            <a:grpSpLocks/>
          </p:cNvGrpSpPr>
          <p:nvPr/>
        </p:nvGrpSpPr>
        <p:grpSpPr bwMode="auto">
          <a:xfrm>
            <a:off x="4549776" y="309563"/>
            <a:ext cx="1279525" cy="1219200"/>
            <a:chOff x="1477" y="657"/>
            <a:chExt cx="806" cy="768"/>
          </a:xfrm>
        </p:grpSpPr>
        <p:sp>
          <p:nvSpPr>
            <p:cNvPr id="13425" name="Line 121">
              <a:extLst>
                <a:ext uri="{FF2B5EF4-FFF2-40B4-BE49-F238E27FC236}">
                  <a16:creationId xmlns:a16="http://schemas.microsoft.com/office/drawing/2014/main" id="{D7ADF489-19D3-4C0C-A0CE-3A3D99D5B1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60" y="948"/>
              <a:ext cx="3" cy="47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426" name="Text Box 122">
              <a:extLst>
                <a:ext uri="{FF2B5EF4-FFF2-40B4-BE49-F238E27FC236}">
                  <a16:creationId xmlns:a16="http://schemas.microsoft.com/office/drawing/2014/main" id="{65FD2B3E-E7F5-4412-942A-C755E6E961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7" y="657"/>
              <a:ext cx="80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/>
                <a:t>Plan View</a:t>
              </a:r>
            </a:p>
          </p:txBody>
        </p:sp>
      </p:grpSp>
      <p:sp>
        <p:nvSpPr>
          <p:cNvPr id="13318" name="Rectangle 168">
            <a:extLst>
              <a:ext uri="{FF2B5EF4-FFF2-40B4-BE49-F238E27FC236}">
                <a16:creationId xmlns:a16="http://schemas.microsoft.com/office/drawing/2014/main" id="{DFB46F46-82FC-4C1B-A6F2-3687DD1744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94338" y="5572125"/>
            <a:ext cx="628650" cy="628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19" name="Rectangle 169">
            <a:extLst>
              <a:ext uri="{FF2B5EF4-FFF2-40B4-BE49-F238E27FC236}">
                <a16:creationId xmlns:a16="http://schemas.microsoft.com/office/drawing/2014/main" id="{692C0357-F9BB-4EF6-AED4-19147C4859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2988" y="5572125"/>
            <a:ext cx="628650" cy="628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20" name="Rectangle 170">
            <a:extLst>
              <a:ext uri="{FF2B5EF4-FFF2-40B4-BE49-F238E27FC236}">
                <a16:creationId xmlns:a16="http://schemas.microsoft.com/office/drawing/2014/main" id="{E73075CB-D65E-46EA-AF3C-029294C222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51638" y="5572125"/>
            <a:ext cx="628650" cy="628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21" name="Rectangle 171">
            <a:extLst>
              <a:ext uri="{FF2B5EF4-FFF2-40B4-BE49-F238E27FC236}">
                <a16:creationId xmlns:a16="http://schemas.microsoft.com/office/drawing/2014/main" id="{E53BB9CA-C40A-4EEE-85BA-C13A71D883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94338" y="4943475"/>
            <a:ext cx="628650" cy="628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22" name="Rectangle 172">
            <a:extLst>
              <a:ext uri="{FF2B5EF4-FFF2-40B4-BE49-F238E27FC236}">
                <a16:creationId xmlns:a16="http://schemas.microsoft.com/office/drawing/2014/main" id="{752CADCC-6BDD-43AE-920C-6F60EBF9D4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5750" y="5591175"/>
            <a:ext cx="628650" cy="628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23" name="Rectangle 173">
            <a:extLst>
              <a:ext uri="{FF2B5EF4-FFF2-40B4-BE49-F238E27FC236}">
                <a16:creationId xmlns:a16="http://schemas.microsoft.com/office/drawing/2014/main" id="{F118ADFE-C62D-4828-992E-3507EECFC4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4400" y="5591175"/>
            <a:ext cx="628650" cy="628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24" name="Rectangle 174">
            <a:extLst>
              <a:ext uri="{FF2B5EF4-FFF2-40B4-BE49-F238E27FC236}">
                <a16:creationId xmlns:a16="http://schemas.microsoft.com/office/drawing/2014/main" id="{6C7289B0-3872-422E-B27D-397667C392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3050" y="5591175"/>
            <a:ext cx="628650" cy="628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25" name="Rectangle 175">
            <a:extLst>
              <a:ext uri="{FF2B5EF4-FFF2-40B4-BE49-F238E27FC236}">
                <a16:creationId xmlns:a16="http://schemas.microsoft.com/office/drawing/2014/main" id="{A5F5798F-6F30-4F70-9945-39B533DF8F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5750" y="4962525"/>
            <a:ext cx="628650" cy="628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26" name="Rectangle 176">
            <a:extLst>
              <a:ext uri="{FF2B5EF4-FFF2-40B4-BE49-F238E27FC236}">
                <a16:creationId xmlns:a16="http://schemas.microsoft.com/office/drawing/2014/main" id="{A9E15671-E5DC-4DE1-8298-9B3E3AB181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1488" y="5534025"/>
            <a:ext cx="628650" cy="628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27" name="Rectangle 179">
            <a:extLst>
              <a:ext uri="{FF2B5EF4-FFF2-40B4-BE49-F238E27FC236}">
                <a16:creationId xmlns:a16="http://schemas.microsoft.com/office/drawing/2014/main" id="{7EC6D123-5FA9-4162-9054-AD5416DA61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20138" y="4905375"/>
            <a:ext cx="628650" cy="628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28" name="Rectangle 181">
            <a:extLst>
              <a:ext uri="{FF2B5EF4-FFF2-40B4-BE49-F238E27FC236}">
                <a16:creationId xmlns:a16="http://schemas.microsoft.com/office/drawing/2014/main" id="{841D7BB9-6C29-4032-80FF-7A02442E4E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1488" y="4905375"/>
            <a:ext cx="628650" cy="628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29" name="Text Box 183">
            <a:extLst>
              <a:ext uri="{FF2B5EF4-FFF2-40B4-BE49-F238E27FC236}">
                <a16:creationId xmlns:a16="http://schemas.microsoft.com/office/drawing/2014/main" id="{AB15961D-2240-4383-8BA1-89B97E3561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9313" y="4754564"/>
            <a:ext cx="476250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/>
              <a:t>A</a:t>
            </a:r>
          </a:p>
        </p:txBody>
      </p:sp>
      <p:sp>
        <p:nvSpPr>
          <p:cNvPr id="13330" name="Text Box 184">
            <a:extLst>
              <a:ext uri="{FF2B5EF4-FFF2-40B4-BE49-F238E27FC236}">
                <a16:creationId xmlns:a16="http://schemas.microsoft.com/office/drawing/2014/main" id="{88086428-E687-42FF-ADE9-F7ECE3D490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2200" y="4749800"/>
            <a:ext cx="476250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/>
              <a:t>B</a:t>
            </a:r>
          </a:p>
        </p:txBody>
      </p:sp>
      <p:sp>
        <p:nvSpPr>
          <p:cNvPr id="13331" name="Text Box 185">
            <a:extLst>
              <a:ext uri="{FF2B5EF4-FFF2-40B4-BE49-F238E27FC236}">
                <a16:creationId xmlns:a16="http://schemas.microsoft.com/office/drawing/2014/main" id="{8D620CE5-C526-4904-B6CA-D9C68FFD94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0288" y="4754564"/>
            <a:ext cx="476250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/>
              <a:t>C</a:t>
            </a:r>
          </a:p>
        </p:txBody>
      </p:sp>
      <p:sp>
        <p:nvSpPr>
          <p:cNvPr id="13332" name="Text Box 186">
            <a:extLst>
              <a:ext uri="{FF2B5EF4-FFF2-40B4-BE49-F238E27FC236}">
                <a16:creationId xmlns:a16="http://schemas.microsoft.com/office/drawing/2014/main" id="{5334F8AE-F8F7-4300-99CC-AF7516462A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0950" y="1466850"/>
            <a:ext cx="2457450" cy="1477328"/>
          </a:xfrm>
          <a:prstGeom prst="rect">
            <a:avLst/>
          </a:prstGeom>
          <a:noFill/>
          <a:ln w="76200" cmpd="tri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/>
              <a:t>Decide which of the views below is either a </a:t>
            </a:r>
            <a:r>
              <a:rPr lang="en-GB" altLang="en-US">
                <a:solidFill>
                  <a:srgbClr val="0000FF"/>
                </a:solidFill>
              </a:rPr>
              <a:t>plan</a:t>
            </a:r>
            <a:r>
              <a:rPr lang="en-GB" altLang="en-US"/>
              <a:t>, </a:t>
            </a:r>
            <a:r>
              <a:rPr lang="en-GB" altLang="en-US">
                <a:solidFill>
                  <a:srgbClr val="0000FF"/>
                </a:solidFill>
              </a:rPr>
              <a:t>front elevation</a:t>
            </a:r>
            <a:r>
              <a:rPr lang="en-GB" altLang="en-US"/>
              <a:t> or </a:t>
            </a:r>
            <a:r>
              <a:rPr lang="en-GB" altLang="en-US">
                <a:solidFill>
                  <a:srgbClr val="0000FF"/>
                </a:solidFill>
              </a:rPr>
              <a:t>side elevation</a:t>
            </a:r>
            <a:r>
              <a:rPr lang="en-GB" altLang="en-US"/>
              <a:t> of the object shown.</a:t>
            </a:r>
          </a:p>
        </p:txBody>
      </p:sp>
      <p:sp>
        <p:nvSpPr>
          <p:cNvPr id="4288" name="Text Box 192">
            <a:extLst>
              <a:ext uri="{FF2B5EF4-FFF2-40B4-BE49-F238E27FC236}">
                <a16:creationId xmlns:a16="http://schemas.microsoft.com/office/drawing/2014/main" id="{0178A565-C5D8-41D9-A721-74689F2F09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0" y="6229351"/>
            <a:ext cx="2038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>
                <a:solidFill>
                  <a:srgbClr val="3333FF"/>
                </a:solidFill>
              </a:rPr>
              <a:t>Front Elevation</a:t>
            </a:r>
          </a:p>
        </p:txBody>
      </p:sp>
      <p:sp>
        <p:nvSpPr>
          <p:cNvPr id="4289" name="Text Box 193">
            <a:extLst>
              <a:ext uri="{FF2B5EF4-FFF2-40B4-BE49-F238E27FC236}">
                <a16:creationId xmlns:a16="http://schemas.microsoft.com/office/drawing/2014/main" id="{B3F55F08-078C-407A-9EE5-AACB4FC19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5513" y="6216651"/>
            <a:ext cx="2038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>
                <a:solidFill>
                  <a:srgbClr val="3333FF"/>
                </a:solidFill>
              </a:rPr>
              <a:t>Plan</a:t>
            </a:r>
          </a:p>
        </p:txBody>
      </p:sp>
      <p:sp>
        <p:nvSpPr>
          <p:cNvPr id="4290" name="Text Box 194">
            <a:extLst>
              <a:ext uri="{FF2B5EF4-FFF2-40B4-BE49-F238E27FC236}">
                <a16:creationId xmlns:a16="http://schemas.microsoft.com/office/drawing/2014/main" id="{E52F1732-F114-4141-A2D8-D62B323C93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67688" y="6216651"/>
            <a:ext cx="18907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>
                <a:solidFill>
                  <a:srgbClr val="3333FF"/>
                </a:solidFill>
              </a:rPr>
              <a:t>Side Elevation</a:t>
            </a:r>
          </a:p>
        </p:txBody>
      </p:sp>
      <p:grpSp>
        <p:nvGrpSpPr>
          <p:cNvPr id="13336" name="Group 213">
            <a:extLst>
              <a:ext uri="{FF2B5EF4-FFF2-40B4-BE49-F238E27FC236}">
                <a16:creationId xmlns:a16="http://schemas.microsoft.com/office/drawing/2014/main" id="{B995B27B-9EE9-410E-982B-79D243D2691D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0"/>
            <a:ext cx="9144000" cy="114300"/>
            <a:chOff x="1853" y="2658"/>
            <a:chExt cx="5184" cy="72"/>
          </a:xfrm>
        </p:grpSpPr>
        <p:grpSp>
          <p:nvGrpSpPr>
            <p:cNvPr id="13407" name="Group 203">
              <a:extLst>
                <a:ext uri="{FF2B5EF4-FFF2-40B4-BE49-F238E27FC236}">
                  <a16:creationId xmlns:a16="http://schemas.microsoft.com/office/drawing/2014/main" id="{AC38B5C5-2C7D-4D4E-90AA-655210A9285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53" y="2658"/>
              <a:ext cx="2592" cy="72"/>
              <a:chOff x="1853" y="2658"/>
              <a:chExt cx="2592" cy="72"/>
            </a:xfrm>
          </p:grpSpPr>
          <p:sp>
            <p:nvSpPr>
              <p:cNvPr id="13417" name="Rectangle 195">
                <a:extLst>
                  <a:ext uri="{FF2B5EF4-FFF2-40B4-BE49-F238E27FC236}">
                    <a16:creationId xmlns:a16="http://schemas.microsoft.com/office/drawing/2014/main" id="{6394404A-8DD5-4B4E-832F-A8ACB61A01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53" y="2658"/>
                <a:ext cx="324" cy="72"/>
              </a:xfrm>
              <a:prstGeom prst="rect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3418" name="Rectangle 196">
                <a:extLst>
                  <a:ext uri="{FF2B5EF4-FFF2-40B4-BE49-F238E27FC236}">
                    <a16:creationId xmlns:a16="http://schemas.microsoft.com/office/drawing/2014/main" id="{0D497CEE-DDDD-44CA-AEAA-A7ED6FC503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7" y="2658"/>
                <a:ext cx="324" cy="72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3419" name="Rectangle 197">
                <a:extLst>
                  <a:ext uri="{FF2B5EF4-FFF2-40B4-BE49-F238E27FC236}">
                    <a16:creationId xmlns:a16="http://schemas.microsoft.com/office/drawing/2014/main" id="{169ECF40-BAE3-4ABF-91FE-D0D6F588B9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01" y="2658"/>
                <a:ext cx="324" cy="72"/>
              </a:xfrm>
              <a:prstGeom prst="rect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3420" name="Rectangle 198">
                <a:extLst>
                  <a:ext uri="{FF2B5EF4-FFF2-40B4-BE49-F238E27FC236}">
                    <a16:creationId xmlns:a16="http://schemas.microsoft.com/office/drawing/2014/main" id="{08695B58-0740-4F41-A926-4354665642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25" y="2658"/>
                <a:ext cx="324" cy="72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3421" name="Rectangle 199">
                <a:extLst>
                  <a:ext uri="{FF2B5EF4-FFF2-40B4-BE49-F238E27FC236}">
                    <a16:creationId xmlns:a16="http://schemas.microsoft.com/office/drawing/2014/main" id="{81503F74-4168-45F5-BD22-5375842593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49" y="2658"/>
                <a:ext cx="324" cy="72"/>
              </a:xfrm>
              <a:prstGeom prst="rect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3422" name="Rectangle 200">
                <a:extLst>
                  <a:ext uri="{FF2B5EF4-FFF2-40B4-BE49-F238E27FC236}">
                    <a16:creationId xmlns:a16="http://schemas.microsoft.com/office/drawing/2014/main" id="{2FDB2322-5F10-47CA-8FB0-CCCA5BCDA7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73" y="2658"/>
                <a:ext cx="324" cy="72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3423" name="Rectangle 201">
                <a:extLst>
                  <a:ext uri="{FF2B5EF4-FFF2-40B4-BE49-F238E27FC236}">
                    <a16:creationId xmlns:a16="http://schemas.microsoft.com/office/drawing/2014/main" id="{D0BFB091-1CD1-4125-97E3-F644A3D3F4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7" y="2658"/>
                <a:ext cx="324" cy="72"/>
              </a:xfrm>
              <a:prstGeom prst="rect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3424" name="Rectangle 202">
                <a:extLst>
                  <a:ext uri="{FF2B5EF4-FFF2-40B4-BE49-F238E27FC236}">
                    <a16:creationId xmlns:a16="http://schemas.microsoft.com/office/drawing/2014/main" id="{511512FD-FD03-4C06-B662-AE78246495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21" y="2658"/>
                <a:ext cx="324" cy="72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13408" name="Group 204">
              <a:extLst>
                <a:ext uri="{FF2B5EF4-FFF2-40B4-BE49-F238E27FC236}">
                  <a16:creationId xmlns:a16="http://schemas.microsoft.com/office/drawing/2014/main" id="{527E6624-5105-4092-9EA9-30B31F5305A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45" y="2658"/>
              <a:ext cx="2592" cy="72"/>
              <a:chOff x="1853" y="2658"/>
              <a:chExt cx="2592" cy="72"/>
            </a:xfrm>
          </p:grpSpPr>
          <p:sp>
            <p:nvSpPr>
              <p:cNvPr id="13409" name="Rectangle 205">
                <a:extLst>
                  <a:ext uri="{FF2B5EF4-FFF2-40B4-BE49-F238E27FC236}">
                    <a16:creationId xmlns:a16="http://schemas.microsoft.com/office/drawing/2014/main" id="{F991A23A-3BC1-4A37-9D11-19787907E2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53" y="2658"/>
                <a:ext cx="324" cy="72"/>
              </a:xfrm>
              <a:prstGeom prst="rect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3410" name="Rectangle 206">
                <a:extLst>
                  <a:ext uri="{FF2B5EF4-FFF2-40B4-BE49-F238E27FC236}">
                    <a16:creationId xmlns:a16="http://schemas.microsoft.com/office/drawing/2014/main" id="{3B4B4962-52C4-4633-B357-E554546E35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7" y="2658"/>
                <a:ext cx="324" cy="72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3411" name="Rectangle 207">
                <a:extLst>
                  <a:ext uri="{FF2B5EF4-FFF2-40B4-BE49-F238E27FC236}">
                    <a16:creationId xmlns:a16="http://schemas.microsoft.com/office/drawing/2014/main" id="{CCBC5423-4AE1-45C4-A664-CFA5BD2FA0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01" y="2658"/>
                <a:ext cx="324" cy="72"/>
              </a:xfrm>
              <a:prstGeom prst="rect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3412" name="Rectangle 208">
                <a:extLst>
                  <a:ext uri="{FF2B5EF4-FFF2-40B4-BE49-F238E27FC236}">
                    <a16:creationId xmlns:a16="http://schemas.microsoft.com/office/drawing/2014/main" id="{4C03B891-01E7-405A-89D6-145FF49EEE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25" y="2658"/>
                <a:ext cx="324" cy="72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3413" name="Rectangle 209">
                <a:extLst>
                  <a:ext uri="{FF2B5EF4-FFF2-40B4-BE49-F238E27FC236}">
                    <a16:creationId xmlns:a16="http://schemas.microsoft.com/office/drawing/2014/main" id="{7244C8F6-5565-4E7E-BB8D-8CC95E5A89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49" y="2658"/>
                <a:ext cx="324" cy="72"/>
              </a:xfrm>
              <a:prstGeom prst="rect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3414" name="Rectangle 210">
                <a:extLst>
                  <a:ext uri="{FF2B5EF4-FFF2-40B4-BE49-F238E27FC236}">
                    <a16:creationId xmlns:a16="http://schemas.microsoft.com/office/drawing/2014/main" id="{601AB8E2-9E66-4AD0-BD97-5F0DB84EFA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73" y="2658"/>
                <a:ext cx="324" cy="72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3415" name="Rectangle 211">
                <a:extLst>
                  <a:ext uri="{FF2B5EF4-FFF2-40B4-BE49-F238E27FC236}">
                    <a16:creationId xmlns:a16="http://schemas.microsoft.com/office/drawing/2014/main" id="{4E35AC53-C697-4F7A-818E-6D8814B52B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7" y="2658"/>
                <a:ext cx="324" cy="72"/>
              </a:xfrm>
              <a:prstGeom prst="rect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3416" name="Rectangle 212">
                <a:extLst>
                  <a:ext uri="{FF2B5EF4-FFF2-40B4-BE49-F238E27FC236}">
                    <a16:creationId xmlns:a16="http://schemas.microsoft.com/office/drawing/2014/main" id="{10D639E6-0754-4E1D-9ADC-22865CFF58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21" y="2658"/>
                <a:ext cx="324" cy="72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</p:grpSp>
      <p:grpSp>
        <p:nvGrpSpPr>
          <p:cNvPr id="13337" name="Group 214">
            <a:extLst>
              <a:ext uri="{FF2B5EF4-FFF2-40B4-BE49-F238E27FC236}">
                <a16:creationId xmlns:a16="http://schemas.microsoft.com/office/drawing/2014/main" id="{6B337E62-6FA0-451B-A2A1-7B8749740F14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1550988" y="6743700"/>
            <a:ext cx="9144000" cy="114300"/>
            <a:chOff x="1853" y="2658"/>
            <a:chExt cx="5184" cy="72"/>
          </a:xfrm>
        </p:grpSpPr>
        <p:grpSp>
          <p:nvGrpSpPr>
            <p:cNvPr id="13389" name="Group 215">
              <a:extLst>
                <a:ext uri="{FF2B5EF4-FFF2-40B4-BE49-F238E27FC236}">
                  <a16:creationId xmlns:a16="http://schemas.microsoft.com/office/drawing/2014/main" id="{A0F96DD1-0F92-476F-866C-2A583A810B6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53" y="2658"/>
              <a:ext cx="2592" cy="72"/>
              <a:chOff x="1853" y="2658"/>
              <a:chExt cx="2592" cy="72"/>
            </a:xfrm>
          </p:grpSpPr>
          <p:sp>
            <p:nvSpPr>
              <p:cNvPr id="13399" name="Rectangle 216">
                <a:extLst>
                  <a:ext uri="{FF2B5EF4-FFF2-40B4-BE49-F238E27FC236}">
                    <a16:creationId xmlns:a16="http://schemas.microsoft.com/office/drawing/2014/main" id="{8DC0915A-722A-4A35-A0B0-917163FCA2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53" y="2658"/>
                <a:ext cx="324" cy="72"/>
              </a:xfrm>
              <a:prstGeom prst="rect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3400" name="Rectangle 217">
                <a:extLst>
                  <a:ext uri="{FF2B5EF4-FFF2-40B4-BE49-F238E27FC236}">
                    <a16:creationId xmlns:a16="http://schemas.microsoft.com/office/drawing/2014/main" id="{1773D818-378B-4FFB-9E21-B63856C5B8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7" y="2658"/>
                <a:ext cx="324" cy="72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3401" name="Rectangle 218">
                <a:extLst>
                  <a:ext uri="{FF2B5EF4-FFF2-40B4-BE49-F238E27FC236}">
                    <a16:creationId xmlns:a16="http://schemas.microsoft.com/office/drawing/2014/main" id="{378651A8-2CEF-4A2E-9ADD-E895DCFD29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01" y="2658"/>
                <a:ext cx="324" cy="72"/>
              </a:xfrm>
              <a:prstGeom prst="rect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3402" name="Rectangle 219">
                <a:extLst>
                  <a:ext uri="{FF2B5EF4-FFF2-40B4-BE49-F238E27FC236}">
                    <a16:creationId xmlns:a16="http://schemas.microsoft.com/office/drawing/2014/main" id="{A4719497-D35F-4D42-9FA2-7D81A171A3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25" y="2658"/>
                <a:ext cx="324" cy="72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3403" name="Rectangle 220">
                <a:extLst>
                  <a:ext uri="{FF2B5EF4-FFF2-40B4-BE49-F238E27FC236}">
                    <a16:creationId xmlns:a16="http://schemas.microsoft.com/office/drawing/2014/main" id="{E804CAB2-1BFA-4D5D-AAE4-12DB5D36DD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49" y="2658"/>
                <a:ext cx="324" cy="72"/>
              </a:xfrm>
              <a:prstGeom prst="rect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3404" name="Rectangle 221">
                <a:extLst>
                  <a:ext uri="{FF2B5EF4-FFF2-40B4-BE49-F238E27FC236}">
                    <a16:creationId xmlns:a16="http://schemas.microsoft.com/office/drawing/2014/main" id="{E62E99B6-05B2-4233-A7D4-8E5C8333F9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73" y="2658"/>
                <a:ext cx="324" cy="72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3405" name="Rectangle 222">
                <a:extLst>
                  <a:ext uri="{FF2B5EF4-FFF2-40B4-BE49-F238E27FC236}">
                    <a16:creationId xmlns:a16="http://schemas.microsoft.com/office/drawing/2014/main" id="{F3CA267C-7437-4707-A275-B38F718FC7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7" y="2658"/>
                <a:ext cx="324" cy="72"/>
              </a:xfrm>
              <a:prstGeom prst="rect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3406" name="Rectangle 223">
                <a:extLst>
                  <a:ext uri="{FF2B5EF4-FFF2-40B4-BE49-F238E27FC236}">
                    <a16:creationId xmlns:a16="http://schemas.microsoft.com/office/drawing/2014/main" id="{7FE489B9-6EB2-4A0B-9EAF-F9A0D37A32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21" y="2658"/>
                <a:ext cx="324" cy="72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13390" name="Group 224">
              <a:extLst>
                <a:ext uri="{FF2B5EF4-FFF2-40B4-BE49-F238E27FC236}">
                  <a16:creationId xmlns:a16="http://schemas.microsoft.com/office/drawing/2014/main" id="{3CA95EE3-D17E-461B-906C-6A5EDD3BEAB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45" y="2658"/>
              <a:ext cx="2592" cy="72"/>
              <a:chOff x="1853" y="2658"/>
              <a:chExt cx="2592" cy="72"/>
            </a:xfrm>
          </p:grpSpPr>
          <p:sp>
            <p:nvSpPr>
              <p:cNvPr id="13391" name="Rectangle 225">
                <a:extLst>
                  <a:ext uri="{FF2B5EF4-FFF2-40B4-BE49-F238E27FC236}">
                    <a16:creationId xmlns:a16="http://schemas.microsoft.com/office/drawing/2014/main" id="{F86B15C7-6B76-4E2A-94BF-802E4B9EAD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53" y="2658"/>
                <a:ext cx="324" cy="72"/>
              </a:xfrm>
              <a:prstGeom prst="rect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3392" name="Rectangle 226">
                <a:extLst>
                  <a:ext uri="{FF2B5EF4-FFF2-40B4-BE49-F238E27FC236}">
                    <a16:creationId xmlns:a16="http://schemas.microsoft.com/office/drawing/2014/main" id="{340E53E8-B292-411D-8842-D23FE66938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7" y="2658"/>
                <a:ext cx="324" cy="72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3393" name="Rectangle 227">
                <a:extLst>
                  <a:ext uri="{FF2B5EF4-FFF2-40B4-BE49-F238E27FC236}">
                    <a16:creationId xmlns:a16="http://schemas.microsoft.com/office/drawing/2014/main" id="{24FEF79A-9BAB-4F6B-97A5-B95829A11F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01" y="2658"/>
                <a:ext cx="324" cy="72"/>
              </a:xfrm>
              <a:prstGeom prst="rect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3394" name="Rectangle 228">
                <a:extLst>
                  <a:ext uri="{FF2B5EF4-FFF2-40B4-BE49-F238E27FC236}">
                    <a16:creationId xmlns:a16="http://schemas.microsoft.com/office/drawing/2014/main" id="{61686547-BD3B-4EBD-901A-BEBBFFB82F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25" y="2658"/>
                <a:ext cx="324" cy="72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3395" name="Rectangle 229">
                <a:extLst>
                  <a:ext uri="{FF2B5EF4-FFF2-40B4-BE49-F238E27FC236}">
                    <a16:creationId xmlns:a16="http://schemas.microsoft.com/office/drawing/2014/main" id="{47926F0A-6757-400D-84B6-68C5AA8CA2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49" y="2658"/>
                <a:ext cx="324" cy="72"/>
              </a:xfrm>
              <a:prstGeom prst="rect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3396" name="Rectangle 230">
                <a:extLst>
                  <a:ext uri="{FF2B5EF4-FFF2-40B4-BE49-F238E27FC236}">
                    <a16:creationId xmlns:a16="http://schemas.microsoft.com/office/drawing/2014/main" id="{9FD5D408-625E-4ED0-A764-7491BD33B0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73" y="2658"/>
                <a:ext cx="324" cy="72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3397" name="Rectangle 231">
                <a:extLst>
                  <a:ext uri="{FF2B5EF4-FFF2-40B4-BE49-F238E27FC236}">
                    <a16:creationId xmlns:a16="http://schemas.microsoft.com/office/drawing/2014/main" id="{2E50CE3B-AD19-4978-8AD2-F098D44C76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7" y="2658"/>
                <a:ext cx="324" cy="72"/>
              </a:xfrm>
              <a:prstGeom prst="rect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3398" name="Rectangle 232">
                <a:extLst>
                  <a:ext uri="{FF2B5EF4-FFF2-40B4-BE49-F238E27FC236}">
                    <a16:creationId xmlns:a16="http://schemas.microsoft.com/office/drawing/2014/main" id="{4236B455-F726-4E50-BA63-51D9B526E8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21" y="2658"/>
                <a:ext cx="324" cy="72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</p:grpSp>
      <p:grpSp>
        <p:nvGrpSpPr>
          <p:cNvPr id="13338" name="Group 252">
            <a:extLst>
              <a:ext uri="{FF2B5EF4-FFF2-40B4-BE49-F238E27FC236}">
                <a16:creationId xmlns:a16="http://schemas.microsoft.com/office/drawing/2014/main" id="{FE5EAA36-AECC-4744-85A0-AF60D878F34C}"/>
              </a:ext>
            </a:extLst>
          </p:cNvPr>
          <p:cNvGrpSpPr>
            <a:grpSpLocks/>
          </p:cNvGrpSpPr>
          <p:nvPr/>
        </p:nvGrpSpPr>
        <p:grpSpPr bwMode="auto">
          <a:xfrm>
            <a:off x="10553700" y="114300"/>
            <a:ext cx="114300" cy="6629400"/>
            <a:chOff x="5688" y="72"/>
            <a:chExt cx="72" cy="4320"/>
          </a:xfrm>
        </p:grpSpPr>
        <p:sp>
          <p:nvSpPr>
            <p:cNvPr id="13377" name="Rectangle 235">
              <a:extLst>
                <a:ext uri="{FF2B5EF4-FFF2-40B4-BE49-F238E27FC236}">
                  <a16:creationId xmlns:a16="http://schemas.microsoft.com/office/drawing/2014/main" id="{D903FBF5-A69E-4743-B61B-F5A3230E4BF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44" y="216"/>
              <a:ext cx="360" cy="72"/>
            </a:xfrm>
            <a:prstGeom prst="rect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378" name="Rectangle 236">
              <a:extLst>
                <a:ext uri="{FF2B5EF4-FFF2-40B4-BE49-F238E27FC236}">
                  <a16:creationId xmlns:a16="http://schemas.microsoft.com/office/drawing/2014/main" id="{1C5A7E3C-2489-499B-A69C-251C65F5914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44" y="576"/>
              <a:ext cx="360" cy="72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379" name="Rectangle 237">
              <a:extLst>
                <a:ext uri="{FF2B5EF4-FFF2-40B4-BE49-F238E27FC236}">
                  <a16:creationId xmlns:a16="http://schemas.microsoft.com/office/drawing/2014/main" id="{1F304730-1B3D-4120-B22A-E97A813196B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44" y="936"/>
              <a:ext cx="360" cy="72"/>
            </a:xfrm>
            <a:prstGeom prst="rect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380" name="Rectangle 238">
              <a:extLst>
                <a:ext uri="{FF2B5EF4-FFF2-40B4-BE49-F238E27FC236}">
                  <a16:creationId xmlns:a16="http://schemas.microsoft.com/office/drawing/2014/main" id="{A9D85A2B-1468-4D38-90A0-598DFAF3A85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44" y="1296"/>
              <a:ext cx="360" cy="72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381" name="Rectangle 239">
              <a:extLst>
                <a:ext uri="{FF2B5EF4-FFF2-40B4-BE49-F238E27FC236}">
                  <a16:creationId xmlns:a16="http://schemas.microsoft.com/office/drawing/2014/main" id="{4CED040C-CC4C-4784-8DB1-500CF357B82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44" y="1656"/>
              <a:ext cx="360" cy="72"/>
            </a:xfrm>
            <a:prstGeom prst="rect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382" name="Rectangle 240">
              <a:extLst>
                <a:ext uri="{FF2B5EF4-FFF2-40B4-BE49-F238E27FC236}">
                  <a16:creationId xmlns:a16="http://schemas.microsoft.com/office/drawing/2014/main" id="{08D6699F-993C-48A2-8941-3B3EB9D2362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44" y="2016"/>
              <a:ext cx="360" cy="72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383" name="Rectangle 241">
              <a:extLst>
                <a:ext uri="{FF2B5EF4-FFF2-40B4-BE49-F238E27FC236}">
                  <a16:creationId xmlns:a16="http://schemas.microsoft.com/office/drawing/2014/main" id="{9D83AA74-A382-4518-97D2-CB8D0E50132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44" y="2376"/>
              <a:ext cx="360" cy="72"/>
            </a:xfrm>
            <a:prstGeom prst="rect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384" name="Rectangle 242">
              <a:extLst>
                <a:ext uri="{FF2B5EF4-FFF2-40B4-BE49-F238E27FC236}">
                  <a16:creationId xmlns:a16="http://schemas.microsoft.com/office/drawing/2014/main" id="{1A354012-7E02-44FE-9F8D-7AA63F4E20C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44" y="2736"/>
              <a:ext cx="360" cy="72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385" name="Rectangle 244">
              <a:extLst>
                <a:ext uri="{FF2B5EF4-FFF2-40B4-BE49-F238E27FC236}">
                  <a16:creationId xmlns:a16="http://schemas.microsoft.com/office/drawing/2014/main" id="{E1002604-47E7-439F-837C-15DB129B0FC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44" y="3096"/>
              <a:ext cx="360" cy="72"/>
            </a:xfrm>
            <a:prstGeom prst="rect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386" name="Rectangle 245">
              <a:extLst>
                <a:ext uri="{FF2B5EF4-FFF2-40B4-BE49-F238E27FC236}">
                  <a16:creationId xmlns:a16="http://schemas.microsoft.com/office/drawing/2014/main" id="{F9EAF4FD-45B2-4F78-AA23-CF9CF34A791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44" y="3456"/>
              <a:ext cx="360" cy="72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387" name="Rectangle 246">
              <a:extLst>
                <a:ext uri="{FF2B5EF4-FFF2-40B4-BE49-F238E27FC236}">
                  <a16:creationId xmlns:a16="http://schemas.microsoft.com/office/drawing/2014/main" id="{3531DCFF-92D3-470F-8460-2E836F7EB48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44" y="3816"/>
              <a:ext cx="360" cy="72"/>
            </a:xfrm>
            <a:prstGeom prst="rect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388" name="Rectangle 247">
              <a:extLst>
                <a:ext uri="{FF2B5EF4-FFF2-40B4-BE49-F238E27FC236}">
                  <a16:creationId xmlns:a16="http://schemas.microsoft.com/office/drawing/2014/main" id="{B463AD75-191F-475C-B065-CFC5204B2DD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44" y="4176"/>
              <a:ext cx="360" cy="72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13339" name="Group 253">
            <a:extLst>
              <a:ext uri="{FF2B5EF4-FFF2-40B4-BE49-F238E27FC236}">
                <a16:creationId xmlns:a16="http://schemas.microsoft.com/office/drawing/2014/main" id="{94ABE151-1388-4C7A-A260-D7A7E89FE24C}"/>
              </a:ext>
            </a:extLst>
          </p:cNvPr>
          <p:cNvGrpSpPr>
            <a:grpSpLocks/>
          </p:cNvGrpSpPr>
          <p:nvPr/>
        </p:nvGrpSpPr>
        <p:grpSpPr bwMode="auto">
          <a:xfrm>
            <a:off x="1493838" y="114300"/>
            <a:ext cx="114301" cy="6629400"/>
            <a:chOff x="5688" y="72"/>
            <a:chExt cx="72" cy="4320"/>
          </a:xfrm>
        </p:grpSpPr>
        <p:sp>
          <p:nvSpPr>
            <p:cNvPr id="13365" name="Rectangle 254">
              <a:extLst>
                <a:ext uri="{FF2B5EF4-FFF2-40B4-BE49-F238E27FC236}">
                  <a16:creationId xmlns:a16="http://schemas.microsoft.com/office/drawing/2014/main" id="{B8C978E6-5141-4439-9D3A-61B1A79C5AC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44" y="216"/>
              <a:ext cx="360" cy="72"/>
            </a:xfrm>
            <a:prstGeom prst="rect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366" name="Rectangle 255">
              <a:extLst>
                <a:ext uri="{FF2B5EF4-FFF2-40B4-BE49-F238E27FC236}">
                  <a16:creationId xmlns:a16="http://schemas.microsoft.com/office/drawing/2014/main" id="{885BC74A-06CC-49D6-9202-C4EE3A035D0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44" y="576"/>
              <a:ext cx="360" cy="72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367" name="Rectangle 256">
              <a:extLst>
                <a:ext uri="{FF2B5EF4-FFF2-40B4-BE49-F238E27FC236}">
                  <a16:creationId xmlns:a16="http://schemas.microsoft.com/office/drawing/2014/main" id="{841F1ECB-765F-4A9C-9E40-03DE01AE5E7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44" y="936"/>
              <a:ext cx="360" cy="72"/>
            </a:xfrm>
            <a:prstGeom prst="rect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368" name="Rectangle 257">
              <a:extLst>
                <a:ext uri="{FF2B5EF4-FFF2-40B4-BE49-F238E27FC236}">
                  <a16:creationId xmlns:a16="http://schemas.microsoft.com/office/drawing/2014/main" id="{1ABA2207-49AA-4939-8F0A-839805F3C8A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44" y="1296"/>
              <a:ext cx="360" cy="72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369" name="Rectangle 258">
              <a:extLst>
                <a:ext uri="{FF2B5EF4-FFF2-40B4-BE49-F238E27FC236}">
                  <a16:creationId xmlns:a16="http://schemas.microsoft.com/office/drawing/2014/main" id="{52BD32F4-144C-445D-8EE6-12BFBFC4040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44" y="1656"/>
              <a:ext cx="360" cy="72"/>
            </a:xfrm>
            <a:prstGeom prst="rect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370" name="Rectangle 259">
              <a:extLst>
                <a:ext uri="{FF2B5EF4-FFF2-40B4-BE49-F238E27FC236}">
                  <a16:creationId xmlns:a16="http://schemas.microsoft.com/office/drawing/2014/main" id="{949AD8A3-048D-4978-ACF9-0A64F0D14C4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44" y="2016"/>
              <a:ext cx="360" cy="72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371" name="Rectangle 260">
              <a:extLst>
                <a:ext uri="{FF2B5EF4-FFF2-40B4-BE49-F238E27FC236}">
                  <a16:creationId xmlns:a16="http://schemas.microsoft.com/office/drawing/2014/main" id="{30D96F1E-C22E-48FD-9C85-DF6B699DC5C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44" y="2376"/>
              <a:ext cx="360" cy="72"/>
            </a:xfrm>
            <a:prstGeom prst="rect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372" name="Rectangle 261">
              <a:extLst>
                <a:ext uri="{FF2B5EF4-FFF2-40B4-BE49-F238E27FC236}">
                  <a16:creationId xmlns:a16="http://schemas.microsoft.com/office/drawing/2014/main" id="{AE41EF06-D236-4DE8-87BD-32D82E1878A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44" y="2736"/>
              <a:ext cx="360" cy="72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373" name="Rectangle 262">
              <a:extLst>
                <a:ext uri="{FF2B5EF4-FFF2-40B4-BE49-F238E27FC236}">
                  <a16:creationId xmlns:a16="http://schemas.microsoft.com/office/drawing/2014/main" id="{9851B231-89EF-4C73-9245-C5CB6070642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44" y="3096"/>
              <a:ext cx="360" cy="72"/>
            </a:xfrm>
            <a:prstGeom prst="rect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374" name="Rectangle 263">
              <a:extLst>
                <a:ext uri="{FF2B5EF4-FFF2-40B4-BE49-F238E27FC236}">
                  <a16:creationId xmlns:a16="http://schemas.microsoft.com/office/drawing/2014/main" id="{DF4DBC57-7CC4-4689-B696-2EF7B8A9FF0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44" y="3456"/>
              <a:ext cx="360" cy="72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375" name="Rectangle 264">
              <a:extLst>
                <a:ext uri="{FF2B5EF4-FFF2-40B4-BE49-F238E27FC236}">
                  <a16:creationId xmlns:a16="http://schemas.microsoft.com/office/drawing/2014/main" id="{D98446A4-59C7-48FA-98CA-A1D6E29F4D8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44" y="3816"/>
              <a:ext cx="360" cy="72"/>
            </a:xfrm>
            <a:prstGeom prst="rect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376" name="Rectangle 265">
              <a:extLst>
                <a:ext uri="{FF2B5EF4-FFF2-40B4-BE49-F238E27FC236}">
                  <a16:creationId xmlns:a16="http://schemas.microsoft.com/office/drawing/2014/main" id="{9CA63D5D-563F-4E5C-80D8-1913EC49E39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44" y="4176"/>
              <a:ext cx="360" cy="72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13340" name="Group 287">
            <a:extLst>
              <a:ext uri="{FF2B5EF4-FFF2-40B4-BE49-F238E27FC236}">
                <a16:creationId xmlns:a16="http://schemas.microsoft.com/office/drawing/2014/main" id="{944F8860-3B9F-4878-BCF5-AE7AFF01C22F}"/>
              </a:ext>
            </a:extLst>
          </p:cNvPr>
          <p:cNvGrpSpPr>
            <a:grpSpLocks/>
          </p:cNvGrpSpPr>
          <p:nvPr/>
        </p:nvGrpSpPr>
        <p:grpSpPr bwMode="auto">
          <a:xfrm>
            <a:off x="3879851" y="1543051"/>
            <a:ext cx="1857375" cy="2678113"/>
            <a:chOff x="920" y="398"/>
            <a:chExt cx="747" cy="1077"/>
          </a:xfrm>
        </p:grpSpPr>
        <p:sp>
          <p:nvSpPr>
            <p:cNvPr id="13344" name="Line 288">
              <a:extLst>
                <a:ext uri="{FF2B5EF4-FFF2-40B4-BE49-F238E27FC236}">
                  <a16:creationId xmlns:a16="http://schemas.microsoft.com/office/drawing/2014/main" id="{9634C5F8-5113-449D-95DF-3B2740F5713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81" y="1361"/>
              <a:ext cx="186" cy="1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345" name="Line 289">
              <a:extLst>
                <a:ext uri="{FF2B5EF4-FFF2-40B4-BE49-F238E27FC236}">
                  <a16:creationId xmlns:a16="http://schemas.microsoft.com/office/drawing/2014/main" id="{6B7E5150-AAAE-4F1D-94E9-6E343EC7C40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920" y="1147"/>
              <a:ext cx="557" cy="3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346" name="Line 290">
              <a:extLst>
                <a:ext uri="{FF2B5EF4-FFF2-40B4-BE49-F238E27FC236}">
                  <a16:creationId xmlns:a16="http://schemas.microsoft.com/office/drawing/2014/main" id="{B4C40FF7-F7D3-447E-870C-0DEC10E71E9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79" y="1255"/>
              <a:ext cx="0" cy="21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347" name="Line 291">
              <a:extLst>
                <a:ext uri="{FF2B5EF4-FFF2-40B4-BE49-F238E27FC236}">
                  <a16:creationId xmlns:a16="http://schemas.microsoft.com/office/drawing/2014/main" id="{3DF6191C-41B0-47EE-995F-9A8E8549769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77" y="1152"/>
              <a:ext cx="186" cy="1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348" name="Line 292">
              <a:extLst>
                <a:ext uri="{FF2B5EF4-FFF2-40B4-BE49-F238E27FC236}">
                  <a16:creationId xmlns:a16="http://schemas.microsoft.com/office/drawing/2014/main" id="{C4CF36E5-BE26-46C5-8948-5511498C6E6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920" y="933"/>
              <a:ext cx="559" cy="3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349" name="Line 293">
              <a:extLst>
                <a:ext uri="{FF2B5EF4-FFF2-40B4-BE49-F238E27FC236}">
                  <a16:creationId xmlns:a16="http://schemas.microsoft.com/office/drawing/2014/main" id="{C0BFD2D3-883C-4FAE-B6B6-4B6584C50E5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09" y="828"/>
              <a:ext cx="0" cy="42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350" name="Line 294">
              <a:extLst>
                <a:ext uri="{FF2B5EF4-FFF2-40B4-BE49-F238E27FC236}">
                  <a16:creationId xmlns:a16="http://schemas.microsoft.com/office/drawing/2014/main" id="{63447572-34BB-4F41-A8BD-44C2BCE2119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93" y="1149"/>
              <a:ext cx="0" cy="2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351" name="Line 295">
              <a:extLst>
                <a:ext uri="{FF2B5EF4-FFF2-40B4-BE49-F238E27FC236}">
                  <a16:creationId xmlns:a16="http://schemas.microsoft.com/office/drawing/2014/main" id="{97F4570C-9FFC-478E-9092-2B75F73DC93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293" y="937"/>
              <a:ext cx="370" cy="21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352" name="Line 296">
              <a:extLst>
                <a:ext uri="{FF2B5EF4-FFF2-40B4-BE49-F238E27FC236}">
                  <a16:creationId xmlns:a16="http://schemas.microsoft.com/office/drawing/2014/main" id="{7D420C83-5CE3-48DB-9038-3C430A38046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09" y="730"/>
              <a:ext cx="554" cy="3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353" name="Line 297">
              <a:extLst>
                <a:ext uri="{FF2B5EF4-FFF2-40B4-BE49-F238E27FC236}">
                  <a16:creationId xmlns:a16="http://schemas.microsoft.com/office/drawing/2014/main" id="{B66FCE56-2554-47CC-8DA7-5F4A38C8D90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95" y="1043"/>
              <a:ext cx="186" cy="1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354" name="Line 298">
              <a:extLst>
                <a:ext uri="{FF2B5EF4-FFF2-40B4-BE49-F238E27FC236}">
                  <a16:creationId xmlns:a16="http://schemas.microsoft.com/office/drawing/2014/main" id="{C339AAF7-4B83-418A-99EA-FF1DD8FE27C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21" y="726"/>
              <a:ext cx="0" cy="4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355" name="Line 299">
              <a:extLst>
                <a:ext uri="{FF2B5EF4-FFF2-40B4-BE49-F238E27FC236}">
                  <a16:creationId xmlns:a16="http://schemas.microsoft.com/office/drawing/2014/main" id="{8899FBC1-25B1-4E65-BA17-5E2A24545FC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09" y="508"/>
              <a:ext cx="554" cy="3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356" name="Line 300">
              <a:extLst>
                <a:ext uri="{FF2B5EF4-FFF2-40B4-BE49-F238E27FC236}">
                  <a16:creationId xmlns:a16="http://schemas.microsoft.com/office/drawing/2014/main" id="{7B5CF025-0133-4A80-BF53-D5956AE513A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921" y="724"/>
              <a:ext cx="188" cy="1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357" name="Line 301">
              <a:extLst>
                <a:ext uri="{FF2B5EF4-FFF2-40B4-BE49-F238E27FC236}">
                  <a16:creationId xmlns:a16="http://schemas.microsoft.com/office/drawing/2014/main" id="{2F77D8B2-DED0-4568-BAE4-120BF7CD8F7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21" y="404"/>
              <a:ext cx="559" cy="3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358" name="Line 302">
              <a:extLst>
                <a:ext uri="{FF2B5EF4-FFF2-40B4-BE49-F238E27FC236}">
                  <a16:creationId xmlns:a16="http://schemas.microsoft.com/office/drawing/2014/main" id="{AB750737-2560-4F28-8E7A-47F8BAE9A1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11" y="618"/>
              <a:ext cx="186" cy="1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359" name="Line 303">
              <a:extLst>
                <a:ext uri="{FF2B5EF4-FFF2-40B4-BE49-F238E27FC236}">
                  <a16:creationId xmlns:a16="http://schemas.microsoft.com/office/drawing/2014/main" id="{D93C8298-99B7-4C17-B832-8743B44825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64" y="1159"/>
              <a:ext cx="0" cy="2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360" name="Line 304">
              <a:extLst>
                <a:ext uri="{FF2B5EF4-FFF2-40B4-BE49-F238E27FC236}">
                  <a16:creationId xmlns:a16="http://schemas.microsoft.com/office/drawing/2014/main" id="{CFDA10A9-9595-453D-B173-F5E7796FDD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3" y="722"/>
              <a:ext cx="0" cy="2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361" name="Line 305">
              <a:extLst>
                <a:ext uri="{FF2B5EF4-FFF2-40B4-BE49-F238E27FC236}">
                  <a16:creationId xmlns:a16="http://schemas.microsoft.com/office/drawing/2014/main" id="{2D369297-A7E8-4C00-8882-55136066D3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7" y="511"/>
              <a:ext cx="186" cy="1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362" name="Line 306">
              <a:extLst>
                <a:ext uri="{FF2B5EF4-FFF2-40B4-BE49-F238E27FC236}">
                  <a16:creationId xmlns:a16="http://schemas.microsoft.com/office/drawing/2014/main" id="{A6198339-F39D-4B43-8E6F-3A9E84CA1D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79" y="622"/>
              <a:ext cx="0" cy="2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363" name="Line 307">
              <a:extLst>
                <a:ext uri="{FF2B5EF4-FFF2-40B4-BE49-F238E27FC236}">
                  <a16:creationId xmlns:a16="http://schemas.microsoft.com/office/drawing/2014/main" id="{98F435E4-F0EE-431B-8EE1-0F61A0B7B9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77" y="398"/>
              <a:ext cx="186" cy="1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364" name="Line 308">
              <a:extLst>
                <a:ext uri="{FF2B5EF4-FFF2-40B4-BE49-F238E27FC236}">
                  <a16:creationId xmlns:a16="http://schemas.microsoft.com/office/drawing/2014/main" id="{70415FEB-6014-43CE-8A11-5816D4B652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63" y="517"/>
              <a:ext cx="0" cy="2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3341" name="Rectangle 309">
            <a:extLst>
              <a:ext uri="{FF2B5EF4-FFF2-40B4-BE49-F238E27FC236}">
                <a16:creationId xmlns:a16="http://schemas.microsoft.com/office/drawing/2014/main" id="{BE2E79FE-0901-4A51-881E-E27B25012B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91163" y="4314825"/>
            <a:ext cx="628650" cy="628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42" name="Rectangle 310">
            <a:extLst>
              <a:ext uri="{FF2B5EF4-FFF2-40B4-BE49-F238E27FC236}">
                <a16:creationId xmlns:a16="http://schemas.microsoft.com/office/drawing/2014/main" id="{A02EDA5B-981D-440B-BE74-25803ACB69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48788" y="4905375"/>
            <a:ext cx="628650" cy="628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43" name="Text Box 311">
            <a:extLst>
              <a:ext uri="{FF2B5EF4-FFF2-40B4-BE49-F238E27FC236}">
                <a16:creationId xmlns:a16="http://schemas.microsoft.com/office/drawing/2014/main" id="{C4913F0A-F9DD-4A5F-B67C-159EBD8EFD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8701" y="676276"/>
            <a:ext cx="1052513" cy="100647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6000">
                <a:solidFill>
                  <a:schemeClr val="bg1"/>
                </a:solidFill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2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2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88" grpId="0"/>
      <p:bldP spid="4289" grpId="0"/>
      <p:bldP spid="429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148">
            <a:extLst>
              <a:ext uri="{FF2B5EF4-FFF2-40B4-BE49-F238E27FC236}">
                <a16:creationId xmlns:a16="http://schemas.microsoft.com/office/drawing/2014/main" id="{F7489E40-00C6-4F20-AF8A-FB63F1B11C80}"/>
              </a:ext>
            </a:extLst>
          </p:cNvPr>
          <p:cNvGrpSpPr>
            <a:grpSpLocks/>
          </p:cNvGrpSpPr>
          <p:nvPr/>
        </p:nvGrpSpPr>
        <p:grpSpPr bwMode="auto">
          <a:xfrm>
            <a:off x="3713163" y="1616076"/>
            <a:ext cx="2195512" cy="2525713"/>
            <a:chOff x="1379" y="1018"/>
            <a:chExt cx="1383" cy="1591"/>
          </a:xfrm>
        </p:grpSpPr>
        <p:sp>
          <p:nvSpPr>
            <p:cNvPr id="14438" name="Line 5">
              <a:extLst>
                <a:ext uri="{FF2B5EF4-FFF2-40B4-BE49-F238E27FC236}">
                  <a16:creationId xmlns:a16="http://schemas.microsoft.com/office/drawing/2014/main" id="{735F12A0-5319-4841-A6C3-60FD786B324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87" y="2441"/>
              <a:ext cx="275" cy="1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439" name="Line 6">
              <a:extLst>
                <a:ext uri="{FF2B5EF4-FFF2-40B4-BE49-F238E27FC236}">
                  <a16:creationId xmlns:a16="http://schemas.microsoft.com/office/drawing/2014/main" id="{1A15DE35-3774-46FC-A740-44BD1FE4FD3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379" y="1960"/>
              <a:ext cx="1102" cy="6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440" name="Line 7">
              <a:extLst>
                <a:ext uri="{FF2B5EF4-FFF2-40B4-BE49-F238E27FC236}">
                  <a16:creationId xmlns:a16="http://schemas.microsoft.com/office/drawing/2014/main" id="{9DD8ED25-6E30-4D1F-A96D-DD46CC29AD3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84" y="2284"/>
              <a:ext cx="0" cy="3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441" name="Line 8">
              <a:extLst>
                <a:ext uri="{FF2B5EF4-FFF2-40B4-BE49-F238E27FC236}">
                  <a16:creationId xmlns:a16="http://schemas.microsoft.com/office/drawing/2014/main" id="{206837CD-0CFB-4446-AA74-3FDB302AC0D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81" y="2132"/>
              <a:ext cx="275" cy="1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442" name="Freeform 9">
              <a:extLst>
                <a:ext uri="{FF2B5EF4-FFF2-40B4-BE49-F238E27FC236}">
                  <a16:creationId xmlns:a16="http://schemas.microsoft.com/office/drawing/2014/main" id="{E5E06B00-F689-4649-A205-5BA231F2429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5" y="1653"/>
              <a:ext cx="1100" cy="640"/>
            </a:xfrm>
            <a:custGeom>
              <a:avLst/>
              <a:gdLst>
                <a:gd name="T0" fmla="*/ 1100 w 1100"/>
                <a:gd name="T1" fmla="*/ 640 h 640"/>
                <a:gd name="T2" fmla="*/ 0 w 1100"/>
                <a:gd name="T3" fmla="*/ 0 h 640"/>
                <a:gd name="T4" fmla="*/ 0 60000 65536"/>
                <a:gd name="T5" fmla="*/ 0 60000 65536"/>
                <a:gd name="T6" fmla="*/ 0 w 1100"/>
                <a:gd name="T7" fmla="*/ 0 h 640"/>
                <a:gd name="T8" fmla="*/ 1100 w 1100"/>
                <a:gd name="T9" fmla="*/ 640 h 64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00" h="640">
                  <a:moveTo>
                    <a:pt x="1100" y="640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443" name="Line 10">
              <a:extLst>
                <a:ext uri="{FF2B5EF4-FFF2-40B4-BE49-F238E27FC236}">
                  <a16:creationId xmlns:a16="http://schemas.microsoft.com/office/drawing/2014/main" id="{4B4667D2-E86F-4432-866A-C367AC000A2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38" y="1653"/>
              <a:ext cx="0" cy="6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444" name="Line 11">
              <a:extLst>
                <a:ext uri="{FF2B5EF4-FFF2-40B4-BE49-F238E27FC236}">
                  <a16:creationId xmlns:a16="http://schemas.microsoft.com/office/drawing/2014/main" id="{D69FC389-34CA-46B4-AEC3-D0181169522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09" y="2127"/>
              <a:ext cx="0" cy="3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445" name="Line 12">
              <a:extLst>
                <a:ext uri="{FF2B5EF4-FFF2-40B4-BE49-F238E27FC236}">
                  <a16:creationId xmlns:a16="http://schemas.microsoft.com/office/drawing/2014/main" id="{6B41A859-4C20-45B4-BE02-74F8568A6E6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209" y="1814"/>
              <a:ext cx="547" cy="3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446" name="Line 13">
              <a:extLst>
                <a:ext uri="{FF2B5EF4-FFF2-40B4-BE49-F238E27FC236}">
                  <a16:creationId xmlns:a16="http://schemas.microsoft.com/office/drawing/2014/main" id="{3AAECA3F-8876-4475-8007-54E8618062F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38" y="1508"/>
              <a:ext cx="818" cy="4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447" name="Line 14">
              <a:extLst>
                <a:ext uri="{FF2B5EF4-FFF2-40B4-BE49-F238E27FC236}">
                  <a16:creationId xmlns:a16="http://schemas.microsoft.com/office/drawing/2014/main" id="{E095AE14-8300-4F0D-BB44-97E1AFEAF61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12" y="1971"/>
              <a:ext cx="275" cy="1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448" name="Line 15">
              <a:extLst>
                <a:ext uri="{FF2B5EF4-FFF2-40B4-BE49-F238E27FC236}">
                  <a16:creationId xmlns:a16="http://schemas.microsoft.com/office/drawing/2014/main" id="{B82F3260-8F2F-4DF8-863D-8BE336A6C2E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60" y="1503"/>
              <a:ext cx="0" cy="6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449" name="Line 16">
              <a:extLst>
                <a:ext uri="{FF2B5EF4-FFF2-40B4-BE49-F238E27FC236}">
                  <a16:creationId xmlns:a16="http://schemas.microsoft.com/office/drawing/2014/main" id="{CA2359B3-738D-4A0C-AB35-B80400B632C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38" y="1180"/>
              <a:ext cx="818" cy="47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450" name="Line 17">
              <a:extLst>
                <a:ext uri="{FF2B5EF4-FFF2-40B4-BE49-F238E27FC236}">
                  <a16:creationId xmlns:a16="http://schemas.microsoft.com/office/drawing/2014/main" id="{358A3C1F-C1A6-4469-A12E-B02EC3603E7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660" y="1500"/>
              <a:ext cx="278" cy="1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451" name="Line 18">
              <a:extLst>
                <a:ext uri="{FF2B5EF4-FFF2-40B4-BE49-F238E27FC236}">
                  <a16:creationId xmlns:a16="http://schemas.microsoft.com/office/drawing/2014/main" id="{F686418B-63FE-4B28-9903-859422F0D88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60" y="1027"/>
              <a:ext cx="826" cy="47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452" name="Line 19">
              <a:extLst>
                <a:ext uri="{FF2B5EF4-FFF2-40B4-BE49-F238E27FC236}">
                  <a16:creationId xmlns:a16="http://schemas.microsoft.com/office/drawing/2014/main" id="{24A5FEC7-D214-4EAE-84D1-DB02C5459C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40" y="1343"/>
              <a:ext cx="275" cy="1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453" name="Line 20">
              <a:extLst>
                <a:ext uri="{FF2B5EF4-FFF2-40B4-BE49-F238E27FC236}">
                  <a16:creationId xmlns:a16="http://schemas.microsoft.com/office/drawing/2014/main" id="{D8EF030A-6220-422D-B5DA-2B576E49345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58" y="2142"/>
              <a:ext cx="0" cy="3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454" name="Line 21">
              <a:extLst>
                <a:ext uri="{FF2B5EF4-FFF2-40B4-BE49-F238E27FC236}">
                  <a16:creationId xmlns:a16="http://schemas.microsoft.com/office/drawing/2014/main" id="{A8A6F651-992F-4BEA-843E-4B676A8FCA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9" y="1497"/>
              <a:ext cx="0" cy="3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455" name="Line 22">
              <a:extLst>
                <a:ext uri="{FF2B5EF4-FFF2-40B4-BE49-F238E27FC236}">
                  <a16:creationId xmlns:a16="http://schemas.microsoft.com/office/drawing/2014/main" id="{645444E0-6820-4164-BADE-2817A965792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15" y="1185"/>
              <a:ext cx="275" cy="1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456" name="Freeform 23">
              <a:extLst>
                <a:ext uri="{FF2B5EF4-FFF2-40B4-BE49-F238E27FC236}">
                  <a16:creationId xmlns:a16="http://schemas.microsoft.com/office/drawing/2014/main" id="{4BF29165-B03F-438B-AD16-C7C5AC7E60C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0" y="1349"/>
              <a:ext cx="6" cy="626"/>
            </a:xfrm>
            <a:custGeom>
              <a:avLst/>
              <a:gdLst>
                <a:gd name="T0" fmla="*/ 9 w 4"/>
                <a:gd name="T1" fmla="*/ 0 h 424"/>
                <a:gd name="T2" fmla="*/ 0 w 4"/>
                <a:gd name="T3" fmla="*/ 924 h 424"/>
                <a:gd name="T4" fmla="*/ 0 60000 65536"/>
                <a:gd name="T5" fmla="*/ 0 60000 65536"/>
                <a:gd name="T6" fmla="*/ 0 w 4"/>
                <a:gd name="T7" fmla="*/ 0 h 424"/>
                <a:gd name="T8" fmla="*/ 4 w 4"/>
                <a:gd name="T9" fmla="*/ 424 h 42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" h="424">
                  <a:moveTo>
                    <a:pt x="4" y="0"/>
                  </a:moveTo>
                  <a:lnTo>
                    <a:pt x="0" y="42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457" name="Line 24">
              <a:extLst>
                <a:ext uri="{FF2B5EF4-FFF2-40B4-BE49-F238E27FC236}">
                  <a16:creationId xmlns:a16="http://schemas.microsoft.com/office/drawing/2014/main" id="{307B1D6D-DD52-4713-B327-544A96BAEE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81" y="1018"/>
              <a:ext cx="275" cy="1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458" name="Line 25">
              <a:extLst>
                <a:ext uri="{FF2B5EF4-FFF2-40B4-BE49-F238E27FC236}">
                  <a16:creationId xmlns:a16="http://schemas.microsoft.com/office/drawing/2014/main" id="{91628AB2-59D2-4D38-B9ED-62B9DB8E26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56" y="1194"/>
              <a:ext cx="0" cy="3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459" name="Freeform 26">
              <a:extLst>
                <a:ext uri="{FF2B5EF4-FFF2-40B4-BE49-F238E27FC236}">
                  <a16:creationId xmlns:a16="http://schemas.microsoft.com/office/drawing/2014/main" id="{A61BF96C-2D96-4852-8D8F-7F0DB6E61CD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0" y="1659"/>
              <a:ext cx="3" cy="302"/>
            </a:xfrm>
            <a:custGeom>
              <a:avLst/>
              <a:gdLst>
                <a:gd name="T0" fmla="*/ 0 w 3"/>
                <a:gd name="T1" fmla="*/ 302 h 302"/>
                <a:gd name="T2" fmla="*/ 3 w 3"/>
                <a:gd name="T3" fmla="*/ 0 h 302"/>
                <a:gd name="T4" fmla="*/ 0 60000 65536"/>
                <a:gd name="T5" fmla="*/ 0 60000 65536"/>
                <a:gd name="T6" fmla="*/ 0 w 3"/>
                <a:gd name="T7" fmla="*/ 0 h 302"/>
                <a:gd name="T8" fmla="*/ 3 w 3"/>
                <a:gd name="T9" fmla="*/ 302 h 30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302">
                  <a:moveTo>
                    <a:pt x="0" y="302"/>
                  </a:moveTo>
                  <a:lnTo>
                    <a:pt x="3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460" name="Line 27">
              <a:extLst>
                <a:ext uri="{FF2B5EF4-FFF2-40B4-BE49-F238E27FC236}">
                  <a16:creationId xmlns:a16="http://schemas.microsoft.com/office/drawing/2014/main" id="{8DC27477-4E88-411C-A4A0-AB2A528120A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85" y="1497"/>
              <a:ext cx="282" cy="15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4339" name="Text Box 28">
            <a:extLst>
              <a:ext uri="{FF2B5EF4-FFF2-40B4-BE49-F238E27FC236}">
                <a16:creationId xmlns:a16="http://schemas.microsoft.com/office/drawing/2014/main" id="{95861037-D5E1-4813-952A-ABD0DBF63C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4213" y="385764"/>
            <a:ext cx="3168650" cy="461665"/>
          </a:xfrm>
          <a:prstGeom prst="rect">
            <a:avLst/>
          </a:prstGeom>
          <a:noFill/>
          <a:ln w="76200" cmpd="tri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2400"/>
              <a:t>Plans and Elevations</a:t>
            </a:r>
          </a:p>
        </p:txBody>
      </p:sp>
      <p:grpSp>
        <p:nvGrpSpPr>
          <p:cNvPr id="14340" name="Group 29">
            <a:extLst>
              <a:ext uri="{FF2B5EF4-FFF2-40B4-BE49-F238E27FC236}">
                <a16:creationId xmlns:a16="http://schemas.microsoft.com/office/drawing/2014/main" id="{C2DFAB7F-CF22-4E58-947C-309CDE5B76D5}"/>
              </a:ext>
            </a:extLst>
          </p:cNvPr>
          <p:cNvGrpSpPr>
            <a:grpSpLocks/>
          </p:cNvGrpSpPr>
          <p:nvPr/>
        </p:nvGrpSpPr>
        <p:grpSpPr bwMode="auto">
          <a:xfrm>
            <a:off x="2386013" y="3625850"/>
            <a:ext cx="1784350" cy="852488"/>
            <a:chOff x="620" y="2098"/>
            <a:chExt cx="1124" cy="537"/>
          </a:xfrm>
        </p:grpSpPr>
        <p:sp>
          <p:nvSpPr>
            <p:cNvPr id="14436" name="Line 30">
              <a:extLst>
                <a:ext uri="{FF2B5EF4-FFF2-40B4-BE49-F238E27FC236}">
                  <a16:creationId xmlns:a16="http://schemas.microsoft.com/office/drawing/2014/main" id="{7822832E-B812-4FCC-8D91-B3B9D5A8198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83" y="2098"/>
              <a:ext cx="388" cy="26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437" name="Text Box 31">
              <a:extLst>
                <a:ext uri="{FF2B5EF4-FFF2-40B4-BE49-F238E27FC236}">
                  <a16:creationId xmlns:a16="http://schemas.microsoft.com/office/drawing/2014/main" id="{A9D14FDA-8FA9-4437-B7B4-8F0CA027F6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0" y="2404"/>
              <a:ext cx="112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/>
                <a:t>Front Elevation</a:t>
              </a:r>
            </a:p>
          </p:txBody>
        </p:sp>
      </p:grpSp>
      <p:grpSp>
        <p:nvGrpSpPr>
          <p:cNvPr id="14341" name="Group 32">
            <a:extLst>
              <a:ext uri="{FF2B5EF4-FFF2-40B4-BE49-F238E27FC236}">
                <a16:creationId xmlns:a16="http://schemas.microsoft.com/office/drawing/2014/main" id="{71856C78-6B0F-42F6-ABD9-A20771AFBD3F}"/>
              </a:ext>
            </a:extLst>
          </p:cNvPr>
          <p:cNvGrpSpPr>
            <a:grpSpLocks/>
          </p:cNvGrpSpPr>
          <p:nvPr/>
        </p:nvGrpSpPr>
        <p:grpSpPr bwMode="auto">
          <a:xfrm>
            <a:off x="6142038" y="3429000"/>
            <a:ext cx="1784350" cy="831850"/>
            <a:chOff x="2061" y="2220"/>
            <a:chExt cx="1124" cy="524"/>
          </a:xfrm>
        </p:grpSpPr>
        <p:sp>
          <p:nvSpPr>
            <p:cNvPr id="14434" name="Text Box 33">
              <a:extLst>
                <a:ext uri="{FF2B5EF4-FFF2-40B4-BE49-F238E27FC236}">
                  <a16:creationId xmlns:a16="http://schemas.microsoft.com/office/drawing/2014/main" id="{F64DD162-B940-4453-8600-7E74F8AAEC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61" y="2513"/>
              <a:ext cx="112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/>
                <a:t>Side Elevation</a:t>
              </a:r>
            </a:p>
          </p:txBody>
        </p:sp>
        <p:sp>
          <p:nvSpPr>
            <p:cNvPr id="14435" name="Line 34">
              <a:extLst>
                <a:ext uri="{FF2B5EF4-FFF2-40B4-BE49-F238E27FC236}">
                  <a16:creationId xmlns:a16="http://schemas.microsoft.com/office/drawing/2014/main" id="{4CDF8946-C702-4569-8704-A4CF5D4735A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61236" flipH="1" flipV="1">
              <a:off x="2172" y="2220"/>
              <a:ext cx="372" cy="3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4342" name="Group 35">
            <a:extLst>
              <a:ext uri="{FF2B5EF4-FFF2-40B4-BE49-F238E27FC236}">
                <a16:creationId xmlns:a16="http://schemas.microsoft.com/office/drawing/2014/main" id="{4AD1C9E3-2A24-4D07-96FB-576249D6B731}"/>
              </a:ext>
            </a:extLst>
          </p:cNvPr>
          <p:cNvGrpSpPr>
            <a:grpSpLocks/>
          </p:cNvGrpSpPr>
          <p:nvPr/>
        </p:nvGrpSpPr>
        <p:grpSpPr bwMode="auto">
          <a:xfrm>
            <a:off x="4214814" y="385763"/>
            <a:ext cx="1279525" cy="1219200"/>
            <a:chOff x="1477" y="657"/>
            <a:chExt cx="806" cy="768"/>
          </a:xfrm>
        </p:grpSpPr>
        <p:sp>
          <p:nvSpPr>
            <p:cNvPr id="14432" name="Line 36">
              <a:extLst>
                <a:ext uri="{FF2B5EF4-FFF2-40B4-BE49-F238E27FC236}">
                  <a16:creationId xmlns:a16="http://schemas.microsoft.com/office/drawing/2014/main" id="{33788212-7DE1-4BB5-B975-C7DE997957A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60" y="948"/>
              <a:ext cx="3" cy="47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433" name="Text Box 37">
              <a:extLst>
                <a:ext uri="{FF2B5EF4-FFF2-40B4-BE49-F238E27FC236}">
                  <a16:creationId xmlns:a16="http://schemas.microsoft.com/office/drawing/2014/main" id="{52E8993D-8B4B-4F40-9D57-13A22CB2D5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7" y="657"/>
              <a:ext cx="80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/>
                <a:t>Plan View</a:t>
              </a:r>
            </a:p>
          </p:txBody>
        </p:sp>
      </p:grpSp>
      <p:sp>
        <p:nvSpPr>
          <p:cNvPr id="14343" name="Rectangle 38">
            <a:extLst>
              <a:ext uri="{FF2B5EF4-FFF2-40B4-BE49-F238E27FC236}">
                <a16:creationId xmlns:a16="http://schemas.microsoft.com/office/drawing/2014/main" id="{123D2A49-1BB3-47B1-AED8-9D4F24578D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94338" y="5572125"/>
            <a:ext cx="628650" cy="628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44" name="Rectangle 39">
            <a:extLst>
              <a:ext uri="{FF2B5EF4-FFF2-40B4-BE49-F238E27FC236}">
                <a16:creationId xmlns:a16="http://schemas.microsoft.com/office/drawing/2014/main" id="{F9CDC5E3-D788-44F8-82DE-A9016847BC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2988" y="5572125"/>
            <a:ext cx="628650" cy="628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45" name="Rectangle 40">
            <a:extLst>
              <a:ext uri="{FF2B5EF4-FFF2-40B4-BE49-F238E27FC236}">
                <a16:creationId xmlns:a16="http://schemas.microsoft.com/office/drawing/2014/main" id="{91B63373-770B-492F-ABBD-A312E52BC7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51638" y="5572125"/>
            <a:ext cx="628650" cy="628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46" name="Rectangle 41">
            <a:extLst>
              <a:ext uri="{FF2B5EF4-FFF2-40B4-BE49-F238E27FC236}">
                <a16:creationId xmlns:a16="http://schemas.microsoft.com/office/drawing/2014/main" id="{324965DF-5443-401A-A59E-C8EF129F8B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94338" y="4943475"/>
            <a:ext cx="628650" cy="628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47" name="Rectangle 42">
            <a:extLst>
              <a:ext uri="{FF2B5EF4-FFF2-40B4-BE49-F238E27FC236}">
                <a16:creationId xmlns:a16="http://schemas.microsoft.com/office/drawing/2014/main" id="{29A88B71-6EAA-439D-BF94-85F298AB85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2700" y="5588000"/>
            <a:ext cx="628650" cy="628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48" name="Rectangle 43">
            <a:extLst>
              <a:ext uri="{FF2B5EF4-FFF2-40B4-BE49-F238E27FC236}">
                <a16:creationId xmlns:a16="http://schemas.microsoft.com/office/drawing/2014/main" id="{8421C925-1DC5-4069-A817-11AB0A57AE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81350" y="5588000"/>
            <a:ext cx="628650" cy="628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49" name="Rectangle 44">
            <a:extLst>
              <a:ext uri="{FF2B5EF4-FFF2-40B4-BE49-F238E27FC236}">
                <a16:creationId xmlns:a16="http://schemas.microsoft.com/office/drawing/2014/main" id="{313EC1C4-12D3-4B08-9145-771A474E6C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4959350"/>
            <a:ext cx="628650" cy="628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50" name="Rectangle 45">
            <a:extLst>
              <a:ext uri="{FF2B5EF4-FFF2-40B4-BE49-F238E27FC236}">
                <a16:creationId xmlns:a16="http://schemas.microsoft.com/office/drawing/2014/main" id="{45F2459F-CFB2-43B3-B00D-CB8D2E71E9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2700" y="4959350"/>
            <a:ext cx="628650" cy="628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51" name="Text Box 49">
            <a:extLst>
              <a:ext uri="{FF2B5EF4-FFF2-40B4-BE49-F238E27FC236}">
                <a16:creationId xmlns:a16="http://schemas.microsoft.com/office/drawing/2014/main" id="{C94DFE0B-924E-4608-A381-3BB3E69708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2450" y="4889500"/>
            <a:ext cx="476250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/>
              <a:t>A</a:t>
            </a:r>
          </a:p>
        </p:txBody>
      </p:sp>
      <p:sp>
        <p:nvSpPr>
          <p:cNvPr id="14352" name="Text Box 50">
            <a:extLst>
              <a:ext uri="{FF2B5EF4-FFF2-40B4-BE49-F238E27FC236}">
                <a16:creationId xmlns:a16="http://schemas.microsoft.com/office/drawing/2014/main" id="{74F3E710-EDC4-43FC-B434-6DA3B41CA9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2188" y="4889500"/>
            <a:ext cx="476250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/>
              <a:t>B</a:t>
            </a:r>
          </a:p>
        </p:txBody>
      </p:sp>
      <p:sp>
        <p:nvSpPr>
          <p:cNvPr id="14353" name="Text Box 51">
            <a:extLst>
              <a:ext uri="{FF2B5EF4-FFF2-40B4-BE49-F238E27FC236}">
                <a16:creationId xmlns:a16="http://schemas.microsoft.com/office/drawing/2014/main" id="{BACD58E4-DA1D-49C5-B585-20A259295D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1438" y="4757739"/>
            <a:ext cx="476250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/>
              <a:t>C</a:t>
            </a:r>
          </a:p>
        </p:txBody>
      </p:sp>
      <p:sp>
        <p:nvSpPr>
          <p:cNvPr id="14354" name="Text Box 52">
            <a:extLst>
              <a:ext uri="{FF2B5EF4-FFF2-40B4-BE49-F238E27FC236}">
                <a16:creationId xmlns:a16="http://schemas.microsoft.com/office/drawing/2014/main" id="{94B8DBC9-59F9-440F-93E7-90DA34DFD3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0950" y="1466850"/>
            <a:ext cx="2457450" cy="1477328"/>
          </a:xfrm>
          <a:prstGeom prst="rect">
            <a:avLst/>
          </a:prstGeom>
          <a:noFill/>
          <a:ln w="76200" cmpd="tri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/>
              <a:t>Decide which of the views below is either a </a:t>
            </a:r>
            <a:r>
              <a:rPr lang="en-GB" altLang="en-US">
                <a:solidFill>
                  <a:srgbClr val="0000FF"/>
                </a:solidFill>
              </a:rPr>
              <a:t>plan</a:t>
            </a:r>
            <a:r>
              <a:rPr lang="en-GB" altLang="en-US"/>
              <a:t>, </a:t>
            </a:r>
            <a:r>
              <a:rPr lang="en-GB" altLang="en-US">
                <a:solidFill>
                  <a:srgbClr val="0000FF"/>
                </a:solidFill>
              </a:rPr>
              <a:t>front elevation</a:t>
            </a:r>
            <a:r>
              <a:rPr lang="en-GB" altLang="en-US"/>
              <a:t> or </a:t>
            </a:r>
            <a:r>
              <a:rPr lang="en-GB" altLang="en-US">
                <a:solidFill>
                  <a:srgbClr val="0000FF"/>
                </a:solidFill>
              </a:rPr>
              <a:t>side elevation</a:t>
            </a:r>
            <a:r>
              <a:rPr lang="en-GB" altLang="en-US"/>
              <a:t> of the object shown.</a:t>
            </a:r>
          </a:p>
        </p:txBody>
      </p:sp>
      <p:sp>
        <p:nvSpPr>
          <p:cNvPr id="11317" name="Text Box 53">
            <a:extLst>
              <a:ext uri="{FF2B5EF4-FFF2-40B4-BE49-F238E27FC236}">
                <a16:creationId xmlns:a16="http://schemas.microsoft.com/office/drawing/2014/main" id="{35ABEB0C-0112-4409-B0BB-30E20085A1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5400" y="6238876"/>
            <a:ext cx="2038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>
                <a:solidFill>
                  <a:srgbClr val="3333FF"/>
                </a:solidFill>
              </a:rPr>
              <a:t>Side Elevation</a:t>
            </a:r>
          </a:p>
        </p:txBody>
      </p:sp>
      <p:sp>
        <p:nvSpPr>
          <p:cNvPr id="11318" name="Text Box 54">
            <a:extLst>
              <a:ext uri="{FF2B5EF4-FFF2-40B4-BE49-F238E27FC236}">
                <a16:creationId xmlns:a16="http://schemas.microsoft.com/office/drawing/2014/main" id="{0659CB23-00DB-4516-BE6D-CE6A13A5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0650" y="6229351"/>
            <a:ext cx="2038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>
                <a:solidFill>
                  <a:srgbClr val="3333FF"/>
                </a:solidFill>
              </a:rPr>
              <a:t>Front Elevation</a:t>
            </a:r>
          </a:p>
        </p:txBody>
      </p:sp>
      <p:sp>
        <p:nvSpPr>
          <p:cNvPr id="11319" name="Text Box 55">
            <a:extLst>
              <a:ext uri="{FF2B5EF4-FFF2-40B4-BE49-F238E27FC236}">
                <a16:creationId xmlns:a16="http://schemas.microsoft.com/office/drawing/2014/main" id="{A6DB571C-083B-4CC1-B02D-332D908563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67688" y="6216651"/>
            <a:ext cx="18907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>
                <a:solidFill>
                  <a:srgbClr val="3333FF"/>
                </a:solidFill>
              </a:rPr>
              <a:t>       Plan</a:t>
            </a:r>
          </a:p>
        </p:txBody>
      </p:sp>
      <p:grpSp>
        <p:nvGrpSpPr>
          <p:cNvPr id="14358" name="Group 56">
            <a:extLst>
              <a:ext uri="{FF2B5EF4-FFF2-40B4-BE49-F238E27FC236}">
                <a16:creationId xmlns:a16="http://schemas.microsoft.com/office/drawing/2014/main" id="{7D7AEDD1-B7EC-40F2-9F42-CBD94CCDDAB3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0"/>
            <a:ext cx="9144000" cy="114300"/>
            <a:chOff x="1853" y="2658"/>
            <a:chExt cx="5184" cy="72"/>
          </a:xfrm>
        </p:grpSpPr>
        <p:grpSp>
          <p:nvGrpSpPr>
            <p:cNvPr id="14414" name="Group 57">
              <a:extLst>
                <a:ext uri="{FF2B5EF4-FFF2-40B4-BE49-F238E27FC236}">
                  <a16:creationId xmlns:a16="http://schemas.microsoft.com/office/drawing/2014/main" id="{6D49437D-6CBF-40CF-B7EE-D79627AD493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53" y="2658"/>
              <a:ext cx="2592" cy="72"/>
              <a:chOff x="1853" y="2658"/>
              <a:chExt cx="2592" cy="72"/>
            </a:xfrm>
          </p:grpSpPr>
          <p:sp>
            <p:nvSpPr>
              <p:cNvPr id="14424" name="Rectangle 58">
                <a:extLst>
                  <a:ext uri="{FF2B5EF4-FFF2-40B4-BE49-F238E27FC236}">
                    <a16:creationId xmlns:a16="http://schemas.microsoft.com/office/drawing/2014/main" id="{B6A5AEA6-916E-451F-BEF7-065110BC83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53" y="2658"/>
                <a:ext cx="324" cy="72"/>
              </a:xfrm>
              <a:prstGeom prst="rect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4425" name="Rectangle 59">
                <a:extLst>
                  <a:ext uri="{FF2B5EF4-FFF2-40B4-BE49-F238E27FC236}">
                    <a16:creationId xmlns:a16="http://schemas.microsoft.com/office/drawing/2014/main" id="{DEEAAD9C-7B74-4C3F-BA78-CBDDAB471F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7" y="2658"/>
                <a:ext cx="324" cy="72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4426" name="Rectangle 60">
                <a:extLst>
                  <a:ext uri="{FF2B5EF4-FFF2-40B4-BE49-F238E27FC236}">
                    <a16:creationId xmlns:a16="http://schemas.microsoft.com/office/drawing/2014/main" id="{85C08881-A1AA-48A5-9507-495898329E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01" y="2658"/>
                <a:ext cx="324" cy="72"/>
              </a:xfrm>
              <a:prstGeom prst="rect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4427" name="Rectangle 61">
                <a:extLst>
                  <a:ext uri="{FF2B5EF4-FFF2-40B4-BE49-F238E27FC236}">
                    <a16:creationId xmlns:a16="http://schemas.microsoft.com/office/drawing/2014/main" id="{212E531A-A586-4B8D-A26B-92DA802C3A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25" y="2658"/>
                <a:ext cx="324" cy="72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4428" name="Rectangle 62">
                <a:extLst>
                  <a:ext uri="{FF2B5EF4-FFF2-40B4-BE49-F238E27FC236}">
                    <a16:creationId xmlns:a16="http://schemas.microsoft.com/office/drawing/2014/main" id="{F08F232A-D588-492B-94B4-58FDCA5C7E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49" y="2658"/>
                <a:ext cx="324" cy="72"/>
              </a:xfrm>
              <a:prstGeom prst="rect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4429" name="Rectangle 63">
                <a:extLst>
                  <a:ext uri="{FF2B5EF4-FFF2-40B4-BE49-F238E27FC236}">
                    <a16:creationId xmlns:a16="http://schemas.microsoft.com/office/drawing/2014/main" id="{A72C7BFD-6A0A-4D75-B488-6168781D43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73" y="2658"/>
                <a:ext cx="324" cy="72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4430" name="Rectangle 64">
                <a:extLst>
                  <a:ext uri="{FF2B5EF4-FFF2-40B4-BE49-F238E27FC236}">
                    <a16:creationId xmlns:a16="http://schemas.microsoft.com/office/drawing/2014/main" id="{4A8861BD-E4F9-4282-9C4C-A24A12AC61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7" y="2658"/>
                <a:ext cx="324" cy="72"/>
              </a:xfrm>
              <a:prstGeom prst="rect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4431" name="Rectangle 65">
                <a:extLst>
                  <a:ext uri="{FF2B5EF4-FFF2-40B4-BE49-F238E27FC236}">
                    <a16:creationId xmlns:a16="http://schemas.microsoft.com/office/drawing/2014/main" id="{31387113-B843-4B78-85A7-76575F2324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21" y="2658"/>
                <a:ext cx="324" cy="72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14415" name="Group 66">
              <a:extLst>
                <a:ext uri="{FF2B5EF4-FFF2-40B4-BE49-F238E27FC236}">
                  <a16:creationId xmlns:a16="http://schemas.microsoft.com/office/drawing/2014/main" id="{91AB598F-8A0E-4D92-9932-12B208303E6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45" y="2658"/>
              <a:ext cx="2592" cy="72"/>
              <a:chOff x="1853" y="2658"/>
              <a:chExt cx="2592" cy="72"/>
            </a:xfrm>
          </p:grpSpPr>
          <p:sp>
            <p:nvSpPr>
              <p:cNvPr id="14416" name="Rectangle 67">
                <a:extLst>
                  <a:ext uri="{FF2B5EF4-FFF2-40B4-BE49-F238E27FC236}">
                    <a16:creationId xmlns:a16="http://schemas.microsoft.com/office/drawing/2014/main" id="{6840A464-3370-41A5-B14F-EB2E408654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53" y="2658"/>
                <a:ext cx="324" cy="72"/>
              </a:xfrm>
              <a:prstGeom prst="rect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4417" name="Rectangle 68">
                <a:extLst>
                  <a:ext uri="{FF2B5EF4-FFF2-40B4-BE49-F238E27FC236}">
                    <a16:creationId xmlns:a16="http://schemas.microsoft.com/office/drawing/2014/main" id="{CF1748AE-D032-4CD3-A0F2-BE7298CA47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7" y="2658"/>
                <a:ext cx="324" cy="72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4418" name="Rectangle 69">
                <a:extLst>
                  <a:ext uri="{FF2B5EF4-FFF2-40B4-BE49-F238E27FC236}">
                    <a16:creationId xmlns:a16="http://schemas.microsoft.com/office/drawing/2014/main" id="{8D76CD5D-1060-4C40-866E-0D742449F0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01" y="2658"/>
                <a:ext cx="324" cy="72"/>
              </a:xfrm>
              <a:prstGeom prst="rect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4419" name="Rectangle 70">
                <a:extLst>
                  <a:ext uri="{FF2B5EF4-FFF2-40B4-BE49-F238E27FC236}">
                    <a16:creationId xmlns:a16="http://schemas.microsoft.com/office/drawing/2014/main" id="{B6EB16D6-B83C-4CA6-9256-D9B91EF5C7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25" y="2658"/>
                <a:ext cx="324" cy="72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4420" name="Rectangle 71">
                <a:extLst>
                  <a:ext uri="{FF2B5EF4-FFF2-40B4-BE49-F238E27FC236}">
                    <a16:creationId xmlns:a16="http://schemas.microsoft.com/office/drawing/2014/main" id="{CCDDBD51-9DB5-4D71-BC1A-0709937B96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49" y="2658"/>
                <a:ext cx="324" cy="72"/>
              </a:xfrm>
              <a:prstGeom prst="rect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4421" name="Rectangle 72">
                <a:extLst>
                  <a:ext uri="{FF2B5EF4-FFF2-40B4-BE49-F238E27FC236}">
                    <a16:creationId xmlns:a16="http://schemas.microsoft.com/office/drawing/2014/main" id="{8E524B15-DCEB-49A4-8AA9-05434AE03F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73" y="2658"/>
                <a:ext cx="324" cy="72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4422" name="Rectangle 73">
                <a:extLst>
                  <a:ext uri="{FF2B5EF4-FFF2-40B4-BE49-F238E27FC236}">
                    <a16:creationId xmlns:a16="http://schemas.microsoft.com/office/drawing/2014/main" id="{AA5EBD34-199B-453E-8BAC-1C9E188456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7" y="2658"/>
                <a:ext cx="324" cy="72"/>
              </a:xfrm>
              <a:prstGeom prst="rect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4423" name="Rectangle 74">
                <a:extLst>
                  <a:ext uri="{FF2B5EF4-FFF2-40B4-BE49-F238E27FC236}">
                    <a16:creationId xmlns:a16="http://schemas.microsoft.com/office/drawing/2014/main" id="{011604C0-DAC1-498F-9010-13264AAE9A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21" y="2658"/>
                <a:ext cx="324" cy="72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</p:grpSp>
      <p:grpSp>
        <p:nvGrpSpPr>
          <p:cNvPr id="14359" name="Group 75">
            <a:extLst>
              <a:ext uri="{FF2B5EF4-FFF2-40B4-BE49-F238E27FC236}">
                <a16:creationId xmlns:a16="http://schemas.microsoft.com/office/drawing/2014/main" id="{AE66D829-6940-4980-88B7-D83934C7F1F3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1550988" y="6743700"/>
            <a:ext cx="9144000" cy="114300"/>
            <a:chOff x="1853" y="2658"/>
            <a:chExt cx="5184" cy="72"/>
          </a:xfrm>
        </p:grpSpPr>
        <p:grpSp>
          <p:nvGrpSpPr>
            <p:cNvPr id="14396" name="Group 76">
              <a:extLst>
                <a:ext uri="{FF2B5EF4-FFF2-40B4-BE49-F238E27FC236}">
                  <a16:creationId xmlns:a16="http://schemas.microsoft.com/office/drawing/2014/main" id="{D3823CB3-D8AC-43AE-AED4-82F6FF20E3B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53" y="2658"/>
              <a:ext cx="2592" cy="72"/>
              <a:chOff x="1853" y="2658"/>
              <a:chExt cx="2592" cy="72"/>
            </a:xfrm>
          </p:grpSpPr>
          <p:sp>
            <p:nvSpPr>
              <p:cNvPr id="14406" name="Rectangle 77">
                <a:extLst>
                  <a:ext uri="{FF2B5EF4-FFF2-40B4-BE49-F238E27FC236}">
                    <a16:creationId xmlns:a16="http://schemas.microsoft.com/office/drawing/2014/main" id="{E5744550-783D-4377-84A7-7904DA799E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53" y="2658"/>
                <a:ext cx="324" cy="72"/>
              </a:xfrm>
              <a:prstGeom prst="rect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4407" name="Rectangle 78">
                <a:extLst>
                  <a:ext uri="{FF2B5EF4-FFF2-40B4-BE49-F238E27FC236}">
                    <a16:creationId xmlns:a16="http://schemas.microsoft.com/office/drawing/2014/main" id="{F52E1246-5049-4843-97E6-219640EE7B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7" y="2658"/>
                <a:ext cx="324" cy="72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4408" name="Rectangle 79">
                <a:extLst>
                  <a:ext uri="{FF2B5EF4-FFF2-40B4-BE49-F238E27FC236}">
                    <a16:creationId xmlns:a16="http://schemas.microsoft.com/office/drawing/2014/main" id="{E37BA5F5-2A7B-4DE3-ABA3-C2E6D3DE8E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01" y="2658"/>
                <a:ext cx="324" cy="72"/>
              </a:xfrm>
              <a:prstGeom prst="rect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4409" name="Rectangle 80">
                <a:extLst>
                  <a:ext uri="{FF2B5EF4-FFF2-40B4-BE49-F238E27FC236}">
                    <a16:creationId xmlns:a16="http://schemas.microsoft.com/office/drawing/2014/main" id="{24178050-559F-477B-9301-8BEF242D88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25" y="2658"/>
                <a:ext cx="324" cy="72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4410" name="Rectangle 81">
                <a:extLst>
                  <a:ext uri="{FF2B5EF4-FFF2-40B4-BE49-F238E27FC236}">
                    <a16:creationId xmlns:a16="http://schemas.microsoft.com/office/drawing/2014/main" id="{29464282-1151-4D12-9E84-0BED918A43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49" y="2658"/>
                <a:ext cx="324" cy="72"/>
              </a:xfrm>
              <a:prstGeom prst="rect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4411" name="Rectangle 82">
                <a:extLst>
                  <a:ext uri="{FF2B5EF4-FFF2-40B4-BE49-F238E27FC236}">
                    <a16:creationId xmlns:a16="http://schemas.microsoft.com/office/drawing/2014/main" id="{EA1E38AA-1026-40F3-9F23-92B55E6B3C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73" y="2658"/>
                <a:ext cx="324" cy="72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4412" name="Rectangle 83">
                <a:extLst>
                  <a:ext uri="{FF2B5EF4-FFF2-40B4-BE49-F238E27FC236}">
                    <a16:creationId xmlns:a16="http://schemas.microsoft.com/office/drawing/2014/main" id="{7D332BEE-0ABD-4260-BBF6-6808968C31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7" y="2658"/>
                <a:ext cx="324" cy="72"/>
              </a:xfrm>
              <a:prstGeom prst="rect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4413" name="Rectangle 84">
                <a:extLst>
                  <a:ext uri="{FF2B5EF4-FFF2-40B4-BE49-F238E27FC236}">
                    <a16:creationId xmlns:a16="http://schemas.microsoft.com/office/drawing/2014/main" id="{C39A30E7-C03F-4C07-B349-EB856786E6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21" y="2658"/>
                <a:ext cx="324" cy="72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14397" name="Group 85">
              <a:extLst>
                <a:ext uri="{FF2B5EF4-FFF2-40B4-BE49-F238E27FC236}">
                  <a16:creationId xmlns:a16="http://schemas.microsoft.com/office/drawing/2014/main" id="{EA0E6127-B00D-40C8-A332-8D374E340BD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45" y="2658"/>
              <a:ext cx="2592" cy="72"/>
              <a:chOff x="1853" y="2658"/>
              <a:chExt cx="2592" cy="72"/>
            </a:xfrm>
          </p:grpSpPr>
          <p:sp>
            <p:nvSpPr>
              <p:cNvPr id="14398" name="Rectangle 86">
                <a:extLst>
                  <a:ext uri="{FF2B5EF4-FFF2-40B4-BE49-F238E27FC236}">
                    <a16:creationId xmlns:a16="http://schemas.microsoft.com/office/drawing/2014/main" id="{F5B1B97D-83E7-4D42-A56E-E04C30EF8D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53" y="2658"/>
                <a:ext cx="324" cy="72"/>
              </a:xfrm>
              <a:prstGeom prst="rect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4399" name="Rectangle 87">
                <a:extLst>
                  <a:ext uri="{FF2B5EF4-FFF2-40B4-BE49-F238E27FC236}">
                    <a16:creationId xmlns:a16="http://schemas.microsoft.com/office/drawing/2014/main" id="{E222141A-0FB5-478F-92EB-30B2509567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7" y="2658"/>
                <a:ext cx="324" cy="72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4400" name="Rectangle 88">
                <a:extLst>
                  <a:ext uri="{FF2B5EF4-FFF2-40B4-BE49-F238E27FC236}">
                    <a16:creationId xmlns:a16="http://schemas.microsoft.com/office/drawing/2014/main" id="{755FB95B-B4D3-4CBC-AA0D-A39E67421D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01" y="2658"/>
                <a:ext cx="324" cy="72"/>
              </a:xfrm>
              <a:prstGeom prst="rect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4401" name="Rectangle 89">
                <a:extLst>
                  <a:ext uri="{FF2B5EF4-FFF2-40B4-BE49-F238E27FC236}">
                    <a16:creationId xmlns:a16="http://schemas.microsoft.com/office/drawing/2014/main" id="{1B9F47D6-0140-4F9A-8300-26B43253C3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25" y="2658"/>
                <a:ext cx="324" cy="72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4402" name="Rectangle 90">
                <a:extLst>
                  <a:ext uri="{FF2B5EF4-FFF2-40B4-BE49-F238E27FC236}">
                    <a16:creationId xmlns:a16="http://schemas.microsoft.com/office/drawing/2014/main" id="{AADFF46D-F969-421F-B3B5-9E24FADAD3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49" y="2658"/>
                <a:ext cx="324" cy="72"/>
              </a:xfrm>
              <a:prstGeom prst="rect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4403" name="Rectangle 91">
                <a:extLst>
                  <a:ext uri="{FF2B5EF4-FFF2-40B4-BE49-F238E27FC236}">
                    <a16:creationId xmlns:a16="http://schemas.microsoft.com/office/drawing/2014/main" id="{0C8AC9E7-65E1-430A-8AF5-9055FF6978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73" y="2658"/>
                <a:ext cx="324" cy="72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4404" name="Rectangle 92">
                <a:extLst>
                  <a:ext uri="{FF2B5EF4-FFF2-40B4-BE49-F238E27FC236}">
                    <a16:creationId xmlns:a16="http://schemas.microsoft.com/office/drawing/2014/main" id="{20F231A3-2F03-4FA0-A68D-D97185DF2F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7" y="2658"/>
                <a:ext cx="324" cy="72"/>
              </a:xfrm>
              <a:prstGeom prst="rect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4405" name="Rectangle 93">
                <a:extLst>
                  <a:ext uri="{FF2B5EF4-FFF2-40B4-BE49-F238E27FC236}">
                    <a16:creationId xmlns:a16="http://schemas.microsoft.com/office/drawing/2014/main" id="{178E0B1A-AA41-4B2B-8AF3-8B602EE14A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21" y="2658"/>
                <a:ext cx="324" cy="72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</p:grpSp>
      <p:grpSp>
        <p:nvGrpSpPr>
          <p:cNvPr id="14360" name="Group 94">
            <a:extLst>
              <a:ext uri="{FF2B5EF4-FFF2-40B4-BE49-F238E27FC236}">
                <a16:creationId xmlns:a16="http://schemas.microsoft.com/office/drawing/2014/main" id="{07E1C33D-C11A-450E-80B8-94680F549E21}"/>
              </a:ext>
            </a:extLst>
          </p:cNvPr>
          <p:cNvGrpSpPr>
            <a:grpSpLocks/>
          </p:cNvGrpSpPr>
          <p:nvPr/>
        </p:nvGrpSpPr>
        <p:grpSpPr bwMode="auto">
          <a:xfrm>
            <a:off x="10553700" y="114300"/>
            <a:ext cx="114300" cy="6629400"/>
            <a:chOff x="5688" y="72"/>
            <a:chExt cx="72" cy="4320"/>
          </a:xfrm>
        </p:grpSpPr>
        <p:sp>
          <p:nvSpPr>
            <p:cNvPr id="14384" name="Rectangle 95">
              <a:extLst>
                <a:ext uri="{FF2B5EF4-FFF2-40B4-BE49-F238E27FC236}">
                  <a16:creationId xmlns:a16="http://schemas.microsoft.com/office/drawing/2014/main" id="{863B4F0A-8732-472D-AD37-2A37C845A4F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44" y="216"/>
              <a:ext cx="360" cy="72"/>
            </a:xfrm>
            <a:prstGeom prst="rect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385" name="Rectangle 96">
              <a:extLst>
                <a:ext uri="{FF2B5EF4-FFF2-40B4-BE49-F238E27FC236}">
                  <a16:creationId xmlns:a16="http://schemas.microsoft.com/office/drawing/2014/main" id="{5C7956A7-D25C-4D9D-82DE-B270E72D195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44" y="576"/>
              <a:ext cx="360" cy="72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386" name="Rectangle 97">
              <a:extLst>
                <a:ext uri="{FF2B5EF4-FFF2-40B4-BE49-F238E27FC236}">
                  <a16:creationId xmlns:a16="http://schemas.microsoft.com/office/drawing/2014/main" id="{3F234B5C-A1B9-47B9-A56D-A8ED1CD6C4B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44" y="936"/>
              <a:ext cx="360" cy="72"/>
            </a:xfrm>
            <a:prstGeom prst="rect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387" name="Rectangle 98">
              <a:extLst>
                <a:ext uri="{FF2B5EF4-FFF2-40B4-BE49-F238E27FC236}">
                  <a16:creationId xmlns:a16="http://schemas.microsoft.com/office/drawing/2014/main" id="{2B4535BB-B891-4D12-A565-59C6FB38D8B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44" y="1296"/>
              <a:ext cx="360" cy="72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388" name="Rectangle 99">
              <a:extLst>
                <a:ext uri="{FF2B5EF4-FFF2-40B4-BE49-F238E27FC236}">
                  <a16:creationId xmlns:a16="http://schemas.microsoft.com/office/drawing/2014/main" id="{F987F3ED-0AD3-403A-9FA5-1A239E7E1DF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44" y="1656"/>
              <a:ext cx="360" cy="72"/>
            </a:xfrm>
            <a:prstGeom prst="rect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389" name="Rectangle 100">
              <a:extLst>
                <a:ext uri="{FF2B5EF4-FFF2-40B4-BE49-F238E27FC236}">
                  <a16:creationId xmlns:a16="http://schemas.microsoft.com/office/drawing/2014/main" id="{B1F95A70-C92F-4DEE-87CC-1A9170C0735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44" y="2016"/>
              <a:ext cx="360" cy="72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390" name="Rectangle 101">
              <a:extLst>
                <a:ext uri="{FF2B5EF4-FFF2-40B4-BE49-F238E27FC236}">
                  <a16:creationId xmlns:a16="http://schemas.microsoft.com/office/drawing/2014/main" id="{07D25A25-0BD2-4CE2-833C-94B77BB8340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44" y="2376"/>
              <a:ext cx="360" cy="72"/>
            </a:xfrm>
            <a:prstGeom prst="rect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391" name="Rectangle 102">
              <a:extLst>
                <a:ext uri="{FF2B5EF4-FFF2-40B4-BE49-F238E27FC236}">
                  <a16:creationId xmlns:a16="http://schemas.microsoft.com/office/drawing/2014/main" id="{3930996F-35D4-4CC5-9DFB-EC5104380CD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44" y="2736"/>
              <a:ext cx="360" cy="72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392" name="Rectangle 103">
              <a:extLst>
                <a:ext uri="{FF2B5EF4-FFF2-40B4-BE49-F238E27FC236}">
                  <a16:creationId xmlns:a16="http://schemas.microsoft.com/office/drawing/2014/main" id="{157DA39C-74CB-492D-A854-D43F664030C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44" y="3096"/>
              <a:ext cx="360" cy="72"/>
            </a:xfrm>
            <a:prstGeom prst="rect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393" name="Rectangle 104">
              <a:extLst>
                <a:ext uri="{FF2B5EF4-FFF2-40B4-BE49-F238E27FC236}">
                  <a16:creationId xmlns:a16="http://schemas.microsoft.com/office/drawing/2014/main" id="{1E5EB7EE-6DC4-462B-87B0-B9883634B29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44" y="3456"/>
              <a:ext cx="360" cy="72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394" name="Rectangle 105">
              <a:extLst>
                <a:ext uri="{FF2B5EF4-FFF2-40B4-BE49-F238E27FC236}">
                  <a16:creationId xmlns:a16="http://schemas.microsoft.com/office/drawing/2014/main" id="{FDE74E74-95AB-416D-BDEE-D6E25BF5E17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44" y="3816"/>
              <a:ext cx="360" cy="72"/>
            </a:xfrm>
            <a:prstGeom prst="rect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395" name="Rectangle 106">
              <a:extLst>
                <a:ext uri="{FF2B5EF4-FFF2-40B4-BE49-F238E27FC236}">
                  <a16:creationId xmlns:a16="http://schemas.microsoft.com/office/drawing/2014/main" id="{AE815C04-F2A0-45D9-904F-32F14247FE8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44" y="4176"/>
              <a:ext cx="360" cy="72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14361" name="Group 107">
            <a:extLst>
              <a:ext uri="{FF2B5EF4-FFF2-40B4-BE49-F238E27FC236}">
                <a16:creationId xmlns:a16="http://schemas.microsoft.com/office/drawing/2014/main" id="{78A2E00F-8C72-478F-BE30-CE71E68C0F1A}"/>
              </a:ext>
            </a:extLst>
          </p:cNvPr>
          <p:cNvGrpSpPr>
            <a:grpSpLocks/>
          </p:cNvGrpSpPr>
          <p:nvPr/>
        </p:nvGrpSpPr>
        <p:grpSpPr bwMode="auto">
          <a:xfrm>
            <a:off x="1493838" y="114300"/>
            <a:ext cx="114301" cy="6629400"/>
            <a:chOff x="5688" y="72"/>
            <a:chExt cx="72" cy="4320"/>
          </a:xfrm>
        </p:grpSpPr>
        <p:sp>
          <p:nvSpPr>
            <p:cNvPr id="14372" name="Rectangle 108">
              <a:extLst>
                <a:ext uri="{FF2B5EF4-FFF2-40B4-BE49-F238E27FC236}">
                  <a16:creationId xmlns:a16="http://schemas.microsoft.com/office/drawing/2014/main" id="{D7E2FB28-5CF5-42DE-8672-38083C1DD72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44" y="216"/>
              <a:ext cx="360" cy="72"/>
            </a:xfrm>
            <a:prstGeom prst="rect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373" name="Rectangle 109">
              <a:extLst>
                <a:ext uri="{FF2B5EF4-FFF2-40B4-BE49-F238E27FC236}">
                  <a16:creationId xmlns:a16="http://schemas.microsoft.com/office/drawing/2014/main" id="{9CE3CE5A-4867-400C-B696-37A0107A282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44" y="576"/>
              <a:ext cx="360" cy="72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374" name="Rectangle 110">
              <a:extLst>
                <a:ext uri="{FF2B5EF4-FFF2-40B4-BE49-F238E27FC236}">
                  <a16:creationId xmlns:a16="http://schemas.microsoft.com/office/drawing/2014/main" id="{9A17128C-E26A-4106-ACD4-CDEADD6B734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44" y="936"/>
              <a:ext cx="360" cy="72"/>
            </a:xfrm>
            <a:prstGeom prst="rect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375" name="Rectangle 111">
              <a:extLst>
                <a:ext uri="{FF2B5EF4-FFF2-40B4-BE49-F238E27FC236}">
                  <a16:creationId xmlns:a16="http://schemas.microsoft.com/office/drawing/2014/main" id="{718C99E1-0842-498E-8C94-C6F93FE01DD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44" y="1296"/>
              <a:ext cx="360" cy="72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376" name="Rectangle 112">
              <a:extLst>
                <a:ext uri="{FF2B5EF4-FFF2-40B4-BE49-F238E27FC236}">
                  <a16:creationId xmlns:a16="http://schemas.microsoft.com/office/drawing/2014/main" id="{938BDFB1-F498-42B3-869A-AD76CD35F90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44" y="1656"/>
              <a:ext cx="360" cy="72"/>
            </a:xfrm>
            <a:prstGeom prst="rect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377" name="Rectangle 113">
              <a:extLst>
                <a:ext uri="{FF2B5EF4-FFF2-40B4-BE49-F238E27FC236}">
                  <a16:creationId xmlns:a16="http://schemas.microsoft.com/office/drawing/2014/main" id="{1BEA7F27-7637-40A1-A3A2-2BF01A65A71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44" y="2016"/>
              <a:ext cx="360" cy="72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378" name="Rectangle 114">
              <a:extLst>
                <a:ext uri="{FF2B5EF4-FFF2-40B4-BE49-F238E27FC236}">
                  <a16:creationId xmlns:a16="http://schemas.microsoft.com/office/drawing/2014/main" id="{797F0528-B48E-4E86-B0CC-FA74D1C538A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44" y="2376"/>
              <a:ext cx="360" cy="72"/>
            </a:xfrm>
            <a:prstGeom prst="rect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379" name="Rectangle 115">
              <a:extLst>
                <a:ext uri="{FF2B5EF4-FFF2-40B4-BE49-F238E27FC236}">
                  <a16:creationId xmlns:a16="http://schemas.microsoft.com/office/drawing/2014/main" id="{5112281E-4099-4ACE-8519-6E76A505967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44" y="2736"/>
              <a:ext cx="360" cy="72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380" name="Rectangle 116">
              <a:extLst>
                <a:ext uri="{FF2B5EF4-FFF2-40B4-BE49-F238E27FC236}">
                  <a16:creationId xmlns:a16="http://schemas.microsoft.com/office/drawing/2014/main" id="{F52FF180-9F05-427F-B7A8-A4F3B7D860C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44" y="3096"/>
              <a:ext cx="360" cy="72"/>
            </a:xfrm>
            <a:prstGeom prst="rect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381" name="Rectangle 117">
              <a:extLst>
                <a:ext uri="{FF2B5EF4-FFF2-40B4-BE49-F238E27FC236}">
                  <a16:creationId xmlns:a16="http://schemas.microsoft.com/office/drawing/2014/main" id="{1C3ED9E6-2471-4C4A-BE44-B0831727416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44" y="3456"/>
              <a:ext cx="360" cy="72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382" name="Rectangle 118">
              <a:extLst>
                <a:ext uri="{FF2B5EF4-FFF2-40B4-BE49-F238E27FC236}">
                  <a16:creationId xmlns:a16="http://schemas.microsoft.com/office/drawing/2014/main" id="{9B286F2C-67E7-4540-982C-E8C40A44207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44" y="3816"/>
              <a:ext cx="360" cy="72"/>
            </a:xfrm>
            <a:prstGeom prst="rect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383" name="Rectangle 119">
              <a:extLst>
                <a:ext uri="{FF2B5EF4-FFF2-40B4-BE49-F238E27FC236}">
                  <a16:creationId xmlns:a16="http://schemas.microsoft.com/office/drawing/2014/main" id="{970B45B6-8748-4AB9-9245-45895A65E65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44" y="4176"/>
              <a:ext cx="360" cy="72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14362" name="Rectangle 142">
            <a:extLst>
              <a:ext uri="{FF2B5EF4-FFF2-40B4-BE49-F238E27FC236}">
                <a16:creationId xmlns:a16="http://schemas.microsoft.com/office/drawing/2014/main" id="{22CF9ED2-199D-44F1-9318-0C91002E88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2513" y="5572125"/>
            <a:ext cx="628650" cy="628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63" name="Text Box 144">
            <a:extLst>
              <a:ext uri="{FF2B5EF4-FFF2-40B4-BE49-F238E27FC236}">
                <a16:creationId xmlns:a16="http://schemas.microsoft.com/office/drawing/2014/main" id="{3CD43E3D-5F1F-4651-91AA-AEF29FEE25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8701" y="676276"/>
            <a:ext cx="1052513" cy="100647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600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4364" name="Rectangle 145">
            <a:extLst>
              <a:ext uri="{FF2B5EF4-FFF2-40B4-BE49-F238E27FC236}">
                <a16:creationId xmlns:a16="http://schemas.microsoft.com/office/drawing/2014/main" id="{2124A966-0C84-4D4D-AB36-20304DA849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81350" y="4959350"/>
            <a:ext cx="628650" cy="628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14365" name="Group 149">
            <a:extLst>
              <a:ext uri="{FF2B5EF4-FFF2-40B4-BE49-F238E27FC236}">
                <a16:creationId xmlns:a16="http://schemas.microsoft.com/office/drawing/2014/main" id="{A1087F86-B91E-49E2-9E1A-D14CF342D426}"/>
              </a:ext>
            </a:extLst>
          </p:cNvPr>
          <p:cNvGrpSpPr>
            <a:grpSpLocks/>
          </p:cNvGrpSpPr>
          <p:nvPr/>
        </p:nvGrpSpPr>
        <p:grpSpPr bwMode="auto">
          <a:xfrm>
            <a:off x="7720013" y="4318000"/>
            <a:ext cx="2514600" cy="1885950"/>
            <a:chOff x="3903" y="2684"/>
            <a:chExt cx="1584" cy="1188"/>
          </a:xfrm>
        </p:grpSpPr>
        <p:sp>
          <p:nvSpPr>
            <p:cNvPr id="14366" name="Rectangle 46">
              <a:extLst>
                <a:ext uri="{FF2B5EF4-FFF2-40B4-BE49-F238E27FC236}">
                  <a16:creationId xmlns:a16="http://schemas.microsoft.com/office/drawing/2014/main" id="{A3115096-37C6-423F-8BAF-2ECAA68151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03" y="3476"/>
              <a:ext cx="396" cy="39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367" name="Rectangle 47">
              <a:extLst>
                <a:ext uri="{FF2B5EF4-FFF2-40B4-BE49-F238E27FC236}">
                  <a16:creationId xmlns:a16="http://schemas.microsoft.com/office/drawing/2014/main" id="{696CF87B-A78A-4501-AE5E-2AB12F2139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5" y="3476"/>
              <a:ext cx="396" cy="39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368" name="Rectangle 48">
              <a:extLst>
                <a:ext uri="{FF2B5EF4-FFF2-40B4-BE49-F238E27FC236}">
                  <a16:creationId xmlns:a16="http://schemas.microsoft.com/office/drawing/2014/main" id="{A5C11B3C-C807-4DAF-B5ED-84EA37B0D0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99" y="3476"/>
              <a:ext cx="396" cy="39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369" name="Rectangle 143">
              <a:extLst>
                <a:ext uri="{FF2B5EF4-FFF2-40B4-BE49-F238E27FC236}">
                  <a16:creationId xmlns:a16="http://schemas.microsoft.com/office/drawing/2014/main" id="{930551E3-0356-44E6-9BEF-DDCFF27003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91" y="3476"/>
              <a:ext cx="396" cy="39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370" name="Rectangle 146">
              <a:extLst>
                <a:ext uri="{FF2B5EF4-FFF2-40B4-BE49-F238E27FC236}">
                  <a16:creationId xmlns:a16="http://schemas.microsoft.com/office/drawing/2014/main" id="{709B3EBA-BD84-420F-8E23-3BDCEEB363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99" y="3080"/>
              <a:ext cx="396" cy="39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371" name="Rectangle 147">
              <a:extLst>
                <a:ext uri="{FF2B5EF4-FFF2-40B4-BE49-F238E27FC236}">
                  <a16:creationId xmlns:a16="http://schemas.microsoft.com/office/drawing/2014/main" id="{841D0E8F-42DB-4566-AB23-8AA292056D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99" y="2684"/>
              <a:ext cx="396" cy="39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3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3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3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17" grpId="0"/>
      <p:bldP spid="11318" grpId="0"/>
      <p:bldP spid="113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868" y="2121763"/>
            <a:ext cx="10515600" cy="2598329"/>
          </a:xfrm>
        </p:spPr>
        <p:txBody>
          <a:bodyPr>
            <a:normAutofit/>
          </a:bodyPr>
          <a:lstStyle/>
          <a:p>
            <a:r>
              <a:rPr lang="en-GB" dirty="0"/>
              <a:t>To be able to </a:t>
            </a:r>
            <a:r>
              <a:rPr lang="en-GB" b="1" dirty="0"/>
              <a:t>find the Surface Area of simple 3D shapes.</a:t>
            </a:r>
            <a:endParaRPr lang="en-GB" dirty="0"/>
          </a:p>
          <a:p>
            <a:r>
              <a:rPr lang="en-GB" dirty="0"/>
              <a:t>To be able to interpret </a:t>
            </a:r>
            <a:r>
              <a:rPr lang="en-GB" b="1" dirty="0"/>
              <a:t>Nets.</a:t>
            </a:r>
          </a:p>
          <a:p>
            <a:r>
              <a:rPr lang="en-GB" dirty="0"/>
              <a:t>To be able to interpret </a:t>
            </a:r>
            <a:r>
              <a:rPr lang="en-GB" b="1" dirty="0"/>
              <a:t>Plans &amp; Elevations.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5868" y="1319349"/>
            <a:ext cx="47265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u="sng" dirty="0"/>
              <a:t>Objectives</a:t>
            </a:r>
            <a:endParaRPr lang="en-GB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3226526" y="500854"/>
            <a:ext cx="51859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u="sng" dirty="0"/>
              <a:t>Title: Surface Area, Nets, Plans &amp; Elevations</a:t>
            </a:r>
          </a:p>
        </p:txBody>
      </p:sp>
    </p:spTree>
    <p:extLst>
      <p:ext uri="{BB962C8B-B14F-4D97-AF65-F5344CB8AC3E}">
        <p14:creationId xmlns:p14="http://schemas.microsoft.com/office/powerpoint/2010/main" val="42323500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4">
            <a:extLst>
              <a:ext uri="{FF2B5EF4-FFF2-40B4-BE49-F238E27FC236}">
                <a16:creationId xmlns:a16="http://schemas.microsoft.com/office/drawing/2014/main" id="{E8B2E76A-E338-431A-AFF7-A2E86F224D11}"/>
              </a:ext>
            </a:extLst>
          </p:cNvPr>
          <p:cNvGrpSpPr>
            <a:grpSpLocks/>
          </p:cNvGrpSpPr>
          <p:nvPr/>
        </p:nvGrpSpPr>
        <p:grpSpPr bwMode="auto">
          <a:xfrm>
            <a:off x="3522663" y="1604964"/>
            <a:ext cx="2049462" cy="2357437"/>
            <a:chOff x="731" y="398"/>
            <a:chExt cx="936" cy="1077"/>
          </a:xfrm>
        </p:grpSpPr>
        <p:sp>
          <p:nvSpPr>
            <p:cNvPr id="15461" name="Line 5">
              <a:extLst>
                <a:ext uri="{FF2B5EF4-FFF2-40B4-BE49-F238E27FC236}">
                  <a16:creationId xmlns:a16="http://schemas.microsoft.com/office/drawing/2014/main" id="{81C1218D-B4E7-43C8-851C-FF2A30FB3C8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81" y="1361"/>
              <a:ext cx="186" cy="1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462" name="Line 6">
              <a:extLst>
                <a:ext uri="{FF2B5EF4-FFF2-40B4-BE49-F238E27FC236}">
                  <a16:creationId xmlns:a16="http://schemas.microsoft.com/office/drawing/2014/main" id="{2186ABEA-75EB-4D22-9F26-BDAD3AB4D56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731" y="1036"/>
              <a:ext cx="746" cy="4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463" name="Line 7">
              <a:extLst>
                <a:ext uri="{FF2B5EF4-FFF2-40B4-BE49-F238E27FC236}">
                  <a16:creationId xmlns:a16="http://schemas.microsoft.com/office/drawing/2014/main" id="{8D5B07E4-408F-4B81-B65E-4B5B2ED22A4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79" y="1255"/>
              <a:ext cx="0" cy="21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464" name="Line 8">
              <a:extLst>
                <a:ext uri="{FF2B5EF4-FFF2-40B4-BE49-F238E27FC236}">
                  <a16:creationId xmlns:a16="http://schemas.microsoft.com/office/drawing/2014/main" id="{0EFCC3C8-943C-41A7-A1A4-E1791F1E7AC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77" y="1152"/>
              <a:ext cx="186" cy="1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465" name="Line 9">
              <a:extLst>
                <a:ext uri="{FF2B5EF4-FFF2-40B4-BE49-F238E27FC236}">
                  <a16:creationId xmlns:a16="http://schemas.microsoft.com/office/drawing/2014/main" id="{3B97D6A8-C8CB-481D-827B-34ECF5925F1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731" y="823"/>
              <a:ext cx="748" cy="4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466" name="Line 10">
              <a:extLst>
                <a:ext uri="{FF2B5EF4-FFF2-40B4-BE49-F238E27FC236}">
                  <a16:creationId xmlns:a16="http://schemas.microsoft.com/office/drawing/2014/main" id="{FCADA3A9-B94D-4AA1-A6D6-2F9E3A182BA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09" y="828"/>
              <a:ext cx="0" cy="42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467" name="Line 11">
              <a:extLst>
                <a:ext uri="{FF2B5EF4-FFF2-40B4-BE49-F238E27FC236}">
                  <a16:creationId xmlns:a16="http://schemas.microsoft.com/office/drawing/2014/main" id="{08CDAA4B-71E8-4D59-BCF5-7BCC5DFF6D4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93" y="1149"/>
              <a:ext cx="0" cy="2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468" name="Line 12">
              <a:extLst>
                <a:ext uri="{FF2B5EF4-FFF2-40B4-BE49-F238E27FC236}">
                  <a16:creationId xmlns:a16="http://schemas.microsoft.com/office/drawing/2014/main" id="{7A523EA2-27EC-4CCC-9900-6A0AF01512B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293" y="937"/>
              <a:ext cx="370" cy="21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469" name="Line 13">
              <a:extLst>
                <a:ext uri="{FF2B5EF4-FFF2-40B4-BE49-F238E27FC236}">
                  <a16:creationId xmlns:a16="http://schemas.microsoft.com/office/drawing/2014/main" id="{273F54F9-575E-4650-B6EE-8ADCB4A2707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09" y="730"/>
              <a:ext cx="554" cy="3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470" name="Line 14">
              <a:extLst>
                <a:ext uri="{FF2B5EF4-FFF2-40B4-BE49-F238E27FC236}">
                  <a16:creationId xmlns:a16="http://schemas.microsoft.com/office/drawing/2014/main" id="{0B3A7814-937B-47B4-8F89-E44C5E6BE84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95" y="1043"/>
              <a:ext cx="186" cy="1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471" name="Line 15">
              <a:extLst>
                <a:ext uri="{FF2B5EF4-FFF2-40B4-BE49-F238E27FC236}">
                  <a16:creationId xmlns:a16="http://schemas.microsoft.com/office/drawing/2014/main" id="{B08498E2-7939-4530-9AF2-E9EB4B35BD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21" y="726"/>
              <a:ext cx="0" cy="4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472" name="Line 16">
              <a:extLst>
                <a:ext uri="{FF2B5EF4-FFF2-40B4-BE49-F238E27FC236}">
                  <a16:creationId xmlns:a16="http://schemas.microsoft.com/office/drawing/2014/main" id="{A13920FD-D4C4-4D30-BA55-C371EC83506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09" y="508"/>
              <a:ext cx="554" cy="3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473" name="Line 17">
              <a:extLst>
                <a:ext uri="{FF2B5EF4-FFF2-40B4-BE49-F238E27FC236}">
                  <a16:creationId xmlns:a16="http://schemas.microsoft.com/office/drawing/2014/main" id="{A736F9D6-DC0D-4EF8-92C2-355438A0B91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732" y="610"/>
              <a:ext cx="377" cy="2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474" name="Line 18">
              <a:extLst>
                <a:ext uri="{FF2B5EF4-FFF2-40B4-BE49-F238E27FC236}">
                  <a16:creationId xmlns:a16="http://schemas.microsoft.com/office/drawing/2014/main" id="{B127F58B-1B23-44AC-80E6-8FAF6F0B579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21" y="404"/>
              <a:ext cx="559" cy="3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475" name="Line 19">
              <a:extLst>
                <a:ext uri="{FF2B5EF4-FFF2-40B4-BE49-F238E27FC236}">
                  <a16:creationId xmlns:a16="http://schemas.microsoft.com/office/drawing/2014/main" id="{3A5FC710-03D9-42C4-BBC3-47CE4EF548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26" y="504"/>
              <a:ext cx="371" cy="2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476" name="Line 20">
              <a:extLst>
                <a:ext uri="{FF2B5EF4-FFF2-40B4-BE49-F238E27FC236}">
                  <a16:creationId xmlns:a16="http://schemas.microsoft.com/office/drawing/2014/main" id="{AB0219F3-C91B-4FEE-BA98-8FD2D52750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64" y="1159"/>
              <a:ext cx="0" cy="2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477" name="Line 21">
              <a:extLst>
                <a:ext uri="{FF2B5EF4-FFF2-40B4-BE49-F238E27FC236}">
                  <a16:creationId xmlns:a16="http://schemas.microsoft.com/office/drawing/2014/main" id="{C982BD42-FFE5-4490-A9D1-9FA94E8BAD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3" y="722"/>
              <a:ext cx="0" cy="2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478" name="Line 22">
              <a:extLst>
                <a:ext uri="{FF2B5EF4-FFF2-40B4-BE49-F238E27FC236}">
                  <a16:creationId xmlns:a16="http://schemas.microsoft.com/office/drawing/2014/main" id="{B0DC1792-D323-4A73-AD5F-AAE738A250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7" y="511"/>
              <a:ext cx="186" cy="1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479" name="Line 23">
              <a:extLst>
                <a:ext uri="{FF2B5EF4-FFF2-40B4-BE49-F238E27FC236}">
                  <a16:creationId xmlns:a16="http://schemas.microsoft.com/office/drawing/2014/main" id="{E69790D1-F8C5-426B-ABD1-418474EF5B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79" y="622"/>
              <a:ext cx="0" cy="2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480" name="Line 24">
              <a:extLst>
                <a:ext uri="{FF2B5EF4-FFF2-40B4-BE49-F238E27FC236}">
                  <a16:creationId xmlns:a16="http://schemas.microsoft.com/office/drawing/2014/main" id="{DEC183D4-F582-470F-842F-E5245B8E93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77" y="398"/>
              <a:ext cx="186" cy="1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481" name="Line 25">
              <a:extLst>
                <a:ext uri="{FF2B5EF4-FFF2-40B4-BE49-F238E27FC236}">
                  <a16:creationId xmlns:a16="http://schemas.microsoft.com/office/drawing/2014/main" id="{9B3F8F44-FA76-4049-995A-4F7C09CD83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63" y="517"/>
              <a:ext cx="0" cy="2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482" name="Line 26">
              <a:extLst>
                <a:ext uri="{FF2B5EF4-FFF2-40B4-BE49-F238E27FC236}">
                  <a16:creationId xmlns:a16="http://schemas.microsoft.com/office/drawing/2014/main" id="{293B7104-5B49-47CC-A964-1A61541FD0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36" y="622"/>
              <a:ext cx="0" cy="4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483" name="Line 27">
              <a:extLst>
                <a:ext uri="{FF2B5EF4-FFF2-40B4-BE49-F238E27FC236}">
                  <a16:creationId xmlns:a16="http://schemas.microsoft.com/office/drawing/2014/main" id="{505010AC-92D2-45FF-A31C-C1B3D8C5BDB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40" y="507"/>
              <a:ext cx="186" cy="1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5363" name="Text Box 52">
            <a:extLst>
              <a:ext uri="{FF2B5EF4-FFF2-40B4-BE49-F238E27FC236}">
                <a16:creationId xmlns:a16="http://schemas.microsoft.com/office/drawing/2014/main" id="{83025739-5ED4-4D4C-8DB5-0B350D442E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64375" y="385764"/>
            <a:ext cx="3168650" cy="461665"/>
          </a:xfrm>
          <a:prstGeom prst="rect">
            <a:avLst/>
          </a:prstGeom>
          <a:noFill/>
          <a:ln w="76200" cmpd="tri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2400"/>
              <a:t>Plans and Elevations</a:t>
            </a:r>
          </a:p>
        </p:txBody>
      </p:sp>
      <p:grpSp>
        <p:nvGrpSpPr>
          <p:cNvPr id="15364" name="Group 53">
            <a:extLst>
              <a:ext uri="{FF2B5EF4-FFF2-40B4-BE49-F238E27FC236}">
                <a16:creationId xmlns:a16="http://schemas.microsoft.com/office/drawing/2014/main" id="{B618A667-2C78-460C-AE9B-063F4865BA7A}"/>
              </a:ext>
            </a:extLst>
          </p:cNvPr>
          <p:cNvGrpSpPr>
            <a:grpSpLocks/>
          </p:cNvGrpSpPr>
          <p:nvPr/>
        </p:nvGrpSpPr>
        <p:grpSpPr bwMode="auto">
          <a:xfrm>
            <a:off x="2416175" y="3625850"/>
            <a:ext cx="1784350" cy="852488"/>
            <a:chOff x="620" y="2098"/>
            <a:chExt cx="1124" cy="537"/>
          </a:xfrm>
        </p:grpSpPr>
        <p:sp>
          <p:nvSpPr>
            <p:cNvPr id="15459" name="Line 54">
              <a:extLst>
                <a:ext uri="{FF2B5EF4-FFF2-40B4-BE49-F238E27FC236}">
                  <a16:creationId xmlns:a16="http://schemas.microsoft.com/office/drawing/2014/main" id="{BE75B9DB-07F5-46E0-9442-21A0CA153FD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83" y="2098"/>
              <a:ext cx="388" cy="26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460" name="Text Box 55">
              <a:extLst>
                <a:ext uri="{FF2B5EF4-FFF2-40B4-BE49-F238E27FC236}">
                  <a16:creationId xmlns:a16="http://schemas.microsoft.com/office/drawing/2014/main" id="{7775D432-5E00-4FEA-A7AF-DBA25EE7E3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0" y="2404"/>
              <a:ext cx="112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/>
                <a:t>Front Elevation</a:t>
              </a:r>
            </a:p>
          </p:txBody>
        </p:sp>
      </p:grpSp>
      <p:grpSp>
        <p:nvGrpSpPr>
          <p:cNvPr id="15365" name="Group 56">
            <a:extLst>
              <a:ext uri="{FF2B5EF4-FFF2-40B4-BE49-F238E27FC236}">
                <a16:creationId xmlns:a16="http://schemas.microsoft.com/office/drawing/2014/main" id="{1D889539-4ACB-4F51-8B51-0691933AAF84}"/>
              </a:ext>
            </a:extLst>
          </p:cNvPr>
          <p:cNvGrpSpPr>
            <a:grpSpLocks/>
          </p:cNvGrpSpPr>
          <p:nvPr/>
        </p:nvGrpSpPr>
        <p:grpSpPr bwMode="auto">
          <a:xfrm>
            <a:off x="6172200" y="3429000"/>
            <a:ext cx="1784350" cy="831850"/>
            <a:chOff x="2061" y="2220"/>
            <a:chExt cx="1124" cy="524"/>
          </a:xfrm>
        </p:grpSpPr>
        <p:sp>
          <p:nvSpPr>
            <p:cNvPr id="15457" name="Text Box 57">
              <a:extLst>
                <a:ext uri="{FF2B5EF4-FFF2-40B4-BE49-F238E27FC236}">
                  <a16:creationId xmlns:a16="http://schemas.microsoft.com/office/drawing/2014/main" id="{D47AE194-6A45-4D02-8CDF-43D5AFBAE0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61" y="2513"/>
              <a:ext cx="112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/>
                <a:t>Side Elevation</a:t>
              </a:r>
            </a:p>
          </p:txBody>
        </p:sp>
        <p:sp>
          <p:nvSpPr>
            <p:cNvPr id="15458" name="Line 58">
              <a:extLst>
                <a:ext uri="{FF2B5EF4-FFF2-40B4-BE49-F238E27FC236}">
                  <a16:creationId xmlns:a16="http://schemas.microsoft.com/office/drawing/2014/main" id="{3710DD40-CB7C-43D8-9FF1-0779DE8EAD1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61236" flipH="1" flipV="1">
              <a:off x="2172" y="2220"/>
              <a:ext cx="372" cy="3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5366" name="Group 59">
            <a:extLst>
              <a:ext uri="{FF2B5EF4-FFF2-40B4-BE49-F238E27FC236}">
                <a16:creationId xmlns:a16="http://schemas.microsoft.com/office/drawing/2014/main" id="{912E2934-C89A-4308-B485-38E51860530D}"/>
              </a:ext>
            </a:extLst>
          </p:cNvPr>
          <p:cNvGrpSpPr>
            <a:grpSpLocks/>
          </p:cNvGrpSpPr>
          <p:nvPr/>
        </p:nvGrpSpPr>
        <p:grpSpPr bwMode="auto">
          <a:xfrm>
            <a:off x="4244976" y="385763"/>
            <a:ext cx="1279525" cy="1219200"/>
            <a:chOff x="1477" y="657"/>
            <a:chExt cx="806" cy="768"/>
          </a:xfrm>
        </p:grpSpPr>
        <p:sp>
          <p:nvSpPr>
            <p:cNvPr id="15455" name="Line 60">
              <a:extLst>
                <a:ext uri="{FF2B5EF4-FFF2-40B4-BE49-F238E27FC236}">
                  <a16:creationId xmlns:a16="http://schemas.microsoft.com/office/drawing/2014/main" id="{CD7E0425-2F11-4A3A-9178-31442565CA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60" y="948"/>
              <a:ext cx="3" cy="47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456" name="Text Box 61">
              <a:extLst>
                <a:ext uri="{FF2B5EF4-FFF2-40B4-BE49-F238E27FC236}">
                  <a16:creationId xmlns:a16="http://schemas.microsoft.com/office/drawing/2014/main" id="{532657B9-2167-4F73-8F38-E7B67B9DD9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7" y="657"/>
              <a:ext cx="80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/>
                <a:t>Plan View</a:t>
              </a:r>
            </a:p>
          </p:txBody>
        </p:sp>
      </p:grpSp>
      <p:sp>
        <p:nvSpPr>
          <p:cNvPr id="15367" name="Rectangle 62">
            <a:extLst>
              <a:ext uri="{FF2B5EF4-FFF2-40B4-BE49-F238E27FC236}">
                <a16:creationId xmlns:a16="http://schemas.microsoft.com/office/drawing/2014/main" id="{F6EB2285-2A36-4A0E-BECC-D27636D3E9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3550" y="5572125"/>
            <a:ext cx="628650" cy="628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68" name="Rectangle 63">
            <a:extLst>
              <a:ext uri="{FF2B5EF4-FFF2-40B4-BE49-F238E27FC236}">
                <a16:creationId xmlns:a16="http://schemas.microsoft.com/office/drawing/2014/main" id="{F1EEBE71-972A-4731-949E-69014D85D1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4943475"/>
            <a:ext cx="628650" cy="628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69" name="Rectangle 65">
            <a:extLst>
              <a:ext uri="{FF2B5EF4-FFF2-40B4-BE49-F238E27FC236}">
                <a16:creationId xmlns:a16="http://schemas.microsoft.com/office/drawing/2014/main" id="{711DAFC4-02D6-4D4D-B493-6939F00B65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3550" y="4943475"/>
            <a:ext cx="628650" cy="628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70" name="Rectangle 66">
            <a:extLst>
              <a:ext uri="{FF2B5EF4-FFF2-40B4-BE49-F238E27FC236}">
                <a16:creationId xmlns:a16="http://schemas.microsoft.com/office/drawing/2014/main" id="{3310735F-4ABD-4004-AEA4-047E64D5DB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1413" y="5588000"/>
            <a:ext cx="628650" cy="628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71" name="Rectangle 67">
            <a:extLst>
              <a:ext uri="{FF2B5EF4-FFF2-40B4-BE49-F238E27FC236}">
                <a16:creationId xmlns:a16="http://schemas.microsoft.com/office/drawing/2014/main" id="{03C7C4F3-EBA8-4E6F-AE01-9B4BDE9725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0063" y="5588000"/>
            <a:ext cx="628650" cy="628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72" name="Rectangle 68">
            <a:extLst>
              <a:ext uri="{FF2B5EF4-FFF2-40B4-BE49-F238E27FC236}">
                <a16:creationId xmlns:a16="http://schemas.microsoft.com/office/drawing/2014/main" id="{EF7C6E6C-224B-4166-A686-797EE1EE13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8713" y="5588000"/>
            <a:ext cx="628650" cy="628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73" name="Rectangle 69">
            <a:extLst>
              <a:ext uri="{FF2B5EF4-FFF2-40B4-BE49-F238E27FC236}">
                <a16:creationId xmlns:a16="http://schemas.microsoft.com/office/drawing/2014/main" id="{9A956C0E-F01F-446E-B8B7-5F9555FB9B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1413" y="4959350"/>
            <a:ext cx="628650" cy="628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74" name="Rectangle 70">
            <a:extLst>
              <a:ext uri="{FF2B5EF4-FFF2-40B4-BE49-F238E27FC236}">
                <a16:creationId xmlns:a16="http://schemas.microsoft.com/office/drawing/2014/main" id="{65A67B51-E70A-41BB-8893-8F12AE50E4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26375" y="5518150"/>
            <a:ext cx="628650" cy="628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75" name="Rectangle 71">
            <a:extLst>
              <a:ext uri="{FF2B5EF4-FFF2-40B4-BE49-F238E27FC236}">
                <a16:creationId xmlns:a16="http://schemas.microsoft.com/office/drawing/2014/main" id="{CD4101E1-E044-43FD-BDF5-7433CEC03F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83675" y="5518150"/>
            <a:ext cx="628650" cy="628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76" name="Rectangle 72">
            <a:extLst>
              <a:ext uri="{FF2B5EF4-FFF2-40B4-BE49-F238E27FC236}">
                <a16:creationId xmlns:a16="http://schemas.microsoft.com/office/drawing/2014/main" id="{D888A71F-4B00-4BAD-824F-45A6A68A21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5025" y="5518150"/>
            <a:ext cx="628650" cy="628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77" name="Text Box 73">
            <a:extLst>
              <a:ext uri="{FF2B5EF4-FFF2-40B4-BE49-F238E27FC236}">
                <a16:creationId xmlns:a16="http://schemas.microsoft.com/office/drawing/2014/main" id="{3DE7732B-55E6-4A7E-AF7A-1C7F9B4572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6413" y="4889500"/>
            <a:ext cx="476250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/>
              <a:t>A</a:t>
            </a:r>
          </a:p>
        </p:txBody>
      </p:sp>
      <p:sp>
        <p:nvSpPr>
          <p:cNvPr id="15378" name="Text Box 74">
            <a:extLst>
              <a:ext uri="{FF2B5EF4-FFF2-40B4-BE49-F238E27FC236}">
                <a16:creationId xmlns:a16="http://schemas.microsoft.com/office/drawing/2014/main" id="{8AFABB1A-5C27-4705-B681-DDD66682CE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2350" y="4889500"/>
            <a:ext cx="476250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/>
              <a:t>B</a:t>
            </a:r>
          </a:p>
        </p:txBody>
      </p:sp>
      <p:sp>
        <p:nvSpPr>
          <p:cNvPr id="15379" name="Text Box 75">
            <a:extLst>
              <a:ext uri="{FF2B5EF4-FFF2-40B4-BE49-F238E27FC236}">
                <a16:creationId xmlns:a16="http://schemas.microsoft.com/office/drawing/2014/main" id="{46B1B2A3-9E43-48DB-8303-1F8730AAF7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97800" y="4757739"/>
            <a:ext cx="476250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/>
              <a:t>C</a:t>
            </a:r>
          </a:p>
        </p:txBody>
      </p:sp>
      <p:sp>
        <p:nvSpPr>
          <p:cNvPr id="15380" name="Text Box 76">
            <a:extLst>
              <a:ext uri="{FF2B5EF4-FFF2-40B4-BE49-F238E27FC236}">
                <a16:creationId xmlns:a16="http://schemas.microsoft.com/office/drawing/2014/main" id="{6659F6CC-37EE-4F03-B7AB-B9E29AF5C9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31113" y="1466850"/>
            <a:ext cx="2457450" cy="1477328"/>
          </a:xfrm>
          <a:prstGeom prst="rect">
            <a:avLst/>
          </a:prstGeom>
          <a:noFill/>
          <a:ln w="76200" cmpd="tri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/>
              <a:t>Decide which of the views below is either a </a:t>
            </a:r>
            <a:r>
              <a:rPr lang="en-GB" altLang="en-US">
                <a:solidFill>
                  <a:srgbClr val="0000FF"/>
                </a:solidFill>
              </a:rPr>
              <a:t>plan</a:t>
            </a:r>
            <a:r>
              <a:rPr lang="en-GB" altLang="en-US"/>
              <a:t>, </a:t>
            </a:r>
            <a:r>
              <a:rPr lang="en-GB" altLang="en-US">
                <a:solidFill>
                  <a:srgbClr val="0000FF"/>
                </a:solidFill>
              </a:rPr>
              <a:t>front elevation</a:t>
            </a:r>
            <a:r>
              <a:rPr lang="en-GB" altLang="en-US"/>
              <a:t> or </a:t>
            </a:r>
            <a:r>
              <a:rPr lang="en-GB" altLang="en-US">
                <a:solidFill>
                  <a:srgbClr val="0000FF"/>
                </a:solidFill>
              </a:rPr>
              <a:t>side elevation</a:t>
            </a:r>
            <a:r>
              <a:rPr lang="en-GB" altLang="en-US"/>
              <a:t> of the object shown.</a:t>
            </a:r>
          </a:p>
        </p:txBody>
      </p:sp>
      <p:sp>
        <p:nvSpPr>
          <p:cNvPr id="12365" name="Text Box 77">
            <a:extLst>
              <a:ext uri="{FF2B5EF4-FFF2-40B4-BE49-F238E27FC236}">
                <a16:creationId xmlns:a16="http://schemas.microsoft.com/office/drawing/2014/main" id="{02F5689E-66D1-4287-BBB0-6DE3B86A2A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9363" y="6238876"/>
            <a:ext cx="2038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>
                <a:solidFill>
                  <a:srgbClr val="3333FF"/>
                </a:solidFill>
              </a:rPr>
              <a:t>Front Elevation</a:t>
            </a:r>
          </a:p>
        </p:txBody>
      </p:sp>
      <p:sp>
        <p:nvSpPr>
          <p:cNvPr id="12366" name="Text Box 78">
            <a:extLst>
              <a:ext uri="{FF2B5EF4-FFF2-40B4-BE49-F238E27FC236}">
                <a16:creationId xmlns:a16="http://schemas.microsoft.com/office/drawing/2014/main" id="{50DEF976-04F7-4165-BC66-739494D4BA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2763" y="6216651"/>
            <a:ext cx="2038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>
                <a:solidFill>
                  <a:srgbClr val="3333FF"/>
                </a:solidFill>
              </a:rPr>
              <a:t>Side Elevation</a:t>
            </a:r>
          </a:p>
        </p:txBody>
      </p:sp>
      <p:sp>
        <p:nvSpPr>
          <p:cNvPr id="12367" name="Text Box 79">
            <a:extLst>
              <a:ext uri="{FF2B5EF4-FFF2-40B4-BE49-F238E27FC236}">
                <a16:creationId xmlns:a16="http://schemas.microsoft.com/office/drawing/2014/main" id="{9C038C38-B325-479B-AC1C-0568041487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12176" y="6216651"/>
            <a:ext cx="18907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>
                <a:solidFill>
                  <a:srgbClr val="3333FF"/>
                </a:solidFill>
              </a:rPr>
              <a:t>Plan</a:t>
            </a:r>
          </a:p>
        </p:txBody>
      </p:sp>
      <p:grpSp>
        <p:nvGrpSpPr>
          <p:cNvPr id="15384" name="Group 80">
            <a:extLst>
              <a:ext uri="{FF2B5EF4-FFF2-40B4-BE49-F238E27FC236}">
                <a16:creationId xmlns:a16="http://schemas.microsoft.com/office/drawing/2014/main" id="{6F972A13-093E-4A65-B6EE-947EC25D2FDD}"/>
              </a:ext>
            </a:extLst>
          </p:cNvPr>
          <p:cNvGrpSpPr>
            <a:grpSpLocks/>
          </p:cNvGrpSpPr>
          <p:nvPr/>
        </p:nvGrpSpPr>
        <p:grpSpPr bwMode="auto">
          <a:xfrm>
            <a:off x="1554163" y="0"/>
            <a:ext cx="9144000" cy="114300"/>
            <a:chOff x="1853" y="2658"/>
            <a:chExt cx="5184" cy="72"/>
          </a:xfrm>
        </p:grpSpPr>
        <p:grpSp>
          <p:nvGrpSpPr>
            <p:cNvPr id="15437" name="Group 81">
              <a:extLst>
                <a:ext uri="{FF2B5EF4-FFF2-40B4-BE49-F238E27FC236}">
                  <a16:creationId xmlns:a16="http://schemas.microsoft.com/office/drawing/2014/main" id="{228D01C1-D50E-42D4-8941-F4186964F8E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53" y="2658"/>
              <a:ext cx="2592" cy="72"/>
              <a:chOff x="1853" y="2658"/>
              <a:chExt cx="2592" cy="72"/>
            </a:xfrm>
          </p:grpSpPr>
          <p:sp>
            <p:nvSpPr>
              <p:cNvPr id="15447" name="Rectangle 82">
                <a:extLst>
                  <a:ext uri="{FF2B5EF4-FFF2-40B4-BE49-F238E27FC236}">
                    <a16:creationId xmlns:a16="http://schemas.microsoft.com/office/drawing/2014/main" id="{4DB224D4-7E8F-4F04-AACC-1E537E7843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53" y="2658"/>
                <a:ext cx="324" cy="72"/>
              </a:xfrm>
              <a:prstGeom prst="rect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5448" name="Rectangle 83">
                <a:extLst>
                  <a:ext uri="{FF2B5EF4-FFF2-40B4-BE49-F238E27FC236}">
                    <a16:creationId xmlns:a16="http://schemas.microsoft.com/office/drawing/2014/main" id="{400ABCA4-4F81-4A3E-8868-1B26DEBDC2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7" y="2658"/>
                <a:ext cx="324" cy="72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5449" name="Rectangle 84">
                <a:extLst>
                  <a:ext uri="{FF2B5EF4-FFF2-40B4-BE49-F238E27FC236}">
                    <a16:creationId xmlns:a16="http://schemas.microsoft.com/office/drawing/2014/main" id="{311A81C2-7A6D-41D2-94F4-DAC824A6B3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01" y="2658"/>
                <a:ext cx="324" cy="72"/>
              </a:xfrm>
              <a:prstGeom prst="rect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5450" name="Rectangle 85">
                <a:extLst>
                  <a:ext uri="{FF2B5EF4-FFF2-40B4-BE49-F238E27FC236}">
                    <a16:creationId xmlns:a16="http://schemas.microsoft.com/office/drawing/2014/main" id="{9A29BA44-0CE1-4371-AB4E-973DEB4131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25" y="2658"/>
                <a:ext cx="324" cy="72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5451" name="Rectangle 86">
                <a:extLst>
                  <a:ext uri="{FF2B5EF4-FFF2-40B4-BE49-F238E27FC236}">
                    <a16:creationId xmlns:a16="http://schemas.microsoft.com/office/drawing/2014/main" id="{656A0E06-C9D5-4440-90CF-08490859EB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49" y="2658"/>
                <a:ext cx="324" cy="72"/>
              </a:xfrm>
              <a:prstGeom prst="rect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5452" name="Rectangle 87">
                <a:extLst>
                  <a:ext uri="{FF2B5EF4-FFF2-40B4-BE49-F238E27FC236}">
                    <a16:creationId xmlns:a16="http://schemas.microsoft.com/office/drawing/2014/main" id="{1153024B-CBA0-427A-9F5D-17FF75D1A6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73" y="2658"/>
                <a:ext cx="324" cy="72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5453" name="Rectangle 88">
                <a:extLst>
                  <a:ext uri="{FF2B5EF4-FFF2-40B4-BE49-F238E27FC236}">
                    <a16:creationId xmlns:a16="http://schemas.microsoft.com/office/drawing/2014/main" id="{21A8A37A-08C5-40D0-8006-0C551A99AE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7" y="2658"/>
                <a:ext cx="324" cy="72"/>
              </a:xfrm>
              <a:prstGeom prst="rect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5454" name="Rectangle 89">
                <a:extLst>
                  <a:ext uri="{FF2B5EF4-FFF2-40B4-BE49-F238E27FC236}">
                    <a16:creationId xmlns:a16="http://schemas.microsoft.com/office/drawing/2014/main" id="{544DE9C9-0C82-4AA5-AB78-FB781C528B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21" y="2658"/>
                <a:ext cx="324" cy="72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15438" name="Group 90">
              <a:extLst>
                <a:ext uri="{FF2B5EF4-FFF2-40B4-BE49-F238E27FC236}">
                  <a16:creationId xmlns:a16="http://schemas.microsoft.com/office/drawing/2014/main" id="{F68AA7F4-46A8-430A-AC56-C8F3D06264C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45" y="2658"/>
              <a:ext cx="2592" cy="72"/>
              <a:chOff x="1853" y="2658"/>
              <a:chExt cx="2592" cy="72"/>
            </a:xfrm>
          </p:grpSpPr>
          <p:sp>
            <p:nvSpPr>
              <p:cNvPr id="15439" name="Rectangle 91">
                <a:extLst>
                  <a:ext uri="{FF2B5EF4-FFF2-40B4-BE49-F238E27FC236}">
                    <a16:creationId xmlns:a16="http://schemas.microsoft.com/office/drawing/2014/main" id="{E9951261-3939-4B65-A53A-C712F620EE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53" y="2658"/>
                <a:ext cx="324" cy="72"/>
              </a:xfrm>
              <a:prstGeom prst="rect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5440" name="Rectangle 92">
                <a:extLst>
                  <a:ext uri="{FF2B5EF4-FFF2-40B4-BE49-F238E27FC236}">
                    <a16:creationId xmlns:a16="http://schemas.microsoft.com/office/drawing/2014/main" id="{9EB1D158-D250-4186-9B88-D3F89E5927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7" y="2658"/>
                <a:ext cx="324" cy="72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5441" name="Rectangle 93">
                <a:extLst>
                  <a:ext uri="{FF2B5EF4-FFF2-40B4-BE49-F238E27FC236}">
                    <a16:creationId xmlns:a16="http://schemas.microsoft.com/office/drawing/2014/main" id="{0DE58980-E17D-4218-AB7E-A21C6A52A9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01" y="2658"/>
                <a:ext cx="324" cy="72"/>
              </a:xfrm>
              <a:prstGeom prst="rect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5442" name="Rectangle 94">
                <a:extLst>
                  <a:ext uri="{FF2B5EF4-FFF2-40B4-BE49-F238E27FC236}">
                    <a16:creationId xmlns:a16="http://schemas.microsoft.com/office/drawing/2014/main" id="{157784D9-D421-4248-9FF6-F4A1D55E0A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25" y="2658"/>
                <a:ext cx="324" cy="72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5443" name="Rectangle 95">
                <a:extLst>
                  <a:ext uri="{FF2B5EF4-FFF2-40B4-BE49-F238E27FC236}">
                    <a16:creationId xmlns:a16="http://schemas.microsoft.com/office/drawing/2014/main" id="{DC820200-0F3C-4AC8-8655-544B8FEBD1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49" y="2658"/>
                <a:ext cx="324" cy="72"/>
              </a:xfrm>
              <a:prstGeom prst="rect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5444" name="Rectangle 96">
                <a:extLst>
                  <a:ext uri="{FF2B5EF4-FFF2-40B4-BE49-F238E27FC236}">
                    <a16:creationId xmlns:a16="http://schemas.microsoft.com/office/drawing/2014/main" id="{70B25BF3-E836-49CE-8528-8ADCC6AE48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73" y="2658"/>
                <a:ext cx="324" cy="72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5445" name="Rectangle 97">
                <a:extLst>
                  <a:ext uri="{FF2B5EF4-FFF2-40B4-BE49-F238E27FC236}">
                    <a16:creationId xmlns:a16="http://schemas.microsoft.com/office/drawing/2014/main" id="{9DF3A7E5-A8B0-4436-B62E-024B41818F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7" y="2658"/>
                <a:ext cx="324" cy="72"/>
              </a:xfrm>
              <a:prstGeom prst="rect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5446" name="Rectangle 98">
                <a:extLst>
                  <a:ext uri="{FF2B5EF4-FFF2-40B4-BE49-F238E27FC236}">
                    <a16:creationId xmlns:a16="http://schemas.microsoft.com/office/drawing/2014/main" id="{47DACC8A-2609-4722-A222-01719ECD34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21" y="2658"/>
                <a:ext cx="324" cy="72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</p:grpSp>
      <p:grpSp>
        <p:nvGrpSpPr>
          <p:cNvPr id="15385" name="Group 99">
            <a:extLst>
              <a:ext uri="{FF2B5EF4-FFF2-40B4-BE49-F238E27FC236}">
                <a16:creationId xmlns:a16="http://schemas.microsoft.com/office/drawing/2014/main" id="{3E640772-337B-4C27-AD6B-2C43F213D27E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1581150" y="6743700"/>
            <a:ext cx="9144000" cy="114300"/>
            <a:chOff x="1853" y="2658"/>
            <a:chExt cx="5184" cy="72"/>
          </a:xfrm>
        </p:grpSpPr>
        <p:grpSp>
          <p:nvGrpSpPr>
            <p:cNvPr id="15419" name="Group 100">
              <a:extLst>
                <a:ext uri="{FF2B5EF4-FFF2-40B4-BE49-F238E27FC236}">
                  <a16:creationId xmlns:a16="http://schemas.microsoft.com/office/drawing/2014/main" id="{59B8A5CD-A861-4BFC-B98C-3C9E7CEF307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53" y="2658"/>
              <a:ext cx="2592" cy="72"/>
              <a:chOff x="1853" y="2658"/>
              <a:chExt cx="2592" cy="72"/>
            </a:xfrm>
          </p:grpSpPr>
          <p:sp>
            <p:nvSpPr>
              <p:cNvPr id="15429" name="Rectangle 101">
                <a:extLst>
                  <a:ext uri="{FF2B5EF4-FFF2-40B4-BE49-F238E27FC236}">
                    <a16:creationId xmlns:a16="http://schemas.microsoft.com/office/drawing/2014/main" id="{1F170791-E6BF-45B6-9ADE-FCF94CD728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53" y="2658"/>
                <a:ext cx="324" cy="72"/>
              </a:xfrm>
              <a:prstGeom prst="rect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5430" name="Rectangle 102">
                <a:extLst>
                  <a:ext uri="{FF2B5EF4-FFF2-40B4-BE49-F238E27FC236}">
                    <a16:creationId xmlns:a16="http://schemas.microsoft.com/office/drawing/2014/main" id="{0651C7D5-FD05-449C-AD41-DEF5860C0D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7" y="2658"/>
                <a:ext cx="324" cy="72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5431" name="Rectangle 103">
                <a:extLst>
                  <a:ext uri="{FF2B5EF4-FFF2-40B4-BE49-F238E27FC236}">
                    <a16:creationId xmlns:a16="http://schemas.microsoft.com/office/drawing/2014/main" id="{A33BD83D-C948-43A6-9700-344E3F71BF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01" y="2658"/>
                <a:ext cx="324" cy="72"/>
              </a:xfrm>
              <a:prstGeom prst="rect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5432" name="Rectangle 104">
                <a:extLst>
                  <a:ext uri="{FF2B5EF4-FFF2-40B4-BE49-F238E27FC236}">
                    <a16:creationId xmlns:a16="http://schemas.microsoft.com/office/drawing/2014/main" id="{3DA8D75F-DBF1-46FD-A580-DE5D81882F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25" y="2658"/>
                <a:ext cx="324" cy="72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5433" name="Rectangle 105">
                <a:extLst>
                  <a:ext uri="{FF2B5EF4-FFF2-40B4-BE49-F238E27FC236}">
                    <a16:creationId xmlns:a16="http://schemas.microsoft.com/office/drawing/2014/main" id="{71EE1106-5BB5-4CFD-AE07-C41F22B07C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49" y="2658"/>
                <a:ext cx="324" cy="72"/>
              </a:xfrm>
              <a:prstGeom prst="rect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5434" name="Rectangle 106">
                <a:extLst>
                  <a:ext uri="{FF2B5EF4-FFF2-40B4-BE49-F238E27FC236}">
                    <a16:creationId xmlns:a16="http://schemas.microsoft.com/office/drawing/2014/main" id="{532D2816-E6DA-4AD3-9303-AAF2A26D54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73" y="2658"/>
                <a:ext cx="324" cy="72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5435" name="Rectangle 107">
                <a:extLst>
                  <a:ext uri="{FF2B5EF4-FFF2-40B4-BE49-F238E27FC236}">
                    <a16:creationId xmlns:a16="http://schemas.microsoft.com/office/drawing/2014/main" id="{525AE628-3555-4E8E-B611-0EBCD78711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7" y="2658"/>
                <a:ext cx="324" cy="72"/>
              </a:xfrm>
              <a:prstGeom prst="rect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5436" name="Rectangle 108">
                <a:extLst>
                  <a:ext uri="{FF2B5EF4-FFF2-40B4-BE49-F238E27FC236}">
                    <a16:creationId xmlns:a16="http://schemas.microsoft.com/office/drawing/2014/main" id="{70A12280-43A9-4EE6-8378-B2EF0CDDBE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21" y="2658"/>
                <a:ext cx="324" cy="72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15420" name="Group 109">
              <a:extLst>
                <a:ext uri="{FF2B5EF4-FFF2-40B4-BE49-F238E27FC236}">
                  <a16:creationId xmlns:a16="http://schemas.microsoft.com/office/drawing/2014/main" id="{30DB5FA5-5EC0-4BE8-9440-54DD1233959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45" y="2658"/>
              <a:ext cx="2592" cy="72"/>
              <a:chOff x="1853" y="2658"/>
              <a:chExt cx="2592" cy="72"/>
            </a:xfrm>
          </p:grpSpPr>
          <p:sp>
            <p:nvSpPr>
              <p:cNvPr id="15421" name="Rectangle 110">
                <a:extLst>
                  <a:ext uri="{FF2B5EF4-FFF2-40B4-BE49-F238E27FC236}">
                    <a16:creationId xmlns:a16="http://schemas.microsoft.com/office/drawing/2014/main" id="{6463A572-1E37-4C4D-A0D3-C98A6EC633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53" y="2658"/>
                <a:ext cx="324" cy="72"/>
              </a:xfrm>
              <a:prstGeom prst="rect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5422" name="Rectangle 111">
                <a:extLst>
                  <a:ext uri="{FF2B5EF4-FFF2-40B4-BE49-F238E27FC236}">
                    <a16:creationId xmlns:a16="http://schemas.microsoft.com/office/drawing/2014/main" id="{6BF4D8CC-C126-4B99-B6B9-9F03D3AE21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7" y="2658"/>
                <a:ext cx="324" cy="72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5423" name="Rectangle 112">
                <a:extLst>
                  <a:ext uri="{FF2B5EF4-FFF2-40B4-BE49-F238E27FC236}">
                    <a16:creationId xmlns:a16="http://schemas.microsoft.com/office/drawing/2014/main" id="{9FC6FB17-0305-416A-B6BA-99BEFB5403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01" y="2658"/>
                <a:ext cx="324" cy="72"/>
              </a:xfrm>
              <a:prstGeom prst="rect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5424" name="Rectangle 113">
                <a:extLst>
                  <a:ext uri="{FF2B5EF4-FFF2-40B4-BE49-F238E27FC236}">
                    <a16:creationId xmlns:a16="http://schemas.microsoft.com/office/drawing/2014/main" id="{B2E60036-8FD3-4249-80D4-63C3E6B856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25" y="2658"/>
                <a:ext cx="324" cy="72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5425" name="Rectangle 114">
                <a:extLst>
                  <a:ext uri="{FF2B5EF4-FFF2-40B4-BE49-F238E27FC236}">
                    <a16:creationId xmlns:a16="http://schemas.microsoft.com/office/drawing/2014/main" id="{F0721E44-448F-463F-A953-CB8A18ADA8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49" y="2658"/>
                <a:ext cx="324" cy="72"/>
              </a:xfrm>
              <a:prstGeom prst="rect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5426" name="Rectangle 115">
                <a:extLst>
                  <a:ext uri="{FF2B5EF4-FFF2-40B4-BE49-F238E27FC236}">
                    <a16:creationId xmlns:a16="http://schemas.microsoft.com/office/drawing/2014/main" id="{0371ED2D-BCA7-4150-B122-C95621E951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73" y="2658"/>
                <a:ext cx="324" cy="72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5427" name="Rectangle 116">
                <a:extLst>
                  <a:ext uri="{FF2B5EF4-FFF2-40B4-BE49-F238E27FC236}">
                    <a16:creationId xmlns:a16="http://schemas.microsoft.com/office/drawing/2014/main" id="{EA889F40-7D8F-4F2D-9506-D1B6650FA4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7" y="2658"/>
                <a:ext cx="324" cy="72"/>
              </a:xfrm>
              <a:prstGeom prst="rect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5428" name="Rectangle 117">
                <a:extLst>
                  <a:ext uri="{FF2B5EF4-FFF2-40B4-BE49-F238E27FC236}">
                    <a16:creationId xmlns:a16="http://schemas.microsoft.com/office/drawing/2014/main" id="{8851C623-4A4C-4B64-B9BE-8408DA1248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21" y="2658"/>
                <a:ext cx="324" cy="72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</p:grpSp>
      <p:grpSp>
        <p:nvGrpSpPr>
          <p:cNvPr id="15386" name="Group 118">
            <a:extLst>
              <a:ext uri="{FF2B5EF4-FFF2-40B4-BE49-F238E27FC236}">
                <a16:creationId xmlns:a16="http://schemas.microsoft.com/office/drawing/2014/main" id="{E19FD667-A813-4459-9ACF-C8E3930C5D79}"/>
              </a:ext>
            </a:extLst>
          </p:cNvPr>
          <p:cNvGrpSpPr>
            <a:grpSpLocks/>
          </p:cNvGrpSpPr>
          <p:nvPr/>
        </p:nvGrpSpPr>
        <p:grpSpPr bwMode="auto">
          <a:xfrm>
            <a:off x="10583863" y="114300"/>
            <a:ext cx="114300" cy="6629400"/>
            <a:chOff x="5688" y="72"/>
            <a:chExt cx="72" cy="4320"/>
          </a:xfrm>
        </p:grpSpPr>
        <p:sp>
          <p:nvSpPr>
            <p:cNvPr id="15407" name="Rectangle 119">
              <a:extLst>
                <a:ext uri="{FF2B5EF4-FFF2-40B4-BE49-F238E27FC236}">
                  <a16:creationId xmlns:a16="http://schemas.microsoft.com/office/drawing/2014/main" id="{F03BC98D-AFC4-48E1-9669-2F79B6CF98C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44" y="216"/>
              <a:ext cx="360" cy="72"/>
            </a:xfrm>
            <a:prstGeom prst="rect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408" name="Rectangle 120">
              <a:extLst>
                <a:ext uri="{FF2B5EF4-FFF2-40B4-BE49-F238E27FC236}">
                  <a16:creationId xmlns:a16="http://schemas.microsoft.com/office/drawing/2014/main" id="{EF2B25E5-FD73-4519-A7C9-6209F63D986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44" y="576"/>
              <a:ext cx="360" cy="72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409" name="Rectangle 121">
              <a:extLst>
                <a:ext uri="{FF2B5EF4-FFF2-40B4-BE49-F238E27FC236}">
                  <a16:creationId xmlns:a16="http://schemas.microsoft.com/office/drawing/2014/main" id="{68E6E400-32C3-4969-A16E-66C0779E08F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44" y="936"/>
              <a:ext cx="360" cy="72"/>
            </a:xfrm>
            <a:prstGeom prst="rect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410" name="Rectangle 122">
              <a:extLst>
                <a:ext uri="{FF2B5EF4-FFF2-40B4-BE49-F238E27FC236}">
                  <a16:creationId xmlns:a16="http://schemas.microsoft.com/office/drawing/2014/main" id="{820C95D1-F6CD-4A11-9348-35D799910EC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44" y="1296"/>
              <a:ext cx="360" cy="72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411" name="Rectangle 123">
              <a:extLst>
                <a:ext uri="{FF2B5EF4-FFF2-40B4-BE49-F238E27FC236}">
                  <a16:creationId xmlns:a16="http://schemas.microsoft.com/office/drawing/2014/main" id="{FB241503-3FAF-44BD-84D5-E8CED3143C7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44" y="1656"/>
              <a:ext cx="360" cy="72"/>
            </a:xfrm>
            <a:prstGeom prst="rect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412" name="Rectangle 124">
              <a:extLst>
                <a:ext uri="{FF2B5EF4-FFF2-40B4-BE49-F238E27FC236}">
                  <a16:creationId xmlns:a16="http://schemas.microsoft.com/office/drawing/2014/main" id="{3731F5BC-CDE8-4A0C-BD62-93035F6698B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44" y="2016"/>
              <a:ext cx="360" cy="72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413" name="Rectangle 125">
              <a:extLst>
                <a:ext uri="{FF2B5EF4-FFF2-40B4-BE49-F238E27FC236}">
                  <a16:creationId xmlns:a16="http://schemas.microsoft.com/office/drawing/2014/main" id="{940745A3-C14E-4704-B35C-39113A8D809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44" y="2376"/>
              <a:ext cx="360" cy="72"/>
            </a:xfrm>
            <a:prstGeom prst="rect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414" name="Rectangle 126">
              <a:extLst>
                <a:ext uri="{FF2B5EF4-FFF2-40B4-BE49-F238E27FC236}">
                  <a16:creationId xmlns:a16="http://schemas.microsoft.com/office/drawing/2014/main" id="{C9DDC468-E328-49AF-B98F-9DFFC1DE49D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44" y="2736"/>
              <a:ext cx="360" cy="72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415" name="Rectangle 127">
              <a:extLst>
                <a:ext uri="{FF2B5EF4-FFF2-40B4-BE49-F238E27FC236}">
                  <a16:creationId xmlns:a16="http://schemas.microsoft.com/office/drawing/2014/main" id="{7F370B7A-2DFB-41A6-AB69-83FD44D9AD0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44" y="3096"/>
              <a:ext cx="360" cy="72"/>
            </a:xfrm>
            <a:prstGeom prst="rect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416" name="Rectangle 128">
              <a:extLst>
                <a:ext uri="{FF2B5EF4-FFF2-40B4-BE49-F238E27FC236}">
                  <a16:creationId xmlns:a16="http://schemas.microsoft.com/office/drawing/2014/main" id="{BE3F5C26-7F09-440D-B45A-D70A5BF3ECE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44" y="3456"/>
              <a:ext cx="360" cy="72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417" name="Rectangle 129">
              <a:extLst>
                <a:ext uri="{FF2B5EF4-FFF2-40B4-BE49-F238E27FC236}">
                  <a16:creationId xmlns:a16="http://schemas.microsoft.com/office/drawing/2014/main" id="{86513D34-4674-4AD9-95CA-E8A924D142F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44" y="3816"/>
              <a:ext cx="360" cy="72"/>
            </a:xfrm>
            <a:prstGeom prst="rect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418" name="Rectangle 130">
              <a:extLst>
                <a:ext uri="{FF2B5EF4-FFF2-40B4-BE49-F238E27FC236}">
                  <a16:creationId xmlns:a16="http://schemas.microsoft.com/office/drawing/2014/main" id="{D964DC77-6355-4124-BF85-55276C3D33F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44" y="4176"/>
              <a:ext cx="360" cy="72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15387" name="Group 131">
            <a:extLst>
              <a:ext uri="{FF2B5EF4-FFF2-40B4-BE49-F238E27FC236}">
                <a16:creationId xmlns:a16="http://schemas.microsoft.com/office/drawing/2014/main" id="{71883B2D-4CEF-4F82-8FAB-E435DEA1A2C7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114300"/>
            <a:ext cx="114300" cy="6629400"/>
            <a:chOff x="5688" y="72"/>
            <a:chExt cx="72" cy="4320"/>
          </a:xfrm>
        </p:grpSpPr>
        <p:sp>
          <p:nvSpPr>
            <p:cNvPr id="15395" name="Rectangle 132">
              <a:extLst>
                <a:ext uri="{FF2B5EF4-FFF2-40B4-BE49-F238E27FC236}">
                  <a16:creationId xmlns:a16="http://schemas.microsoft.com/office/drawing/2014/main" id="{27EBCDF3-055D-454D-91AA-9D7A9580D2E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44" y="216"/>
              <a:ext cx="360" cy="72"/>
            </a:xfrm>
            <a:prstGeom prst="rect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396" name="Rectangle 133">
              <a:extLst>
                <a:ext uri="{FF2B5EF4-FFF2-40B4-BE49-F238E27FC236}">
                  <a16:creationId xmlns:a16="http://schemas.microsoft.com/office/drawing/2014/main" id="{5D7BD70A-070D-457E-930B-ACF0DC22C05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44" y="576"/>
              <a:ext cx="360" cy="72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397" name="Rectangle 134">
              <a:extLst>
                <a:ext uri="{FF2B5EF4-FFF2-40B4-BE49-F238E27FC236}">
                  <a16:creationId xmlns:a16="http://schemas.microsoft.com/office/drawing/2014/main" id="{F099F917-744A-48FE-91BC-2257A95F3DC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44" y="936"/>
              <a:ext cx="360" cy="72"/>
            </a:xfrm>
            <a:prstGeom prst="rect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398" name="Rectangle 135">
              <a:extLst>
                <a:ext uri="{FF2B5EF4-FFF2-40B4-BE49-F238E27FC236}">
                  <a16:creationId xmlns:a16="http://schemas.microsoft.com/office/drawing/2014/main" id="{42690E1D-2257-4B40-8F7E-334B1E2FBD6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44" y="1296"/>
              <a:ext cx="360" cy="72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399" name="Rectangle 136">
              <a:extLst>
                <a:ext uri="{FF2B5EF4-FFF2-40B4-BE49-F238E27FC236}">
                  <a16:creationId xmlns:a16="http://schemas.microsoft.com/office/drawing/2014/main" id="{500AB8DC-BDAC-4677-96D6-CCB0DF6CB67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44" y="1656"/>
              <a:ext cx="360" cy="72"/>
            </a:xfrm>
            <a:prstGeom prst="rect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400" name="Rectangle 137">
              <a:extLst>
                <a:ext uri="{FF2B5EF4-FFF2-40B4-BE49-F238E27FC236}">
                  <a16:creationId xmlns:a16="http://schemas.microsoft.com/office/drawing/2014/main" id="{40E6009D-A672-4C37-8D76-2B7CD85B3F0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44" y="2016"/>
              <a:ext cx="360" cy="72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401" name="Rectangle 138">
              <a:extLst>
                <a:ext uri="{FF2B5EF4-FFF2-40B4-BE49-F238E27FC236}">
                  <a16:creationId xmlns:a16="http://schemas.microsoft.com/office/drawing/2014/main" id="{5762AA48-E4C7-4766-A8FC-67DD1C9DDBC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44" y="2376"/>
              <a:ext cx="360" cy="72"/>
            </a:xfrm>
            <a:prstGeom prst="rect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402" name="Rectangle 139">
              <a:extLst>
                <a:ext uri="{FF2B5EF4-FFF2-40B4-BE49-F238E27FC236}">
                  <a16:creationId xmlns:a16="http://schemas.microsoft.com/office/drawing/2014/main" id="{9A846537-3ADD-4D08-91A5-AA8C79EC4FA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44" y="2736"/>
              <a:ext cx="360" cy="72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403" name="Rectangle 140">
              <a:extLst>
                <a:ext uri="{FF2B5EF4-FFF2-40B4-BE49-F238E27FC236}">
                  <a16:creationId xmlns:a16="http://schemas.microsoft.com/office/drawing/2014/main" id="{32710E0E-8BC3-4AB3-892C-A76C1F3CD5C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44" y="3096"/>
              <a:ext cx="360" cy="72"/>
            </a:xfrm>
            <a:prstGeom prst="rect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404" name="Rectangle 141">
              <a:extLst>
                <a:ext uri="{FF2B5EF4-FFF2-40B4-BE49-F238E27FC236}">
                  <a16:creationId xmlns:a16="http://schemas.microsoft.com/office/drawing/2014/main" id="{D62B9806-3175-41C3-90A6-0635C5D3013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44" y="3456"/>
              <a:ext cx="360" cy="72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405" name="Rectangle 142">
              <a:extLst>
                <a:ext uri="{FF2B5EF4-FFF2-40B4-BE49-F238E27FC236}">
                  <a16:creationId xmlns:a16="http://schemas.microsoft.com/office/drawing/2014/main" id="{28E7FDA1-A00E-425F-9A40-02DB7D30C03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44" y="3816"/>
              <a:ext cx="360" cy="72"/>
            </a:xfrm>
            <a:prstGeom prst="rect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406" name="Rectangle 143">
              <a:extLst>
                <a:ext uri="{FF2B5EF4-FFF2-40B4-BE49-F238E27FC236}">
                  <a16:creationId xmlns:a16="http://schemas.microsoft.com/office/drawing/2014/main" id="{575A216A-83FD-4B56-94A4-2601EF0D03E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44" y="4176"/>
              <a:ext cx="360" cy="72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15388" name="Rectangle 144">
            <a:extLst>
              <a:ext uri="{FF2B5EF4-FFF2-40B4-BE49-F238E27FC236}">
                <a16:creationId xmlns:a16="http://schemas.microsoft.com/office/drawing/2014/main" id="{6C2E9F71-049A-40DA-89B1-8C436B73C3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0850" y="4943475"/>
            <a:ext cx="628650" cy="628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89" name="Rectangle 145">
            <a:extLst>
              <a:ext uri="{FF2B5EF4-FFF2-40B4-BE49-F238E27FC236}">
                <a16:creationId xmlns:a16="http://schemas.microsoft.com/office/drawing/2014/main" id="{60A573E5-2B98-4FB3-8E9D-11077CC966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2325" y="5518150"/>
            <a:ext cx="628650" cy="628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90" name="Text Box 146">
            <a:extLst>
              <a:ext uri="{FF2B5EF4-FFF2-40B4-BE49-F238E27FC236}">
                <a16:creationId xmlns:a16="http://schemas.microsoft.com/office/drawing/2014/main" id="{EA13AC9B-EEBE-4C98-BE70-B671D85ECC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8863" y="676276"/>
            <a:ext cx="1052512" cy="100647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600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5391" name="Rectangle 147">
            <a:extLst>
              <a:ext uri="{FF2B5EF4-FFF2-40B4-BE49-F238E27FC236}">
                <a16:creationId xmlns:a16="http://schemas.microsoft.com/office/drawing/2014/main" id="{B522FA91-1D29-4502-829E-F1B5B94322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0063" y="4959350"/>
            <a:ext cx="628650" cy="628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92" name="Rectangle 148">
            <a:extLst>
              <a:ext uri="{FF2B5EF4-FFF2-40B4-BE49-F238E27FC236}">
                <a16:creationId xmlns:a16="http://schemas.microsoft.com/office/drawing/2014/main" id="{295C8C51-F2A5-454E-92B1-56C11A4316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5025" y="4889500"/>
            <a:ext cx="628650" cy="628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93" name="Rectangle 149">
            <a:extLst>
              <a:ext uri="{FF2B5EF4-FFF2-40B4-BE49-F238E27FC236}">
                <a16:creationId xmlns:a16="http://schemas.microsoft.com/office/drawing/2014/main" id="{472682ED-2380-4C0F-BCC6-736F68DE86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5025" y="4260850"/>
            <a:ext cx="628650" cy="628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94" name="Rectangle 150">
            <a:extLst>
              <a:ext uri="{FF2B5EF4-FFF2-40B4-BE49-F238E27FC236}">
                <a16:creationId xmlns:a16="http://schemas.microsoft.com/office/drawing/2014/main" id="{109C3FAE-B623-45E2-A5F6-DB32CDF9EF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7363" y="5588000"/>
            <a:ext cx="628650" cy="628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3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3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3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65" grpId="0"/>
      <p:bldP spid="12366" grpId="0"/>
      <p:bldP spid="1236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0" name="Text Box 64">
            <a:extLst>
              <a:ext uri="{FF2B5EF4-FFF2-40B4-BE49-F238E27FC236}">
                <a16:creationId xmlns:a16="http://schemas.microsoft.com/office/drawing/2014/main" id="{3A8386C3-F9C7-41AA-8EA4-B69249E420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0" y="6229351"/>
            <a:ext cx="2038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>
                <a:solidFill>
                  <a:srgbClr val="3333FF"/>
                </a:solidFill>
              </a:rPr>
              <a:t>Side Elevation</a:t>
            </a:r>
          </a:p>
        </p:txBody>
      </p:sp>
      <p:sp>
        <p:nvSpPr>
          <p:cNvPr id="9281" name="Text Box 65">
            <a:extLst>
              <a:ext uri="{FF2B5EF4-FFF2-40B4-BE49-F238E27FC236}">
                <a16:creationId xmlns:a16="http://schemas.microsoft.com/office/drawing/2014/main" id="{6633BBF5-9B7A-4BAB-9105-D01AD0AF4B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9900" y="6216651"/>
            <a:ext cx="2038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>
                <a:solidFill>
                  <a:srgbClr val="3333FF"/>
                </a:solidFill>
              </a:rPr>
              <a:t>Front Elevation</a:t>
            </a:r>
          </a:p>
        </p:txBody>
      </p:sp>
      <p:sp>
        <p:nvSpPr>
          <p:cNvPr id="9282" name="Text Box 66">
            <a:extLst>
              <a:ext uri="{FF2B5EF4-FFF2-40B4-BE49-F238E27FC236}">
                <a16:creationId xmlns:a16="http://schemas.microsoft.com/office/drawing/2014/main" id="{15590120-3CF6-442D-B07C-8A1E57D913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09000" y="6232526"/>
            <a:ext cx="1047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>
                <a:solidFill>
                  <a:srgbClr val="3333FF"/>
                </a:solidFill>
              </a:rPr>
              <a:t>Plan</a:t>
            </a:r>
          </a:p>
        </p:txBody>
      </p:sp>
      <p:grpSp>
        <p:nvGrpSpPr>
          <p:cNvPr id="16389" name="Group 67">
            <a:extLst>
              <a:ext uri="{FF2B5EF4-FFF2-40B4-BE49-F238E27FC236}">
                <a16:creationId xmlns:a16="http://schemas.microsoft.com/office/drawing/2014/main" id="{668906CF-C3D5-46EE-AAC1-B29E24DF0C5D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0"/>
            <a:ext cx="9144000" cy="114300"/>
            <a:chOff x="1853" y="2658"/>
            <a:chExt cx="5184" cy="72"/>
          </a:xfrm>
        </p:grpSpPr>
        <p:grpSp>
          <p:nvGrpSpPr>
            <p:cNvPr id="16496" name="Group 68">
              <a:extLst>
                <a:ext uri="{FF2B5EF4-FFF2-40B4-BE49-F238E27FC236}">
                  <a16:creationId xmlns:a16="http://schemas.microsoft.com/office/drawing/2014/main" id="{0911F8B0-AE81-4E10-93E1-DCFE7CF38B7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53" y="2658"/>
              <a:ext cx="2592" cy="72"/>
              <a:chOff x="1853" y="2658"/>
              <a:chExt cx="2592" cy="72"/>
            </a:xfrm>
          </p:grpSpPr>
          <p:sp>
            <p:nvSpPr>
              <p:cNvPr id="16506" name="Rectangle 69">
                <a:extLst>
                  <a:ext uri="{FF2B5EF4-FFF2-40B4-BE49-F238E27FC236}">
                    <a16:creationId xmlns:a16="http://schemas.microsoft.com/office/drawing/2014/main" id="{8547117D-E1BF-414E-986D-AD2BBAE015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53" y="2658"/>
                <a:ext cx="324" cy="72"/>
              </a:xfrm>
              <a:prstGeom prst="rect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6507" name="Rectangle 70">
                <a:extLst>
                  <a:ext uri="{FF2B5EF4-FFF2-40B4-BE49-F238E27FC236}">
                    <a16:creationId xmlns:a16="http://schemas.microsoft.com/office/drawing/2014/main" id="{16AD95B2-0C2E-4CC7-AE93-4319B9C93E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7" y="2658"/>
                <a:ext cx="324" cy="72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6508" name="Rectangle 71">
                <a:extLst>
                  <a:ext uri="{FF2B5EF4-FFF2-40B4-BE49-F238E27FC236}">
                    <a16:creationId xmlns:a16="http://schemas.microsoft.com/office/drawing/2014/main" id="{6CECE6FC-6B43-4482-A06E-511C632A6F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01" y="2658"/>
                <a:ext cx="324" cy="72"/>
              </a:xfrm>
              <a:prstGeom prst="rect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6509" name="Rectangle 72">
                <a:extLst>
                  <a:ext uri="{FF2B5EF4-FFF2-40B4-BE49-F238E27FC236}">
                    <a16:creationId xmlns:a16="http://schemas.microsoft.com/office/drawing/2014/main" id="{D36AA80C-9CFA-46D8-BA9F-B5290F274E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25" y="2658"/>
                <a:ext cx="324" cy="72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6510" name="Rectangle 73">
                <a:extLst>
                  <a:ext uri="{FF2B5EF4-FFF2-40B4-BE49-F238E27FC236}">
                    <a16:creationId xmlns:a16="http://schemas.microsoft.com/office/drawing/2014/main" id="{92F4AF92-2BD3-4BA9-8FA0-9B8125C185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49" y="2658"/>
                <a:ext cx="324" cy="72"/>
              </a:xfrm>
              <a:prstGeom prst="rect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6511" name="Rectangle 74">
                <a:extLst>
                  <a:ext uri="{FF2B5EF4-FFF2-40B4-BE49-F238E27FC236}">
                    <a16:creationId xmlns:a16="http://schemas.microsoft.com/office/drawing/2014/main" id="{9ED323CB-AF11-45E3-AF40-821980245B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73" y="2658"/>
                <a:ext cx="324" cy="72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6512" name="Rectangle 75">
                <a:extLst>
                  <a:ext uri="{FF2B5EF4-FFF2-40B4-BE49-F238E27FC236}">
                    <a16:creationId xmlns:a16="http://schemas.microsoft.com/office/drawing/2014/main" id="{5DDFF55F-96B2-47FD-8A02-A7ECA21255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7" y="2658"/>
                <a:ext cx="324" cy="72"/>
              </a:xfrm>
              <a:prstGeom prst="rect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6513" name="Rectangle 76">
                <a:extLst>
                  <a:ext uri="{FF2B5EF4-FFF2-40B4-BE49-F238E27FC236}">
                    <a16:creationId xmlns:a16="http://schemas.microsoft.com/office/drawing/2014/main" id="{354B406F-83D1-467C-8F49-47ED32B1D1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21" y="2658"/>
                <a:ext cx="324" cy="72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16497" name="Group 77">
              <a:extLst>
                <a:ext uri="{FF2B5EF4-FFF2-40B4-BE49-F238E27FC236}">
                  <a16:creationId xmlns:a16="http://schemas.microsoft.com/office/drawing/2014/main" id="{4728CF7A-EA01-4FE5-A6C3-F5A4A2C4DF4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45" y="2658"/>
              <a:ext cx="2592" cy="72"/>
              <a:chOff x="1853" y="2658"/>
              <a:chExt cx="2592" cy="72"/>
            </a:xfrm>
          </p:grpSpPr>
          <p:sp>
            <p:nvSpPr>
              <p:cNvPr id="16498" name="Rectangle 78">
                <a:extLst>
                  <a:ext uri="{FF2B5EF4-FFF2-40B4-BE49-F238E27FC236}">
                    <a16:creationId xmlns:a16="http://schemas.microsoft.com/office/drawing/2014/main" id="{C45C33FC-D6A5-4B03-853D-781E9EB3AD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53" y="2658"/>
                <a:ext cx="324" cy="72"/>
              </a:xfrm>
              <a:prstGeom prst="rect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6499" name="Rectangle 79">
                <a:extLst>
                  <a:ext uri="{FF2B5EF4-FFF2-40B4-BE49-F238E27FC236}">
                    <a16:creationId xmlns:a16="http://schemas.microsoft.com/office/drawing/2014/main" id="{A24FA147-DA89-4E5E-90A7-C6EE7A2F4A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7" y="2658"/>
                <a:ext cx="324" cy="72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6500" name="Rectangle 80">
                <a:extLst>
                  <a:ext uri="{FF2B5EF4-FFF2-40B4-BE49-F238E27FC236}">
                    <a16:creationId xmlns:a16="http://schemas.microsoft.com/office/drawing/2014/main" id="{FA9E7EFE-EAEE-46D3-ADBD-48C64E5DBA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01" y="2658"/>
                <a:ext cx="324" cy="72"/>
              </a:xfrm>
              <a:prstGeom prst="rect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6501" name="Rectangle 81">
                <a:extLst>
                  <a:ext uri="{FF2B5EF4-FFF2-40B4-BE49-F238E27FC236}">
                    <a16:creationId xmlns:a16="http://schemas.microsoft.com/office/drawing/2014/main" id="{8B50BDD1-E94A-4503-BDBD-D4B1CFD851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25" y="2658"/>
                <a:ext cx="324" cy="72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6502" name="Rectangle 82">
                <a:extLst>
                  <a:ext uri="{FF2B5EF4-FFF2-40B4-BE49-F238E27FC236}">
                    <a16:creationId xmlns:a16="http://schemas.microsoft.com/office/drawing/2014/main" id="{40654673-2A9A-463B-81C9-13E4676BC2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49" y="2658"/>
                <a:ext cx="324" cy="72"/>
              </a:xfrm>
              <a:prstGeom prst="rect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6503" name="Rectangle 83">
                <a:extLst>
                  <a:ext uri="{FF2B5EF4-FFF2-40B4-BE49-F238E27FC236}">
                    <a16:creationId xmlns:a16="http://schemas.microsoft.com/office/drawing/2014/main" id="{136406DC-1A07-4BD0-9E1C-270EB4CE46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73" y="2658"/>
                <a:ext cx="324" cy="72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6504" name="Rectangle 84">
                <a:extLst>
                  <a:ext uri="{FF2B5EF4-FFF2-40B4-BE49-F238E27FC236}">
                    <a16:creationId xmlns:a16="http://schemas.microsoft.com/office/drawing/2014/main" id="{A311A254-157F-43FB-AC73-CB8455055C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7" y="2658"/>
                <a:ext cx="324" cy="72"/>
              </a:xfrm>
              <a:prstGeom prst="rect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6505" name="Rectangle 85">
                <a:extLst>
                  <a:ext uri="{FF2B5EF4-FFF2-40B4-BE49-F238E27FC236}">
                    <a16:creationId xmlns:a16="http://schemas.microsoft.com/office/drawing/2014/main" id="{BC7089C7-4FEE-41CB-A65A-F58ACC883D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21" y="2658"/>
                <a:ext cx="324" cy="72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</p:grpSp>
      <p:grpSp>
        <p:nvGrpSpPr>
          <p:cNvPr id="16390" name="Group 86">
            <a:extLst>
              <a:ext uri="{FF2B5EF4-FFF2-40B4-BE49-F238E27FC236}">
                <a16:creationId xmlns:a16="http://schemas.microsoft.com/office/drawing/2014/main" id="{E58117EB-0C36-4E3D-955F-A56CC27C3DBF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1550988" y="6743700"/>
            <a:ext cx="9144000" cy="114300"/>
            <a:chOff x="1853" y="2658"/>
            <a:chExt cx="5184" cy="72"/>
          </a:xfrm>
        </p:grpSpPr>
        <p:grpSp>
          <p:nvGrpSpPr>
            <p:cNvPr id="16478" name="Group 87">
              <a:extLst>
                <a:ext uri="{FF2B5EF4-FFF2-40B4-BE49-F238E27FC236}">
                  <a16:creationId xmlns:a16="http://schemas.microsoft.com/office/drawing/2014/main" id="{B5B4CC07-1AC7-4185-9706-0C892957ED6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53" y="2658"/>
              <a:ext cx="2592" cy="72"/>
              <a:chOff x="1853" y="2658"/>
              <a:chExt cx="2592" cy="72"/>
            </a:xfrm>
          </p:grpSpPr>
          <p:sp>
            <p:nvSpPr>
              <p:cNvPr id="16488" name="Rectangle 88">
                <a:extLst>
                  <a:ext uri="{FF2B5EF4-FFF2-40B4-BE49-F238E27FC236}">
                    <a16:creationId xmlns:a16="http://schemas.microsoft.com/office/drawing/2014/main" id="{7E0CC9D0-319A-475D-82E4-F13AA0B7F9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53" y="2658"/>
                <a:ext cx="324" cy="72"/>
              </a:xfrm>
              <a:prstGeom prst="rect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6489" name="Rectangle 89">
                <a:extLst>
                  <a:ext uri="{FF2B5EF4-FFF2-40B4-BE49-F238E27FC236}">
                    <a16:creationId xmlns:a16="http://schemas.microsoft.com/office/drawing/2014/main" id="{BD3B0E19-5963-48E4-B4BD-1DE4632931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7" y="2658"/>
                <a:ext cx="324" cy="72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6490" name="Rectangle 90">
                <a:extLst>
                  <a:ext uri="{FF2B5EF4-FFF2-40B4-BE49-F238E27FC236}">
                    <a16:creationId xmlns:a16="http://schemas.microsoft.com/office/drawing/2014/main" id="{AE1905D1-7373-4109-B7CF-CEE8226050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01" y="2658"/>
                <a:ext cx="324" cy="72"/>
              </a:xfrm>
              <a:prstGeom prst="rect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6491" name="Rectangle 91">
                <a:extLst>
                  <a:ext uri="{FF2B5EF4-FFF2-40B4-BE49-F238E27FC236}">
                    <a16:creationId xmlns:a16="http://schemas.microsoft.com/office/drawing/2014/main" id="{C0226EC9-134D-4215-917E-3008D14572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25" y="2658"/>
                <a:ext cx="324" cy="72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6492" name="Rectangle 92">
                <a:extLst>
                  <a:ext uri="{FF2B5EF4-FFF2-40B4-BE49-F238E27FC236}">
                    <a16:creationId xmlns:a16="http://schemas.microsoft.com/office/drawing/2014/main" id="{5C1B22C1-95A3-4E52-8DE0-5DD2EE8AD6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49" y="2658"/>
                <a:ext cx="324" cy="72"/>
              </a:xfrm>
              <a:prstGeom prst="rect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6493" name="Rectangle 93">
                <a:extLst>
                  <a:ext uri="{FF2B5EF4-FFF2-40B4-BE49-F238E27FC236}">
                    <a16:creationId xmlns:a16="http://schemas.microsoft.com/office/drawing/2014/main" id="{4014E968-D248-492D-B3BC-FC2C174B52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73" y="2658"/>
                <a:ext cx="324" cy="72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6494" name="Rectangle 94">
                <a:extLst>
                  <a:ext uri="{FF2B5EF4-FFF2-40B4-BE49-F238E27FC236}">
                    <a16:creationId xmlns:a16="http://schemas.microsoft.com/office/drawing/2014/main" id="{AE0196CF-C570-49DF-880A-F4EFDAEDA0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7" y="2658"/>
                <a:ext cx="324" cy="72"/>
              </a:xfrm>
              <a:prstGeom prst="rect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6495" name="Rectangle 95">
                <a:extLst>
                  <a:ext uri="{FF2B5EF4-FFF2-40B4-BE49-F238E27FC236}">
                    <a16:creationId xmlns:a16="http://schemas.microsoft.com/office/drawing/2014/main" id="{B5ED440B-9876-42CD-889E-CB5288644D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21" y="2658"/>
                <a:ext cx="324" cy="72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16479" name="Group 96">
              <a:extLst>
                <a:ext uri="{FF2B5EF4-FFF2-40B4-BE49-F238E27FC236}">
                  <a16:creationId xmlns:a16="http://schemas.microsoft.com/office/drawing/2014/main" id="{75457AAA-C85D-47EE-B7D8-5EBC8DD9630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45" y="2658"/>
              <a:ext cx="2592" cy="72"/>
              <a:chOff x="1853" y="2658"/>
              <a:chExt cx="2592" cy="72"/>
            </a:xfrm>
          </p:grpSpPr>
          <p:sp>
            <p:nvSpPr>
              <p:cNvPr id="16480" name="Rectangle 97">
                <a:extLst>
                  <a:ext uri="{FF2B5EF4-FFF2-40B4-BE49-F238E27FC236}">
                    <a16:creationId xmlns:a16="http://schemas.microsoft.com/office/drawing/2014/main" id="{D5EF9BA1-6D17-4544-A2E8-68A2CB8413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53" y="2658"/>
                <a:ext cx="324" cy="72"/>
              </a:xfrm>
              <a:prstGeom prst="rect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6481" name="Rectangle 98">
                <a:extLst>
                  <a:ext uri="{FF2B5EF4-FFF2-40B4-BE49-F238E27FC236}">
                    <a16:creationId xmlns:a16="http://schemas.microsoft.com/office/drawing/2014/main" id="{9865032E-A616-44DD-B10D-982FB3DCE2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7" y="2658"/>
                <a:ext cx="324" cy="72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6482" name="Rectangle 99">
                <a:extLst>
                  <a:ext uri="{FF2B5EF4-FFF2-40B4-BE49-F238E27FC236}">
                    <a16:creationId xmlns:a16="http://schemas.microsoft.com/office/drawing/2014/main" id="{3089713A-8638-4AEA-BA2E-BF559A8A2D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01" y="2658"/>
                <a:ext cx="324" cy="72"/>
              </a:xfrm>
              <a:prstGeom prst="rect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6483" name="Rectangle 100">
                <a:extLst>
                  <a:ext uri="{FF2B5EF4-FFF2-40B4-BE49-F238E27FC236}">
                    <a16:creationId xmlns:a16="http://schemas.microsoft.com/office/drawing/2014/main" id="{7253EE31-5A68-496F-A129-8825D15F1A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25" y="2658"/>
                <a:ext cx="324" cy="72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6484" name="Rectangle 101">
                <a:extLst>
                  <a:ext uri="{FF2B5EF4-FFF2-40B4-BE49-F238E27FC236}">
                    <a16:creationId xmlns:a16="http://schemas.microsoft.com/office/drawing/2014/main" id="{1EDE6E8A-D4A0-45DF-8B9C-F4E1B51F66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49" y="2658"/>
                <a:ext cx="324" cy="72"/>
              </a:xfrm>
              <a:prstGeom prst="rect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6485" name="Rectangle 102">
                <a:extLst>
                  <a:ext uri="{FF2B5EF4-FFF2-40B4-BE49-F238E27FC236}">
                    <a16:creationId xmlns:a16="http://schemas.microsoft.com/office/drawing/2014/main" id="{3E9CD492-47A0-4193-8176-54BACF8653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73" y="2658"/>
                <a:ext cx="324" cy="72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6486" name="Rectangle 103">
                <a:extLst>
                  <a:ext uri="{FF2B5EF4-FFF2-40B4-BE49-F238E27FC236}">
                    <a16:creationId xmlns:a16="http://schemas.microsoft.com/office/drawing/2014/main" id="{5546A685-EEEF-4096-AFEF-6F7533FEAA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7" y="2658"/>
                <a:ext cx="324" cy="72"/>
              </a:xfrm>
              <a:prstGeom prst="rect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6487" name="Rectangle 104">
                <a:extLst>
                  <a:ext uri="{FF2B5EF4-FFF2-40B4-BE49-F238E27FC236}">
                    <a16:creationId xmlns:a16="http://schemas.microsoft.com/office/drawing/2014/main" id="{22CFAAD6-57AD-4AAE-9D16-7D9B77E197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21" y="2658"/>
                <a:ext cx="324" cy="72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</p:grpSp>
      <p:grpSp>
        <p:nvGrpSpPr>
          <p:cNvPr id="16391" name="Group 105">
            <a:extLst>
              <a:ext uri="{FF2B5EF4-FFF2-40B4-BE49-F238E27FC236}">
                <a16:creationId xmlns:a16="http://schemas.microsoft.com/office/drawing/2014/main" id="{D938F1DD-342B-4BFD-99E1-A95891AA45CB}"/>
              </a:ext>
            </a:extLst>
          </p:cNvPr>
          <p:cNvGrpSpPr>
            <a:grpSpLocks/>
          </p:cNvGrpSpPr>
          <p:nvPr/>
        </p:nvGrpSpPr>
        <p:grpSpPr bwMode="auto">
          <a:xfrm>
            <a:off x="10553700" y="114300"/>
            <a:ext cx="114300" cy="6629400"/>
            <a:chOff x="5688" y="72"/>
            <a:chExt cx="72" cy="4320"/>
          </a:xfrm>
        </p:grpSpPr>
        <p:sp>
          <p:nvSpPr>
            <p:cNvPr id="16466" name="Rectangle 106">
              <a:extLst>
                <a:ext uri="{FF2B5EF4-FFF2-40B4-BE49-F238E27FC236}">
                  <a16:creationId xmlns:a16="http://schemas.microsoft.com/office/drawing/2014/main" id="{E091A098-FEB9-400B-A33C-8A4B3C9E115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44" y="216"/>
              <a:ext cx="360" cy="72"/>
            </a:xfrm>
            <a:prstGeom prst="rect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467" name="Rectangle 107">
              <a:extLst>
                <a:ext uri="{FF2B5EF4-FFF2-40B4-BE49-F238E27FC236}">
                  <a16:creationId xmlns:a16="http://schemas.microsoft.com/office/drawing/2014/main" id="{F48E00D3-2F98-4D42-82F8-8C67ACB71B4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44" y="576"/>
              <a:ext cx="360" cy="72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468" name="Rectangle 108">
              <a:extLst>
                <a:ext uri="{FF2B5EF4-FFF2-40B4-BE49-F238E27FC236}">
                  <a16:creationId xmlns:a16="http://schemas.microsoft.com/office/drawing/2014/main" id="{74FA68A1-F144-4331-A61F-0D713F769AE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44" y="936"/>
              <a:ext cx="360" cy="72"/>
            </a:xfrm>
            <a:prstGeom prst="rect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469" name="Rectangle 109">
              <a:extLst>
                <a:ext uri="{FF2B5EF4-FFF2-40B4-BE49-F238E27FC236}">
                  <a16:creationId xmlns:a16="http://schemas.microsoft.com/office/drawing/2014/main" id="{B12B421D-C5E9-4875-824E-F4ED94D58B7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44" y="1296"/>
              <a:ext cx="360" cy="72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470" name="Rectangle 110">
              <a:extLst>
                <a:ext uri="{FF2B5EF4-FFF2-40B4-BE49-F238E27FC236}">
                  <a16:creationId xmlns:a16="http://schemas.microsoft.com/office/drawing/2014/main" id="{2765CD8C-D9DA-46DE-9213-EB355A0D4CC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44" y="1656"/>
              <a:ext cx="360" cy="72"/>
            </a:xfrm>
            <a:prstGeom prst="rect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471" name="Rectangle 111">
              <a:extLst>
                <a:ext uri="{FF2B5EF4-FFF2-40B4-BE49-F238E27FC236}">
                  <a16:creationId xmlns:a16="http://schemas.microsoft.com/office/drawing/2014/main" id="{24BEF68D-5A33-40E6-AE29-6C4CE7C8174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44" y="2016"/>
              <a:ext cx="360" cy="72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472" name="Rectangle 112">
              <a:extLst>
                <a:ext uri="{FF2B5EF4-FFF2-40B4-BE49-F238E27FC236}">
                  <a16:creationId xmlns:a16="http://schemas.microsoft.com/office/drawing/2014/main" id="{24E423D5-D656-4FFE-B54B-EBEC708B3CB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44" y="2376"/>
              <a:ext cx="360" cy="72"/>
            </a:xfrm>
            <a:prstGeom prst="rect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473" name="Rectangle 113">
              <a:extLst>
                <a:ext uri="{FF2B5EF4-FFF2-40B4-BE49-F238E27FC236}">
                  <a16:creationId xmlns:a16="http://schemas.microsoft.com/office/drawing/2014/main" id="{E06CAD50-9D4F-4F75-8E8D-9D819BE4616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44" y="2736"/>
              <a:ext cx="360" cy="72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474" name="Rectangle 114">
              <a:extLst>
                <a:ext uri="{FF2B5EF4-FFF2-40B4-BE49-F238E27FC236}">
                  <a16:creationId xmlns:a16="http://schemas.microsoft.com/office/drawing/2014/main" id="{CEE4C1A3-0D29-4B56-A3C9-2A8B991B8DE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44" y="3096"/>
              <a:ext cx="360" cy="72"/>
            </a:xfrm>
            <a:prstGeom prst="rect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475" name="Rectangle 115">
              <a:extLst>
                <a:ext uri="{FF2B5EF4-FFF2-40B4-BE49-F238E27FC236}">
                  <a16:creationId xmlns:a16="http://schemas.microsoft.com/office/drawing/2014/main" id="{F3964605-5CCA-44E8-AAFA-FE43E0BA26F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44" y="3456"/>
              <a:ext cx="360" cy="72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476" name="Rectangle 116">
              <a:extLst>
                <a:ext uri="{FF2B5EF4-FFF2-40B4-BE49-F238E27FC236}">
                  <a16:creationId xmlns:a16="http://schemas.microsoft.com/office/drawing/2014/main" id="{D29281BF-AB04-4AB6-902F-31DC841E26D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44" y="3816"/>
              <a:ext cx="360" cy="72"/>
            </a:xfrm>
            <a:prstGeom prst="rect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477" name="Rectangle 117">
              <a:extLst>
                <a:ext uri="{FF2B5EF4-FFF2-40B4-BE49-F238E27FC236}">
                  <a16:creationId xmlns:a16="http://schemas.microsoft.com/office/drawing/2014/main" id="{1ED77EF0-9307-4D9F-AB09-F8C147AE920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44" y="4176"/>
              <a:ext cx="360" cy="72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16392" name="Group 118">
            <a:extLst>
              <a:ext uri="{FF2B5EF4-FFF2-40B4-BE49-F238E27FC236}">
                <a16:creationId xmlns:a16="http://schemas.microsoft.com/office/drawing/2014/main" id="{6F9860B3-924E-40D9-B9B3-0D8271E01BC0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1493838" y="114300"/>
            <a:ext cx="114301" cy="6629400"/>
            <a:chOff x="5688" y="72"/>
            <a:chExt cx="72" cy="4320"/>
          </a:xfrm>
        </p:grpSpPr>
        <p:sp>
          <p:nvSpPr>
            <p:cNvPr id="16454" name="Rectangle 119">
              <a:extLst>
                <a:ext uri="{FF2B5EF4-FFF2-40B4-BE49-F238E27FC236}">
                  <a16:creationId xmlns:a16="http://schemas.microsoft.com/office/drawing/2014/main" id="{333FC156-7EA1-4C15-9448-48C737BC267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44" y="216"/>
              <a:ext cx="360" cy="72"/>
            </a:xfrm>
            <a:prstGeom prst="rect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455" name="Rectangle 120">
              <a:extLst>
                <a:ext uri="{FF2B5EF4-FFF2-40B4-BE49-F238E27FC236}">
                  <a16:creationId xmlns:a16="http://schemas.microsoft.com/office/drawing/2014/main" id="{7773F052-EF30-4D36-8CC4-C9B01A2A122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44" y="576"/>
              <a:ext cx="360" cy="72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456" name="Rectangle 121">
              <a:extLst>
                <a:ext uri="{FF2B5EF4-FFF2-40B4-BE49-F238E27FC236}">
                  <a16:creationId xmlns:a16="http://schemas.microsoft.com/office/drawing/2014/main" id="{B7562ACE-14AF-413F-8764-D99A5328789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44" y="936"/>
              <a:ext cx="360" cy="72"/>
            </a:xfrm>
            <a:prstGeom prst="rect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457" name="Rectangle 122">
              <a:extLst>
                <a:ext uri="{FF2B5EF4-FFF2-40B4-BE49-F238E27FC236}">
                  <a16:creationId xmlns:a16="http://schemas.microsoft.com/office/drawing/2014/main" id="{80400814-4A74-4EDD-9879-64C12D55E47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44" y="1296"/>
              <a:ext cx="360" cy="72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458" name="Rectangle 123">
              <a:extLst>
                <a:ext uri="{FF2B5EF4-FFF2-40B4-BE49-F238E27FC236}">
                  <a16:creationId xmlns:a16="http://schemas.microsoft.com/office/drawing/2014/main" id="{D08B86CD-0201-43CB-9A43-3960727B24D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44" y="1656"/>
              <a:ext cx="360" cy="72"/>
            </a:xfrm>
            <a:prstGeom prst="rect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459" name="Rectangle 124">
              <a:extLst>
                <a:ext uri="{FF2B5EF4-FFF2-40B4-BE49-F238E27FC236}">
                  <a16:creationId xmlns:a16="http://schemas.microsoft.com/office/drawing/2014/main" id="{9436B870-2269-4D94-AAC9-44DA77DF891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44" y="2016"/>
              <a:ext cx="360" cy="72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460" name="Rectangle 125">
              <a:extLst>
                <a:ext uri="{FF2B5EF4-FFF2-40B4-BE49-F238E27FC236}">
                  <a16:creationId xmlns:a16="http://schemas.microsoft.com/office/drawing/2014/main" id="{52160468-B33C-4979-84F5-CE62D44709D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44" y="2376"/>
              <a:ext cx="360" cy="72"/>
            </a:xfrm>
            <a:prstGeom prst="rect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461" name="Rectangle 126">
              <a:extLst>
                <a:ext uri="{FF2B5EF4-FFF2-40B4-BE49-F238E27FC236}">
                  <a16:creationId xmlns:a16="http://schemas.microsoft.com/office/drawing/2014/main" id="{89B74C8B-EF90-443E-BCE3-37053D62764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44" y="2736"/>
              <a:ext cx="360" cy="72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462" name="Rectangle 127">
              <a:extLst>
                <a:ext uri="{FF2B5EF4-FFF2-40B4-BE49-F238E27FC236}">
                  <a16:creationId xmlns:a16="http://schemas.microsoft.com/office/drawing/2014/main" id="{33A50FDC-9502-42F0-B338-E4D94247EC1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44" y="3096"/>
              <a:ext cx="360" cy="72"/>
            </a:xfrm>
            <a:prstGeom prst="rect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463" name="Rectangle 128">
              <a:extLst>
                <a:ext uri="{FF2B5EF4-FFF2-40B4-BE49-F238E27FC236}">
                  <a16:creationId xmlns:a16="http://schemas.microsoft.com/office/drawing/2014/main" id="{B6A16E4F-EEF5-4AAC-8460-FC9EB2045B4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44" y="3456"/>
              <a:ext cx="360" cy="72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464" name="Rectangle 129">
              <a:extLst>
                <a:ext uri="{FF2B5EF4-FFF2-40B4-BE49-F238E27FC236}">
                  <a16:creationId xmlns:a16="http://schemas.microsoft.com/office/drawing/2014/main" id="{F3E350D8-0D97-4C2C-BB2A-4A69BBD0B0A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44" y="3816"/>
              <a:ext cx="360" cy="72"/>
            </a:xfrm>
            <a:prstGeom prst="rect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465" name="Rectangle 130">
              <a:extLst>
                <a:ext uri="{FF2B5EF4-FFF2-40B4-BE49-F238E27FC236}">
                  <a16:creationId xmlns:a16="http://schemas.microsoft.com/office/drawing/2014/main" id="{0765172E-0B31-4E98-8474-2CDA788141E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44" y="4176"/>
              <a:ext cx="360" cy="72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16393" name="Text Box 5">
            <a:extLst>
              <a:ext uri="{FF2B5EF4-FFF2-40B4-BE49-F238E27FC236}">
                <a16:creationId xmlns:a16="http://schemas.microsoft.com/office/drawing/2014/main" id="{092CCE27-5F18-4C50-BA8A-23D47585C9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4213" y="385764"/>
            <a:ext cx="3168650" cy="461665"/>
          </a:xfrm>
          <a:prstGeom prst="rect">
            <a:avLst/>
          </a:prstGeom>
          <a:noFill/>
          <a:ln w="76200" cmpd="tri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2400"/>
              <a:t>Plans and Elevations</a:t>
            </a:r>
          </a:p>
        </p:txBody>
      </p:sp>
      <p:grpSp>
        <p:nvGrpSpPr>
          <p:cNvPr id="16394" name="Group 6">
            <a:extLst>
              <a:ext uri="{FF2B5EF4-FFF2-40B4-BE49-F238E27FC236}">
                <a16:creationId xmlns:a16="http://schemas.microsoft.com/office/drawing/2014/main" id="{F8D2F2A5-65DA-46A0-BDE5-D9323BEA7F37}"/>
              </a:ext>
            </a:extLst>
          </p:cNvPr>
          <p:cNvGrpSpPr>
            <a:grpSpLocks/>
          </p:cNvGrpSpPr>
          <p:nvPr/>
        </p:nvGrpSpPr>
        <p:grpSpPr bwMode="auto">
          <a:xfrm>
            <a:off x="2127250" y="3273425"/>
            <a:ext cx="1784350" cy="852488"/>
            <a:chOff x="620" y="2098"/>
            <a:chExt cx="1124" cy="537"/>
          </a:xfrm>
        </p:grpSpPr>
        <p:sp>
          <p:nvSpPr>
            <p:cNvPr id="16452" name="Line 7">
              <a:extLst>
                <a:ext uri="{FF2B5EF4-FFF2-40B4-BE49-F238E27FC236}">
                  <a16:creationId xmlns:a16="http://schemas.microsoft.com/office/drawing/2014/main" id="{B58F40B8-3041-4581-A7A4-51B3AB66407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83" y="2098"/>
              <a:ext cx="388" cy="26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453" name="Text Box 8">
              <a:extLst>
                <a:ext uri="{FF2B5EF4-FFF2-40B4-BE49-F238E27FC236}">
                  <a16:creationId xmlns:a16="http://schemas.microsoft.com/office/drawing/2014/main" id="{43D86136-7BC6-4C2B-90EA-63D01CFDB9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0" y="2404"/>
              <a:ext cx="112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/>
                <a:t>Front Elevation</a:t>
              </a:r>
            </a:p>
          </p:txBody>
        </p:sp>
      </p:grpSp>
      <p:grpSp>
        <p:nvGrpSpPr>
          <p:cNvPr id="16395" name="Group 9">
            <a:extLst>
              <a:ext uri="{FF2B5EF4-FFF2-40B4-BE49-F238E27FC236}">
                <a16:creationId xmlns:a16="http://schemas.microsoft.com/office/drawing/2014/main" id="{A6C9123C-CD2E-4A2A-B829-4BC55672D3BE}"/>
              </a:ext>
            </a:extLst>
          </p:cNvPr>
          <p:cNvGrpSpPr>
            <a:grpSpLocks/>
          </p:cNvGrpSpPr>
          <p:nvPr/>
        </p:nvGrpSpPr>
        <p:grpSpPr bwMode="auto">
          <a:xfrm>
            <a:off x="5653088" y="3295650"/>
            <a:ext cx="1784350" cy="831850"/>
            <a:chOff x="2061" y="2220"/>
            <a:chExt cx="1124" cy="524"/>
          </a:xfrm>
        </p:grpSpPr>
        <p:sp>
          <p:nvSpPr>
            <p:cNvPr id="16450" name="Text Box 10">
              <a:extLst>
                <a:ext uri="{FF2B5EF4-FFF2-40B4-BE49-F238E27FC236}">
                  <a16:creationId xmlns:a16="http://schemas.microsoft.com/office/drawing/2014/main" id="{F4E2C009-31A9-45AA-8A7E-87FC937D65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61" y="2513"/>
              <a:ext cx="112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/>
                <a:t>Side Elevation</a:t>
              </a:r>
            </a:p>
          </p:txBody>
        </p:sp>
        <p:sp>
          <p:nvSpPr>
            <p:cNvPr id="16451" name="Line 11">
              <a:extLst>
                <a:ext uri="{FF2B5EF4-FFF2-40B4-BE49-F238E27FC236}">
                  <a16:creationId xmlns:a16="http://schemas.microsoft.com/office/drawing/2014/main" id="{5170B1E3-6746-4850-9E8D-5EC68689A3F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61236" flipH="1" flipV="1">
              <a:off x="2172" y="2220"/>
              <a:ext cx="372" cy="3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6396" name="Group 12">
            <a:extLst>
              <a:ext uri="{FF2B5EF4-FFF2-40B4-BE49-F238E27FC236}">
                <a16:creationId xmlns:a16="http://schemas.microsoft.com/office/drawing/2014/main" id="{827FF6F5-AF30-4C4D-8D28-ACE11237C612}"/>
              </a:ext>
            </a:extLst>
          </p:cNvPr>
          <p:cNvGrpSpPr>
            <a:grpSpLocks/>
          </p:cNvGrpSpPr>
          <p:nvPr/>
        </p:nvGrpSpPr>
        <p:grpSpPr bwMode="auto">
          <a:xfrm>
            <a:off x="3963989" y="414338"/>
            <a:ext cx="1279525" cy="1219200"/>
            <a:chOff x="1477" y="657"/>
            <a:chExt cx="806" cy="768"/>
          </a:xfrm>
        </p:grpSpPr>
        <p:sp>
          <p:nvSpPr>
            <p:cNvPr id="16448" name="Line 13">
              <a:extLst>
                <a:ext uri="{FF2B5EF4-FFF2-40B4-BE49-F238E27FC236}">
                  <a16:creationId xmlns:a16="http://schemas.microsoft.com/office/drawing/2014/main" id="{E07E5DB9-D7C6-425F-8A2E-7904933FF78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60" y="948"/>
              <a:ext cx="3" cy="47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449" name="Text Box 14">
              <a:extLst>
                <a:ext uri="{FF2B5EF4-FFF2-40B4-BE49-F238E27FC236}">
                  <a16:creationId xmlns:a16="http://schemas.microsoft.com/office/drawing/2014/main" id="{297301BE-D7D3-4C50-9488-381A1BF2E5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7" y="657"/>
              <a:ext cx="80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/>
                <a:t>Plan View</a:t>
              </a:r>
            </a:p>
          </p:txBody>
        </p:sp>
      </p:grpSp>
      <p:grpSp>
        <p:nvGrpSpPr>
          <p:cNvPr id="16397" name="Group 15">
            <a:extLst>
              <a:ext uri="{FF2B5EF4-FFF2-40B4-BE49-F238E27FC236}">
                <a16:creationId xmlns:a16="http://schemas.microsoft.com/office/drawing/2014/main" id="{7703D442-A4F8-4014-9B6E-DB7568930A88}"/>
              </a:ext>
            </a:extLst>
          </p:cNvPr>
          <p:cNvGrpSpPr>
            <a:grpSpLocks/>
          </p:cNvGrpSpPr>
          <p:nvPr/>
        </p:nvGrpSpPr>
        <p:grpSpPr bwMode="auto">
          <a:xfrm>
            <a:off x="3421064" y="1227139"/>
            <a:ext cx="2898775" cy="2503487"/>
            <a:chOff x="3139" y="3077"/>
            <a:chExt cx="1118" cy="965"/>
          </a:xfrm>
        </p:grpSpPr>
        <p:sp>
          <p:nvSpPr>
            <p:cNvPr id="16421" name="Line 16">
              <a:extLst>
                <a:ext uri="{FF2B5EF4-FFF2-40B4-BE49-F238E27FC236}">
                  <a16:creationId xmlns:a16="http://schemas.microsoft.com/office/drawing/2014/main" id="{F567C1D3-9259-4776-B3CE-634E9774AA9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00" y="3724"/>
              <a:ext cx="550" cy="3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422" name="Line 17">
              <a:extLst>
                <a:ext uri="{FF2B5EF4-FFF2-40B4-BE49-F238E27FC236}">
                  <a16:creationId xmlns:a16="http://schemas.microsoft.com/office/drawing/2014/main" id="{5165A4B1-CDE1-49CB-8DEA-C40D4DE1500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139" y="3714"/>
              <a:ext cx="557" cy="3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423" name="Line 18">
              <a:extLst>
                <a:ext uri="{FF2B5EF4-FFF2-40B4-BE49-F238E27FC236}">
                  <a16:creationId xmlns:a16="http://schemas.microsoft.com/office/drawing/2014/main" id="{515ECE36-6B28-4B6C-8FB2-0EC33BA52F1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98" y="3822"/>
              <a:ext cx="0" cy="21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424" name="Line 19">
              <a:extLst>
                <a:ext uri="{FF2B5EF4-FFF2-40B4-BE49-F238E27FC236}">
                  <a16:creationId xmlns:a16="http://schemas.microsoft.com/office/drawing/2014/main" id="{45F664DB-6FAE-42B4-AFF6-289827F83F4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96" y="3509"/>
              <a:ext cx="557" cy="3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425" name="Line 20">
              <a:extLst>
                <a:ext uri="{FF2B5EF4-FFF2-40B4-BE49-F238E27FC236}">
                  <a16:creationId xmlns:a16="http://schemas.microsoft.com/office/drawing/2014/main" id="{54099B3A-CAAF-44B0-B8F1-7D6E5379ED6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139" y="3500"/>
              <a:ext cx="559" cy="3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426" name="Line 21">
              <a:extLst>
                <a:ext uri="{FF2B5EF4-FFF2-40B4-BE49-F238E27FC236}">
                  <a16:creationId xmlns:a16="http://schemas.microsoft.com/office/drawing/2014/main" id="{8B0A8DFE-AEB4-450B-84AC-0AE39EF26B8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28" y="3395"/>
              <a:ext cx="0" cy="42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427" name="Line 22">
              <a:extLst>
                <a:ext uri="{FF2B5EF4-FFF2-40B4-BE49-F238E27FC236}">
                  <a16:creationId xmlns:a16="http://schemas.microsoft.com/office/drawing/2014/main" id="{DE2CA548-F633-49C4-A1FA-1F9EC3690CF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12" y="3716"/>
              <a:ext cx="0" cy="2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428" name="Line 23">
              <a:extLst>
                <a:ext uri="{FF2B5EF4-FFF2-40B4-BE49-F238E27FC236}">
                  <a16:creationId xmlns:a16="http://schemas.microsoft.com/office/drawing/2014/main" id="{E9DFB38E-540F-4631-9B6B-62161131BA7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512" y="3504"/>
              <a:ext cx="370" cy="21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429" name="Line 24">
              <a:extLst>
                <a:ext uri="{FF2B5EF4-FFF2-40B4-BE49-F238E27FC236}">
                  <a16:creationId xmlns:a16="http://schemas.microsoft.com/office/drawing/2014/main" id="{ED511905-3085-48D4-85B9-E702663E447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28" y="3504"/>
              <a:ext cx="184" cy="1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430" name="Line 25">
              <a:extLst>
                <a:ext uri="{FF2B5EF4-FFF2-40B4-BE49-F238E27FC236}">
                  <a16:creationId xmlns:a16="http://schemas.microsoft.com/office/drawing/2014/main" id="{1B22CB28-62BE-4258-8DA0-4E3BEE802A5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14" y="3610"/>
              <a:ext cx="186" cy="1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431" name="Line 26">
              <a:extLst>
                <a:ext uri="{FF2B5EF4-FFF2-40B4-BE49-F238E27FC236}">
                  <a16:creationId xmlns:a16="http://schemas.microsoft.com/office/drawing/2014/main" id="{87840D17-5556-43D9-A1A4-A74EA3D0248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98" y="3179"/>
              <a:ext cx="0" cy="4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432" name="Line 27">
              <a:extLst>
                <a:ext uri="{FF2B5EF4-FFF2-40B4-BE49-F238E27FC236}">
                  <a16:creationId xmlns:a16="http://schemas.microsoft.com/office/drawing/2014/main" id="{187663C8-906C-42D2-BE58-E442DC3D309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84" y="3398"/>
              <a:ext cx="186" cy="1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433" name="Line 28">
              <a:extLst>
                <a:ext uri="{FF2B5EF4-FFF2-40B4-BE49-F238E27FC236}">
                  <a16:creationId xmlns:a16="http://schemas.microsoft.com/office/drawing/2014/main" id="{04C87CE7-163C-4D57-A5AC-2DDF2BA4F6B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700" y="3398"/>
              <a:ext cx="184" cy="1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434" name="Line 29">
              <a:extLst>
                <a:ext uri="{FF2B5EF4-FFF2-40B4-BE49-F238E27FC236}">
                  <a16:creationId xmlns:a16="http://schemas.microsoft.com/office/drawing/2014/main" id="{E6E96984-3891-4E2E-8B3F-1CD16657E31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84" y="3287"/>
              <a:ext cx="0" cy="6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435" name="Line 30">
              <a:extLst>
                <a:ext uri="{FF2B5EF4-FFF2-40B4-BE49-F238E27FC236}">
                  <a16:creationId xmlns:a16="http://schemas.microsoft.com/office/drawing/2014/main" id="{D0B18BB8-F422-4CAD-9DEA-6BB24D98568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70" y="3189"/>
              <a:ext cx="2" cy="6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436" name="Line 31">
              <a:extLst>
                <a:ext uri="{FF2B5EF4-FFF2-40B4-BE49-F238E27FC236}">
                  <a16:creationId xmlns:a16="http://schemas.microsoft.com/office/drawing/2014/main" id="{65EA1DB2-05C5-4D3F-B3DE-9F6651462D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00" y="3185"/>
              <a:ext cx="187" cy="1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437" name="Line 32">
              <a:extLst>
                <a:ext uri="{FF2B5EF4-FFF2-40B4-BE49-F238E27FC236}">
                  <a16:creationId xmlns:a16="http://schemas.microsoft.com/office/drawing/2014/main" id="{5217B03B-E4D0-4890-8AA8-26E6E7365BE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84" y="3186"/>
              <a:ext cx="189" cy="1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438" name="Line 33">
              <a:extLst>
                <a:ext uri="{FF2B5EF4-FFF2-40B4-BE49-F238E27FC236}">
                  <a16:creationId xmlns:a16="http://schemas.microsoft.com/office/drawing/2014/main" id="{1241A7A0-5051-4963-A1C3-1AE479D056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4" y="3080"/>
              <a:ext cx="188" cy="10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439" name="Line 34">
              <a:extLst>
                <a:ext uri="{FF2B5EF4-FFF2-40B4-BE49-F238E27FC236}">
                  <a16:creationId xmlns:a16="http://schemas.microsoft.com/office/drawing/2014/main" id="{4056D7D3-C896-44C7-AA50-0B6CE5C8316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98" y="3077"/>
              <a:ext cx="189" cy="1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440" name="Line 35">
              <a:extLst>
                <a:ext uri="{FF2B5EF4-FFF2-40B4-BE49-F238E27FC236}">
                  <a16:creationId xmlns:a16="http://schemas.microsoft.com/office/drawing/2014/main" id="{45B2F291-19A7-4FAB-A804-75C4D236B4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40" y="3293"/>
              <a:ext cx="0" cy="4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441" name="Line 36">
              <a:extLst>
                <a:ext uri="{FF2B5EF4-FFF2-40B4-BE49-F238E27FC236}">
                  <a16:creationId xmlns:a16="http://schemas.microsoft.com/office/drawing/2014/main" id="{076FCC94-F511-469D-9481-D122B7345C9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15" y="3294"/>
              <a:ext cx="0" cy="2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442" name="Line 37">
              <a:extLst>
                <a:ext uri="{FF2B5EF4-FFF2-40B4-BE49-F238E27FC236}">
                  <a16:creationId xmlns:a16="http://schemas.microsoft.com/office/drawing/2014/main" id="{1C6FBA6D-7875-47E4-A52E-1FAC0EABDF1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28" y="3291"/>
              <a:ext cx="188" cy="1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443" name="Line 38">
              <a:extLst>
                <a:ext uri="{FF2B5EF4-FFF2-40B4-BE49-F238E27FC236}">
                  <a16:creationId xmlns:a16="http://schemas.microsoft.com/office/drawing/2014/main" id="{F77D9615-C432-474E-B32E-FB538737E3E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140" y="3291"/>
              <a:ext cx="188" cy="1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444" name="Line 39">
              <a:extLst>
                <a:ext uri="{FF2B5EF4-FFF2-40B4-BE49-F238E27FC236}">
                  <a16:creationId xmlns:a16="http://schemas.microsoft.com/office/drawing/2014/main" id="{C22BFB78-4472-4C61-9CAA-8483EBE75FB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40" y="3185"/>
              <a:ext cx="190" cy="1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445" name="Line 40">
              <a:extLst>
                <a:ext uri="{FF2B5EF4-FFF2-40B4-BE49-F238E27FC236}">
                  <a16:creationId xmlns:a16="http://schemas.microsoft.com/office/drawing/2014/main" id="{128305FB-3BA1-4F05-80CE-33BE388672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30" y="3185"/>
              <a:ext cx="186" cy="1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446" name="Line 41">
              <a:extLst>
                <a:ext uri="{FF2B5EF4-FFF2-40B4-BE49-F238E27FC236}">
                  <a16:creationId xmlns:a16="http://schemas.microsoft.com/office/drawing/2014/main" id="{B112C0F8-62B6-484E-A5EF-9974ACC6A3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54" y="3507"/>
              <a:ext cx="0" cy="2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447" name="Line 42">
              <a:extLst>
                <a:ext uri="{FF2B5EF4-FFF2-40B4-BE49-F238E27FC236}">
                  <a16:creationId xmlns:a16="http://schemas.microsoft.com/office/drawing/2014/main" id="{CAB1A20B-7724-406C-A0CA-BD3B9F407AB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068" y="3399"/>
              <a:ext cx="189" cy="1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6398" name="Rectangle 44">
            <a:extLst>
              <a:ext uri="{FF2B5EF4-FFF2-40B4-BE49-F238E27FC236}">
                <a16:creationId xmlns:a16="http://schemas.microsoft.com/office/drawing/2014/main" id="{0D78B5D3-32B5-447C-8EAC-E0EFD4EF2F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94338" y="5572125"/>
            <a:ext cx="628650" cy="628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399" name="Rectangle 45">
            <a:extLst>
              <a:ext uri="{FF2B5EF4-FFF2-40B4-BE49-F238E27FC236}">
                <a16:creationId xmlns:a16="http://schemas.microsoft.com/office/drawing/2014/main" id="{8D5F7334-3760-4DA8-A6B8-F25B418E01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2988" y="5572125"/>
            <a:ext cx="628650" cy="628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400" name="Rectangle 46">
            <a:extLst>
              <a:ext uri="{FF2B5EF4-FFF2-40B4-BE49-F238E27FC236}">
                <a16:creationId xmlns:a16="http://schemas.microsoft.com/office/drawing/2014/main" id="{CF72EBD5-8709-477C-9E72-C6C15782F4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51638" y="5572125"/>
            <a:ext cx="628650" cy="628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401" name="Rectangle 47">
            <a:extLst>
              <a:ext uri="{FF2B5EF4-FFF2-40B4-BE49-F238E27FC236}">
                <a16:creationId xmlns:a16="http://schemas.microsoft.com/office/drawing/2014/main" id="{D73D68D3-5CEC-4B3C-8D80-1F4D50C9D9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94338" y="4943475"/>
            <a:ext cx="628650" cy="628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402" name="Rectangle 49">
            <a:extLst>
              <a:ext uri="{FF2B5EF4-FFF2-40B4-BE49-F238E27FC236}">
                <a16:creationId xmlns:a16="http://schemas.microsoft.com/office/drawing/2014/main" id="{CD6C726D-04CD-4057-BBD1-ED9D826DA3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5750" y="5591175"/>
            <a:ext cx="628650" cy="628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403" name="Rectangle 50">
            <a:extLst>
              <a:ext uri="{FF2B5EF4-FFF2-40B4-BE49-F238E27FC236}">
                <a16:creationId xmlns:a16="http://schemas.microsoft.com/office/drawing/2014/main" id="{54CC649E-2EE5-46F8-B8D1-18EA5BBA2D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4400" y="5591175"/>
            <a:ext cx="628650" cy="628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404" name="Rectangle 51">
            <a:extLst>
              <a:ext uri="{FF2B5EF4-FFF2-40B4-BE49-F238E27FC236}">
                <a16:creationId xmlns:a16="http://schemas.microsoft.com/office/drawing/2014/main" id="{4C75D474-B464-46DC-9F79-D42FBC8D5A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3050" y="5591175"/>
            <a:ext cx="628650" cy="628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405" name="Rectangle 52">
            <a:extLst>
              <a:ext uri="{FF2B5EF4-FFF2-40B4-BE49-F238E27FC236}">
                <a16:creationId xmlns:a16="http://schemas.microsoft.com/office/drawing/2014/main" id="{AD680458-7969-4A7E-A14D-FC6A4390EE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4400" y="4962525"/>
            <a:ext cx="628650" cy="628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406" name="Rectangle 53">
            <a:extLst>
              <a:ext uri="{FF2B5EF4-FFF2-40B4-BE49-F238E27FC236}">
                <a16:creationId xmlns:a16="http://schemas.microsoft.com/office/drawing/2014/main" id="{D7CAD1EF-62C4-4F5D-9893-5F80C17713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4400" y="4333875"/>
            <a:ext cx="628650" cy="628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16407" name="Group 54">
            <a:extLst>
              <a:ext uri="{FF2B5EF4-FFF2-40B4-BE49-F238E27FC236}">
                <a16:creationId xmlns:a16="http://schemas.microsoft.com/office/drawing/2014/main" id="{EB62BA58-3AFC-4D85-9DAD-575C31EE2D47}"/>
              </a:ext>
            </a:extLst>
          </p:cNvPr>
          <p:cNvGrpSpPr>
            <a:grpSpLocks/>
          </p:cNvGrpSpPr>
          <p:nvPr/>
        </p:nvGrpSpPr>
        <p:grpSpPr bwMode="auto">
          <a:xfrm>
            <a:off x="7937500" y="4276725"/>
            <a:ext cx="1885950" cy="1885950"/>
            <a:chOff x="4040" y="2694"/>
            <a:chExt cx="1188" cy="1188"/>
          </a:xfrm>
        </p:grpSpPr>
        <p:sp>
          <p:nvSpPr>
            <p:cNvPr id="16416" name="Rectangle 55">
              <a:extLst>
                <a:ext uri="{FF2B5EF4-FFF2-40B4-BE49-F238E27FC236}">
                  <a16:creationId xmlns:a16="http://schemas.microsoft.com/office/drawing/2014/main" id="{384F2D3F-4273-488E-926C-F53A30BF3B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40" y="3486"/>
              <a:ext cx="396" cy="39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417" name="Rectangle 56">
              <a:extLst>
                <a:ext uri="{FF2B5EF4-FFF2-40B4-BE49-F238E27FC236}">
                  <a16:creationId xmlns:a16="http://schemas.microsoft.com/office/drawing/2014/main" id="{A2BD86B9-C22E-46C0-A867-2764390464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36" y="3486"/>
              <a:ext cx="396" cy="39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418" name="Rectangle 57">
              <a:extLst>
                <a:ext uri="{FF2B5EF4-FFF2-40B4-BE49-F238E27FC236}">
                  <a16:creationId xmlns:a16="http://schemas.microsoft.com/office/drawing/2014/main" id="{D078CAC9-CE29-477B-AB2E-438F5F1E24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32" y="3486"/>
              <a:ext cx="396" cy="39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419" name="Rectangle 58">
              <a:extLst>
                <a:ext uri="{FF2B5EF4-FFF2-40B4-BE49-F238E27FC236}">
                  <a16:creationId xmlns:a16="http://schemas.microsoft.com/office/drawing/2014/main" id="{3230E90E-9E0C-46B1-AE5D-6A1B1B30C9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32" y="3090"/>
              <a:ext cx="396" cy="39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420" name="Rectangle 59">
              <a:extLst>
                <a:ext uri="{FF2B5EF4-FFF2-40B4-BE49-F238E27FC236}">
                  <a16:creationId xmlns:a16="http://schemas.microsoft.com/office/drawing/2014/main" id="{7D9B0B6E-A8DE-4E2E-A4F9-147889CC20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32" y="2694"/>
              <a:ext cx="396" cy="39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16408" name="Text Box 60">
            <a:extLst>
              <a:ext uri="{FF2B5EF4-FFF2-40B4-BE49-F238E27FC236}">
                <a16:creationId xmlns:a16="http://schemas.microsoft.com/office/drawing/2014/main" id="{4ED2B151-96FA-41BC-98DD-2690FC99BB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0750" y="4754564"/>
            <a:ext cx="476250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/>
              <a:t>A</a:t>
            </a:r>
          </a:p>
        </p:txBody>
      </p:sp>
      <p:sp>
        <p:nvSpPr>
          <p:cNvPr id="16409" name="Text Box 61">
            <a:extLst>
              <a:ext uri="{FF2B5EF4-FFF2-40B4-BE49-F238E27FC236}">
                <a16:creationId xmlns:a16="http://schemas.microsoft.com/office/drawing/2014/main" id="{692E2060-26B0-4DB8-9D61-10B3247A74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5688" y="4710114"/>
            <a:ext cx="476250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/>
              <a:t>B</a:t>
            </a:r>
          </a:p>
        </p:txBody>
      </p:sp>
      <p:sp>
        <p:nvSpPr>
          <p:cNvPr id="16410" name="Text Box 62">
            <a:extLst>
              <a:ext uri="{FF2B5EF4-FFF2-40B4-BE49-F238E27FC236}">
                <a16:creationId xmlns:a16="http://schemas.microsoft.com/office/drawing/2014/main" id="{321B6096-8F93-4C29-9189-563578D573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75650" y="4699000"/>
            <a:ext cx="476250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/>
              <a:t>C</a:t>
            </a:r>
          </a:p>
        </p:txBody>
      </p:sp>
      <p:sp>
        <p:nvSpPr>
          <p:cNvPr id="16411" name="Text Box 63">
            <a:extLst>
              <a:ext uri="{FF2B5EF4-FFF2-40B4-BE49-F238E27FC236}">
                <a16:creationId xmlns:a16="http://schemas.microsoft.com/office/drawing/2014/main" id="{2107D62D-978A-4FDB-A014-2CBB9701BB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0950" y="1466850"/>
            <a:ext cx="2457450" cy="1477328"/>
          </a:xfrm>
          <a:prstGeom prst="rect">
            <a:avLst/>
          </a:prstGeom>
          <a:noFill/>
          <a:ln w="76200" cmpd="tri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/>
              <a:t>Decide which of the views below is either a </a:t>
            </a:r>
            <a:r>
              <a:rPr lang="en-GB" altLang="en-US">
                <a:solidFill>
                  <a:srgbClr val="0000FF"/>
                </a:solidFill>
              </a:rPr>
              <a:t>plan</a:t>
            </a:r>
            <a:r>
              <a:rPr lang="en-GB" altLang="en-US"/>
              <a:t>, </a:t>
            </a:r>
            <a:r>
              <a:rPr lang="en-GB" altLang="en-US">
                <a:solidFill>
                  <a:srgbClr val="0000FF"/>
                </a:solidFill>
              </a:rPr>
              <a:t>front elevation</a:t>
            </a:r>
            <a:r>
              <a:rPr lang="en-GB" altLang="en-US"/>
              <a:t> or </a:t>
            </a:r>
            <a:r>
              <a:rPr lang="en-GB" altLang="en-US">
                <a:solidFill>
                  <a:srgbClr val="0000FF"/>
                </a:solidFill>
              </a:rPr>
              <a:t>side elevation</a:t>
            </a:r>
            <a:r>
              <a:rPr lang="en-GB" altLang="en-US"/>
              <a:t> of the object shown.</a:t>
            </a:r>
          </a:p>
        </p:txBody>
      </p:sp>
      <p:sp>
        <p:nvSpPr>
          <p:cNvPr id="16412" name="Rectangle 131">
            <a:extLst>
              <a:ext uri="{FF2B5EF4-FFF2-40B4-BE49-F238E27FC236}">
                <a16:creationId xmlns:a16="http://schemas.microsoft.com/office/drawing/2014/main" id="{A39437DE-F138-4E2B-9126-8B759892FF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51638" y="4943475"/>
            <a:ext cx="628650" cy="628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413" name="Rectangle 132">
            <a:extLst>
              <a:ext uri="{FF2B5EF4-FFF2-40B4-BE49-F238E27FC236}">
                <a16:creationId xmlns:a16="http://schemas.microsoft.com/office/drawing/2014/main" id="{7675E40B-94FD-410F-851E-7C28648349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51638" y="4314825"/>
            <a:ext cx="628650" cy="628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414" name="Rectangle 133">
            <a:extLst>
              <a:ext uri="{FF2B5EF4-FFF2-40B4-BE49-F238E27FC236}">
                <a16:creationId xmlns:a16="http://schemas.microsoft.com/office/drawing/2014/main" id="{1CE0591B-1703-4126-80E8-3525B21191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5750" y="4962525"/>
            <a:ext cx="628650" cy="628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415" name="Text Box 136">
            <a:extLst>
              <a:ext uri="{FF2B5EF4-FFF2-40B4-BE49-F238E27FC236}">
                <a16:creationId xmlns:a16="http://schemas.microsoft.com/office/drawing/2014/main" id="{C092059B-6042-4A57-8144-D30F2DA8F8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8701" y="676276"/>
            <a:ext cx="1052513" cy="100647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6000">
                <a:solidFill>
                  <a:schemeClr val="bg1"/>
                </a:solidFill>
              </a:rPr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2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2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80" grpId="0"/>
      <p:bldP spid="9281" grpId="0"/>
      <p:bldP spid="928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06">
            <a:extLst>
              <a:ext uri="{FF2B5EF4-FFF2-40B4-BE49-F238E27FC236}">
                <a16:creationId xmlns:a16="http://schemas.microsoft.com/office/drawing/2014/main" id="{0B2ABF98-9500-466A-9CFB-96598E600F1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8058150" y="5703888"/>
            <a:ext cx="2247900" cy="857250"/>
          </a:xfrm>
        </p:spPr>
        <p:txBody>
          <a:bodyPr/>
          <a:lstStyle/>
          <a:p>
            <a:pPr eaLnBrk="1" hangingPunct="1"/>
            <a:r>
              <a:rPr lang="en-GB" altLang="en-US">
                <a:solidFill>
                  <a:schemeClr val="bg1"/>
                </a:solidFill>
              </a:rPr>
              <a:t>Prisms</a:t>
            </a:r>
          </a:p>
        </p:txBody>
      </p:sp>
      <p:sp>
        <p:nvSpPr>
          <p:cNvPr id="17411" name="Text Box 8">
            <a:extLst>
              <a:ext uri="{FF2B5EF4-FFF2-40B4-BE49-F238E27FC236}">
                <a16:creationId xmlns:a16="http://schemas.microsoft.com/office/drawing/2014/main" id="{57AB77D1-F4EF-44A5-A414-50A234AE2C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4213" y="385764"/>
            <a:ext cx="3168650" cy="461665"/>
          </a:xfrm>
          <a:prstGeom prst="rect">
            <a:avLst/>
          </a:prstGeom>
          <a:noFill/>
          <a:ln w="76200" cmpd="tri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2400"/>
              <a:t>Plans and Elevations</a:t>
            </a:r>
          </a:p>
        </p:txBody>
      </p:sp>
      <p:sp>
        <p:nvSpPr>
          <p:cNvPr id="17412" name="Text Box 9">
            <a:extLst>
              <a:ext uri="{FF2B5EF4-FFF2-40B4-BE49-F238E27FC236}">
                <a16:creationId xmlns:a16="http://schemas.microsoft.com/office/drawing/2014/main" id="{95225B44-7F8A-4467-93FC-9D7AF87FDE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0950" y="1466850"/>
            <a:ext cx="2457450" cy="1477328"/>
          </a:xfrm>
          <a:prstGeom prst="rect">
            <a:avLst/>
          </a:prstGeom>
          <a:noFill/>
          <a:ln w="76200" cmpd="tri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/>
              <a:t>Decide which of the views below is either a </a:t>
            </a:r>
            <a:r>
              <a:rPr lang="en-GB" altLang="en-US">
                <a:solidFill>
                  <a:srgbClr val="0000FF"/>
                </a:solidFill>
              </a:rPr>
              <a:t>plan</a:t>
            </a:r>
            <a:r>
              <a:rPr lang="en-GB" altLang="en-US"/>
              <a:t>, </a:t>
            </a:r>
            <a:r>
              <a:rPr lang="en-GB" altLang="en-US">
                <a:solidFill>
                  <a:srgbClr val="0000FF"/>
                </a:solidFill>
              </a:rPr>
              <a:t>front elevation</a:t>
            </a:r>
            <a:r>
              <a:rPr lang="en-GB" altLang="en-US"/>
              <a:t> or </a:t>
            </a:r>
            <a:r>
              <a:rPr lang="en-GB" altLang="en-US">
                <a:solidFill>
                  <a:srgbClr val="0000FF"/>
                </a:solidFill>
              </a:rPr>
              <a:t>side elevation</a:t>
            </a:r>
            <a:r>
              <a:rPr lang="en-GB" altLang="en-US"/>
              <a:t> of the object shown.</a:t>
            </a:r>
          </a:p>
        </p:txBody>
      </p:sp>
      <p:sp>
        <p:nvSpPr>
          <p:cNvPr id="17413" name="Freeform 10">
            <a:extLst>
              <a:ext uri="{FF2B5EF4-FFF2-40B4-BE49-F238E27FC236}">
                <a16:creationId xmlns:a16="http://schemas.microsoft.com/office/drawing/2014/main" id="{2691B91E-40E5-4B04-BAB1-E497FACEAA44}"/>
              </a:ext>
            </a:extLst>
          </p:cNvPr>
          <p:cNvSpPr>
            <a:spLocks/>
          </p:cNvSpPr>
          <p:nvPr/>
        </p:nvSpPr>
        <p:spPr bwMode="auto">
          <a:xfrm>
            <a:off x="1992314" y="4797425"/>
            <a:ext cx="1800225" cy="1384300"/>
          </a:xfrm>
          <a:custGeom>
            <a:avLst/>
            <a:gdLst>
              <a:gd name="T0" fmla="*/ 0 w 1769"/>
              <a:gd name="T1" fmla="*/ 1407998894 h 1361"/>
              <a:gd name="T2" fmla="*/ 1832001162 w 1769"/>
              <a:gd name="T3" fmla="*/ 1407998894 h 1361"/>
              <a:gd name="T4" fmla="*/ 1832001162 w 1769"/>
              <a:gd name="T5" fmla="*/ 656928178 h 1361"/>
              <a:gd name="T6" fmla="*/ 1362868152 w 1769"/>
              <a:gd name="T7" fmla="*/ 656928178 h 1361"/>
              <a:gd name="T8" fmla="*/ 1362868152 w 1769"/>
              <a:gd name="T9" fmla="*/ 0 h 1361"/>
              <a:gd name="T10" fmla="*/ 516771413 w 1769"/>
              <a:gd name="T11" fmla="*/ 0 h 1361"/>
              <a:gd name="T12" fmla="*/ 516771413 w 1769"/>
              <a:gd name="T13" fmla="*/ 656928178 h 1361"/>
              <a:gd name="T14" fmla="*/ 0 w 1769"/>
              <a:gd name="T15" fmla="*/ 656928178 h 1361"/>
              <a:gd name="T16" fmla="*/ 0 w 1769"/>
              <a:gd name="T17" fmla="*/ 1407998894 h 136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769"/>
              <a:gd name="T28" fmla="*/ 0 h 1361"/>
              <a:gd name="T29" fmla="*/ 1769 w 1769"/>
              <a:gd name="T30" fmla="*/ 1361 h 136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769" h="1361">
                <a:moveTo>
                  <a:pt x="0" y="1361"/>
                </a:moveTo>
                <a:lnTo>
                  <a:pt x="1769" y="1361"/>
                </a:lnTo>
                <a:lnTo>
                  <a:pt x="1769" y="635"/>
                </a:lnTo>
                <a:lnTo>
                  <a:pt x="1316" y="635"/>
                </a:lnTo>
                <a:lnTo>
                  <a:pt x="1316" y="0"/>
                </a:lnTo>
                <a:lnTo>
                  <a:pt x="499" y="0"/>
                </a:lnTo>
                <a:lnTo>
                  <a:pt x="499" y="635"/>
                </a:lnTo>
                <a:lnTo>
                  <a:pt x="0" y="635"/>
                </a:lnTo>
                <a:lnTo>
                  <a:pt x="0" y="1361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7414" name="Line 12">
            <a:extLst>
              <a:ext uri="{FF2B5EF4-FFF2-40B4-BE49-F238E27FC236}">
                <a16:creationId xmlns:a16="http://schemas.microsoft.com/office/drawing/2014/main" id="{51FBD056-29FC-4482-8C08-372E6DDFEEE8}"/>
              </a:ext>
            </a:extLst>
          </p:cNvPr>
          <p:cNvSpPr>
            <a:spLocks noChangeShapeType="1"/>
          </p:cNvSpPr>
          <p:nvPr/>
        </p:nvSpPr>
        <p:spPr bwMode="auto">
          <a:xfrm>
            <a:off x="4441825" y="6181725"/>
            <a:ext cx="25923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7415" name="Line 14">
            <a:extLst>
              <a:ext uri="{FF2B5EF4-FFF2-40B4-BE49-F238E27FC236}">
                <a16:creationId xmlns:a16="http://schemas.microsoft.com/office/drawing/2014/main" id="{AD15C58F-ADAB-479E-8A68-06F3D5A3CF1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41825" y="4797425"/>
            <a:ext cx="0" cy="138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7416" name="Line 15">
            <a:extLst>
              <a:ext uri="{FF2B5EF4-FFF2-40B4-BE49-F238E27FC236}">
                <a16:creationId xmlns:a16="http://schemas.microsoft.com/office/drawing/2014/main" id="{EE92423B-C741-46D8-8197-11117A2B476D}"/>
              </a:ext>
            </a:extLst>
          </p:cNvPr>
          <p:cNvSpPr>
            <a:spLocks noChangeShapeType="1"/>
          </p:cNvSpPr>
          <p:nvPr/>
        </p:nvSpPr>
        <p:spPr bwMode="auto">
          <a:xfrm>
            <a:off x="4441825" y="5445125"/>
            <a:ext cx="25923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7417" name="Line 16">
            <a:extLst>
              <a:ext uri="{FF2B5EF4-FFF2-40B4-BE49-F238E27FC236}">
                <a16:creationId xmlns:a16="http://schemas.microsoft.com/office/drawing/2014/main" id="{FA685883-A5F9-471A-85E6-054EAEA0403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034213" y="4797425"/>
            <a:ext cx="0" cy="138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7418" name="Line 17">
            <a:extLst>
              <a:ext uri="{FF2B5EF4-FFF2-40B4-BE49-F238E27FC236}">
                <a16:creationId xmlns:a16="http://schemas.microsoft.com/office/drawing/2014/main" id="{5AC53D6F-650E-4742-9DD4-24D03AD4CF13}"/>
              </a:ext>
            </a:extLst>
          </p:cNvPr>
          <p:cNvSpPr>
            <a:spLocks noChangeShapeType="1"/>
          </p:cNvSpPr>
          <p:nvPr/>
        </p:nvSpPr>
        <p:spPr bwMode="auto">
          <a:xfrm>
            <a:off x="4441825" y="4797425"/>
            <a:ext cx="25923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17419" name="Group 24">
            <a:extLst>
              <a:ext uri="{FF2B5EF4-FFF2-40B4-BE49-F238E27FC236}">
                <a16:creationId xmlns:a16="http://schemas.microsoft.com/office/drawing/2014/main" id="{07F8109E-0CB5-4DD8-92E2-FE3D859D3D2E}"/>
              </a:ext>
            </a:extLst>
          </p:cNvPr>
          <p:cNvGrpSpPr>
            <a:grpSpLocks/>
          </p:cNvGrpSpPr>
          <p:nvPr/>
        </p:nvGrpSpPr>
        <p:grpSpPr bwMode="auto">
          <a:xfrm>
            <a:off x="7575550" y="4381500"/>
            <a:ext cx="2635250" cy="1790700"/>
            <a:chOff x="3812" y="2760"/>
            <a:chExt cx="1660" cy="1128"/>
          </a:xfrm>
        </p:grpSpPr>
        <p:sp>
          <p:nvSpPr>
            <p:cNvPr id="17499" name="Line 20">
              <a:extLst>
                <a:ext uri="{FF2B5EF4-FFF2-40B4-BE49-F238E27FC236}">
                  <a16:creationId xmlns:a16="http://schemas.microsoft.com/office/drawing/2014/main" id="{ED8A2ED8-1CD8-4BD9-85DB-537CAC0C23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12" y="3600"/>
              <a:ext cx="165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500" name="Line 21">
              <a:extLst>
                <a:ext uri="{FF2B5EF4-FFF2-40B4-BE49-F238E27FC236}">
                  <a16:creationId xmlns:a16="http://schemas.microsoft.com/office/drawing/2014/main" id="{95B6E4D0-9A64-4AE9-8D01-38DEB07487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22" y="3082"/>
              <a:ext cx="164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501" name="Rectangle 23">
              <a:extLst>
                <a:ext uri="{FF2B5EF4-FFF2-40B4-BE49-F238E27FC236}">
                  <a16:creationId xmlns:a16="http://schemas.microsoft.com/office/drawing/2014/main" id="{A84CC042-4A8E-4454-8707-6F7161F164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6" y="2760"/>
              <a:ext cx="1656" cy="11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17420" name="Text Box 27">
            <a:extLst>
              <a:ext uri="{FF2B5EF4-FFF2-40B4-BE49-F238E27FC236}">
                <a16:creationId xmlns:a16="http://schemas.microsoft.com/office/drawing/2014/main" id="{AC5E5AFC-D5F8-4B47-9656-DC0D2C0910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2000" y="3975101"/>
            <a:ext cx="1784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/>
              <a:t>Front Elevation</a:t>
            </a:r>
          </a:p>
        </p:txBody>
      </p:sp>
      <p:grpSp>
        <p:nvGrpSpPr>
          <p:cNvPr id="17421" name="Group 28">
            <a:extLst>
              <a:ext uri="{FF2B5EF4-FFF2-40B4-BE49-F238E27FC236}">
                <a16:creationId xmlns:a16="http://schemas.microsoft.com/office/drawing/2014/main" id="{6E68CE82-7380-41CD-AB12-A0F7F614C97F}"/>
              </a:ext>
            </a:extLst>
          </p:cNvPr>
          <p:cNvGrpSpPr>
            <a:grpSpLocks/>
          </p:cNvGrpSpPr>
          <p:nvPr/>
        </p:nvGrpSpPr>
        <p:grpSpPr bwMode="auto">
          <a:xfrm>
            <a:off x="4686300" y="3024188"/>
            <a:ext cx="1784350" cy="831850"/>
            <a:chOff x="2061" y="2220"/>
            <a:chExt cx="1124" cy="524"/>
          </a:xfrm>
        </p:grpSpPr>
        <p:sp>
          <p:nvSpPr>
            <p:cNvPr id="17497" name="Text Box 29">
              <a:extLst>
                <a:ext uri="{FF2B5EF4-FFF2-40B4-BE49-F238E27FC236}">
                  <a16:creationId xmlns:a16="http://schemas.microsoft.com/office/drawing/2014/main" id="{B47FD4B6-6FF6-4541-8C02-64187CF35E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61" y="2513"/>
              <a:ext cx="112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/>
                <a:t>Side Elevation</a:t>
              </a:r>
            </a:p>
          </p:txBody>
        </p:sp>
        <p:sp>
          <p:nvSpPr>
            <p:cNvPr id="17498" name="Line 30">
              <a:extLst>
                <a:ext uri="{FF2B5EF4-FFF2-40B4-BE49-F238E27FC236}">
                  <a16:creationId xmlns:a16="http://schemas.microsoft.com/office/drawing/2014/main" id="{0B5ED039-4F57-4CC6-AF93-E0C10578299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61236" flipH="1" flipV="1">
              <a:off x="2172" y="2220"/>
              <a:ext cx="372" cy="3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7422" name="Group 31">
            <a:extLst>
              <a:ext uri="{FF2B5EF4-FFF2-40B4-BE49-F238E27FC236}">
                <a16:creationId xmlns:a16="http://schemas.microsoft.com/office/drawing/2014/main" id="{7F55307A-F32D-4071-89D7-E60CC41D2B2A}"/>
              </a:ext>
            </a:extLst>
          </p:cNvPr>
          <p:cNvGrpSpPr>
            <a:grpSpLocks/>
          </p:cNvGrpSpPr>
          <p:nvPr/>
        </p:nvGrpSpPr>
        <p:grpSpPr bwMode="auto">
          <a:xfrm>
            <a:off x="3025776" y="228600"/>
            <a:ext cx="1279525" cy="1219200"/>
            <a:chOff x="1477" y="657"/>
            <a:chExt cx="806" cy="768"/>
          </a:xfrm>
        </p:grpSpPr>
        <p:sp>
          <p:nvSpPr>
            <p:cNvPr id="17495" name="Line 32">
              <a:extLst>
                <a:ext uri="{FF2B5EF4-FFF2-40B4-BE49-F238E27FC236}">
                  <a16:creationId xmlns:a16="http://schemas.microsoft.com/office/drawing/2014/main" id="{FA5029B2-F3C6-4B13-95ED-B81092D8E4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60" y="948"/>
              <a:ext cx="3" cy="47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496" name="Text Box 33">
              <a:extLst>
                <a:ext uri="{FF2B5EF4-FFF2-40B4-BE49-F238E27FC236}">
                  <a16:creationId xmlns:a16="http://schemas.microsoft.com/office/drawing/2014/main" id="{920E586F-1A7D-46B6-BB9F-ECB0D2FD40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7" y="657"/>
              <a:ext cx="80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/>
                <a:t>Plan View</a:t>
              </a:r>
            </a:p>
          </p:txBody>
        </p:sp>
      </p:grpSp>
      <p:sp>
        <p:nvSpPr>
          <p:cNvPr id="17423" name="Line 34">
            <a:extLst>
              <a:ext uri="{FF2B5EF4-FFF2-40B4-BE49-F238E27FC236}">
                <a16:creationId xmlns:a16="http://schemas.microsoft.com/office/drawing/2014/main" id="{05160B30-A971-4ED3-8D82-14FC674DC67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43200" y="3524250"/>
            <a:ext cx="209550" cy="4381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347" name="Text Box 35">
            <a:extLst>
              <a:ext uri="{FF2B5EF4-FFF2-40B4-BE49-F238E27FC236}">
                <a16:creationId xmlns:a16="http://schemas.microsoft.com/office/drawing/2014/main" id="{3013584D-E748-43FD-89FC-6D6CDDAFBF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2163" y="6257926"/>
            <a:ext cx="2038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>
                <a:solidFill>
                  <a:srgbClr val="3333FF"/>
                </a:solidFill>
              </a:rPr>
              <a:t>Front Elevation</a:t>
            </a:r>
          </a:p>
        </p:txBody>
      </p:sp>
      <p:sp>
        <p:nvSpPr>
          <p:cNvPr id="13348" name="Text Box 36">
            <a:extLst>
              <a:ext uri="{FF2B5EF4-FFF2-40B4-BE49-F238E27FC236}">
                <a16:creationId xmlns:a16="http://schemas.microsoft.com/office/drawing/2014/main" id="{94DDAA4C-FFC2-4DFA-BB90-1028E62782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3613" y="6235701"/>
            <a:ext cx="2038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>
                <a:solidFill>
                  <a:srgbClr val="3333FF"/>
                </a:solidFill>
              </a:rPr>
              <a:t>Side Elevation</a:t>
            </a:r>
          </a:p>
        </p:txBody>
      </p:sp>
      <p:sp>
        <p:nvSpPr>
          <p:cNvPr id="13349" name="Text Box 37">
            <a:extLst>
              <a:ext uri="{FF2B5EF4-FFF2-40B4-BE49-F238E27FC236}">
                <a16:creationId xmlns:a16="http://schemas.microsoft.com/office/drawing/2014/main" id="{7FED5D18-5A35-4BC2-A3B5-A78159A8E3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35976" y="6216651"/>
            <a:ext cx="18907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>
                <a:solidFill>
                  <a:srgbClr val="3333FF"/>
                </a:solidFill>
              </a:rPr>
              <a:t>Plan</a:t>
            </a:r>
          </a:p>
        </p:txBody>
      </p:sp>
      <p:grpSp>
        <p:nvGrpSpPr>
          <p:cNvPr id="17427" name="Group 38">
            <a:extLst>
              <a:ext uri="{FF2B5EF4-FFF2-40B4-BE49-F238E27FC236}">
                <a16:creationId xmlns:a16="http://schemas.microsoft.com/office/drawing/2014/main" id="{E907BCEB-AADD-4FFF-A69E-5DAFE6F04DFB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0"/>
            <a:ext cx="9144000" cy="114300"/>
            <a:chOff x="1853" y="2658"/>
            <a:chExt cx="5184" cy="72"/>
          </a:xfrm>
        </p:grpSpPr>
        <p:grpSp>
          <p:nvGrpSpPr>
            <p:cNvPr id="17477" name="Group 39">
              <a:extLst>
                <a:ext uri="{FF2B5EF4-FFF2-40B4-BE49-F238E27FC236}">
                  <a16:creationId xmlns:a16="http://schemas.microsoft.com/office/drawing/2014/main" id="{2A8B4A69-E8D5-4DCE-BFCF-CA7F1017EEE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53" y="2658"/>
              <a:ext cx="2592" cy="72"/>
              <a:chOff x="1853" y="2658"/>
              <a:chExt cx="2592" cy="72"/>
            </a:xfrm>
          </p:grpSpPr>
          <p:sp>
            <p:nvSpPr>
              <p:cNvPr id="17487" name="Rectangle 40">
                <a:extLst>
                  <a:ext uri="{FF2B5EF4-FFF2-40B4-BE49-F238E27FC236}">
                    <a16:creationId xmlns:a16="http://schemas.microsoft.com/office/drawing/2014/main" id="{3D59825C-F699-4C80-A9ED-C02A9443B0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53" y="2658"/>
                <a:ext cx="324" cy="72"/>
              </a:xfrm>
              <a:prstGeom prst="rect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7488" name="Rectangle 41">
                <a:extLst>
                  <a:ext uri="{FF2B5EF4-FFF2-40B4-BE49-F238E27FC236}">
                    <a16:creationId xmlns:a16="http://schemas.microsoft.com/office/drawing/2014/main" id="{86AF055F-0B1F-445E-B769-5DBAA2AFE3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7" y="2658"/>
                <a:ext cx="324" cy="72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7489" name="Rectangle 42">
                <a:extLst>
                  <a:ext uri="{FF2B5EF4-FFF2-40B4-BE49-F238E27FC236}">
                    <a16:creationId xmlns:a16="http://schemas.microsoft.com/office/drawing/2014/main" id="{A706A24C-E0D7-4C44-86D7-CAD7A54FE4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01" y="2658"/>
                <a:ext cx="324" cy="72"/>
              </a:xfrm>
              <a:prstGeom prst="rect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7490" name="Rectangle 43">
                <a:extLst>
                  <a:ext uri="{FF2B5EF4-FFF2-40B4-BE49-F238E27FC236}">
                    <a16:creationId xmlns:a16="http://schemas.microsoft.com/office/drawing/2014/main" id="{F6E4C155-F283-40F4-BC34-A34C1FBA7E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25" y="2658"/>
                <a:ext cx="324" cy="72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7491" name="Rectangle 44">
                <a:extLst>
                  <a:ext uri="{FF2B5EF4-FFF2-40B4-BE49-F238E27FC236}">
                    <a16:creationId xmlns:a16="http://schemas.microsoft.com/office/drawing/2014/main" id="{D60B6C7F-5D0B-4CA4-B1D2-F8BA067B4B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49" y="2658"/>
                <a:ext cx="324" cy="72"/>
              </a:xfrm>
              <a:prstGeom prst="rect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7492" name="Rectangle 45">
                <a:extLst>
                  <a:ext uri="{FF2B5EF4-FFF2-40B4-BE49-F238E27FC236}">
                    <a16:creationId xmlns:a16="http://schemas.microsoft.com/office/drawing/2014/main" id="{4653A220-0929-48C4-82E4-47BE4405A9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73" y="2658"/>
                <a:ext cx="324" cy="72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7493" name="Rectangle 46">
                <a:extLst>
                  <a:ext uri="{FF2B5EF4-FFF2-40B4-BE49-F238E27FC236}">
                    <a16:creationId xmlns:a16="http://schemas.microsoft.com/office/drawing/2014/main" id="{49D459C6-780B-4E60-8DA0-A33512DA9E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7" y="2658"/>
                <a:ext cx="324" cy="72"/>
              </a:xfrm>
              <a:prstGeom prst="rect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7494" name="Rectangle 47">
                <a:extLst>
                  <a:ext uri="{FF2B5EF4-FFF2-40B4-BE49-F238E27FC236}">
                    <a16:creationId xmlns:a16="http://schemas.microsoft.com/office/drawing/2014/main" id="{966DBE2B-F972-46AE-BF3F-A00758390B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21" y="2658"/>
                <a:ext cx="324" cy="72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17478" name="Group 48">
              <a:extLst>
                <a:ext uri="{FF2B5EF4-FFF2-40B4-BE49-F238E27FC236}">
                  <a16:creationId xmlns:a16="http://schemas.microsoft.com/office/drawing/2014/main" id="{08ADAACD-ACC4-482C-89AE-10A58940803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45" y="2658"/>
              <a:ext cx="2592" cy="72"/>
              <a:chOff x="1853" y="2658"/>
              <a:chExt cx="2592" cy="72"/>
            </a:xfrm>
          </p:grpSpPr>
          <p:sp>
            <p:nvSpPr>
              <p:cNvPr id="17479" name="Rectangle 49">
                <a:extLst>
                  <a:ext uri="{FF2B5EF4-FFF2-40B4-BE49-F238E27FC236}">
                    <a16:creationId xmlns:a16="http://schemas.microsoft.com/office/drawing/2014/main" id="{767AC051-9F3F-429A-8AC0-BDDD903B27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53" y="2658"/>
                <a:ext cx="324" cy="72"/>
              </a:xfrm>
              <a:prstGeom prst="rect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7480" name="Rectangle 50">
                <a:extLst>
                  <a:ext uri="{FF2B5EF4-FFF2-40B4-BE49-F238E27FC236}">
                    <a16:creationId xmlns:a16="http://schemas.microsoft.com/office/drawing/2014/main" id="{1100DB85-A7A0-4FA3-80DB-2CB7693755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7" y="2658"/>
                <a:ext cx="324" cy="72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7481" name="Rectangle 51">
                <a:extLst>
                  <a:ext uri="{FF2B5EF4-FFF2-40B4-BE49-F238E27FC236}">
                    <a16:creationId xmlns:a16="http://schemas.microsoft.com/office/drawing/2014/main" id="{77C420F0-FAC1-494C-8734-F9CCB299CB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01" y="2658"/>
                <a:ext cx="324" cy="72"/>
              </a:xfrm>
              <a:prstGeom prst="rect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7482" name="Rectangle 52">
                <a:extLst>
                  <a:ext uri="{FF2B5EF4-FFF2-40B4-BE49-F238E27FC236}">
                    <a16:creationId xmlns:a16="http://schemas.microsoft.com/office/drawing/2014/main" id="{5D9107F6-1CD1-45AF-8BCA-E8B7C833D2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25" y="2658"/>
                <a:ext cx="324" cy="72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7483" name="Rectangle 53">
                <a:extLst>
                  <a:ext uri="{FF2B5EF4-FFF2-40B4-BE49-F238E27FC236}">
                    <a16:creationId xmlns:a16="http://schemas.microsoft.com/office/drawing/2014/main" id="{13FABAF2-59F3-493B-9789-B0CCE2F27F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49" y="2658"/>
                <a:ext cx="324" cy="72"/>
              </a:xfrm>
              <a:prstGeom prst="rect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7484" name="Rectangle 54">
                <a:extLst>
                  <a:ext uri="{FF2B5EF4-FFF2-40B4-BE49-F238E27FC236}">
                    <a16:creationId xmlns:a16="http://schemas.microsoft.com/office/drawing/2014/main" id="{F75039C6-C18E-4031-86BE-E6FB5E781B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73" y="2658"/>
                <a:ext cx="324" cy="72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7485" name="Rectangle 55">
                <a:extLst>
                  <a:ext uri="{FF2B5EF4-FFF2-40B4-BE49-F238E27FC236}">
                    <a16:creationId xmlns:a16="http://schemas.microsoft.com/office/drawing/2014/main" id="{A4CA7647-A380-4C05-A8BF-B5CD2AB509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7" y="2658"/>
                <a:ext cx="324" cy="72"/>
              </a:xfrm>
              <a:prstGeom prst="rect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7486" name="Rectangle 56">
                <a:extLst>
                  <a:ext uri="{FF2B5EF4-FFF2-40B4-BE49-F238E27FC236}">
                    <a16:creationId xmlns:a16="http://schemas.microsoft.com/office/drawing/2014/main" id="{35DA8155-F023-48F6-91AE-C5186061C2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21" y="2658"/>
                <a:ext cx="324" cy="72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</p:grpSp>
      <p:grpSp>
        <p:nvGrpSpPr>
          <p:cNvPr id="17428" name="Group 57">
            <a:extLst>
              <a:ext uri="{FF2B5EF4-FFF2-40B4-BE49-F238E27FC236}">
                <a16:creationId xmlns:a16="http://schemas.microsoft.com/office/drawing/2014/main" id="{7EAB192B-B1CA-4101-BF85-6F4CB9A96080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1550988" y="6743700"/>
            <a:ext cx="9144000" cy="114300"/>
            <a:chOff x="1853" y="2658"/>
            <a:chExt cx="5184" cy="72"/>
          </a:xfrm>
        </p:grpSpPr>
        <p:grpSp>
          <p:nvGrpSpPr>
            <p:cNvPr id="17459" name="Group 58">
              <a:extLst>
                <a:ext uri="{FF2B5EF4-FFF2-40B4-BE49-F238E27FC236}">
                  <a16:creationId xmlns:a16="http://schemas.microsoft.com/office/drawing/2014/main" id="{2E92AB0B-7063-4544-96BA-83BEA4D0286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53" y="2658"/>
              <a:ext cx="2592" cy="72"/>
              <a:chOff x="1853" y="2658"/>
              <a:chExt cx="2592" cy="72"/>
            </a:xfrm>
          </p:grpSpPr>
          <p:sp>
            <p:nvSpPr>
              <p:cNvPr id="17469" name="Rectangle 59">
                <a:extLst>
                  <a:ext uri="{FF2B5EF4-FFF2-40B4-BE49-F238E27FC236}">
                    <a16:creationId xmlns:a16="http://schemas.microsoft.com/office/drawing/2014/main" id="{88D27ECC-4EC6-4C42-B60D-2F03345D84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53" y="2658"/>
                <a:ext cx="324" cy="72"/>
              </a:xfrm>
              <a:prstGeom prst="rect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7470" name="Rectangle 60">
                <a:extLst>
                  <a:ext uri="{FF2B5EF4-FFF2-40B4-BE49-F238E27FC236}">
                    <a16:creationId xmlns:a16="http://schemas.microsoft.com/office/drawing/2014/main" id="{4A24FF3F-F28A-4C04-87E0-B99356ED6C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7" y="2658"/>
                <a:ext cx="324" cy="72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7471" name="Rectangle 61">
                <a:extLst>
                  <a:ext uri="{FF2B5EF4-FFF2-40B4-BE49-F238E27FC236}">
                    <a16:creationId xmlns:a16="http://schemas.microsoft.com/office/drawing/2014/main" id="{6EB542BE-0A62-4FC6-A0EA-BA354A66E9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01" y="2658"/>
                <a:ext cx="324" cy="72"/>
              </a:xfrm>
              <a:prstGeom prst="rect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7472" name="Rectangle 62">
                <a:extLst>
                  <a:ext uri="{FF2B5EF4-FFF2-40B4-BE49-F238E27FC236}">
                    <a16:creationId xmlns:a16="http://schemas.microsoft.com/office/drawing/2014/main" id="{C444D61E-A67B-46E4-8D25-9F9A973CFA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25" y="2658"/>
                <a:ext cx="324" cy="72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7473" name="Rectangle 63">
                <a:extLst>
                  <a:ext uri="{FF2B5EF4-FFF2-40B4-BE49-F238E27FC236}">
                    <a16:creationId xmlns:a16="http://schemas.microsoft.com/office/drawing/2014/main" id="{C4EDD414-3C3E-40C0-B2D4-D87C058932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49" y="2658"/>
                <a:ext cx="324" cy="72"/>
              </a:xfrm>
              <a:prstGeom prst="rect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7474" name="Rectangle 64">
                <a:extLst>
                  <a:ext uri="{FF2B5EF4-FFF2-40B4-BE49-F238E27FC236}">
                    <a16:creationId xmlns:a16="http://schemas.microsoft.com/office/drawing/2014/main" id="{0128BDFA-44FA-425D-9A6F-B52F523B0C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73" y="2658"/>
                <a:ext cx="324" cy="72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7475" name="Rectangle 65">
                <a:extLst>
                  <a:ext uri="{FF2B5EF4-FFF2-40B4-BE49-F238E27FC236}">
                    <a16:creationId xmlns:a16="http://schemas.microsoft.com/office/drawing/2014/main" id="{3CB59647-07C4-4663-BAD6-A4C715CAC4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7" y="2658"/>
                <a:ext cx="324" cy="72"/>
              </a:xfrm>
              <a:prstGeom prst="rect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7476" name="Rectangle 66">
                <a:extLst>
                  <a:ext uri="{FF2B5EF4-FFF2-40B4-BE49-F238E27FC236}">
                    <a16:creationId xmlns:a16="http://schemas.microsoft.com/office/drawing/2014/main" id="{94E745EE-256F-4944-B004-F318CA0A8F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21" y="2658"/>
                <a:ext cx="324" cy="72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17460" name="Group 67">
              <a:extLst>
                <a:ext uri="{FF2B5EF4-FFF2-40B4-BE49-F238E27FC236}">
                  <a16:creationId xmlns:a16="http://schemas.microsoft.com/office/drawing/2014/main" id="{15C5C68E-2C4B-480A-9A30-0B54D45C41F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45" y="2658"/>
              <a:ext cx="2592" cy="72"/>
              <a:chOff x="1853" y="2658"/>
              <a:chExt cx="2592" cy="72"/>
            </a:xfrm>
          </p:grpSpPr>
          <p:sp>
            <p:nvSpPr>
              <p:cNvPr id="17461" name="Rectangle 68">
                <a:extLst>
                  <a:ext uri="{FF2B5EF4-FFF2-40B4-BE49-F238E27FC236}">
                    <a16:creationId xmlns:a16="http://schemas.microsoft.com/office/drawing/2014/main" id="{BDFE4523-29DA-401E-A43D-AE4623A057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53" y="2658"/>
                <a:ext cx="324" cy="72"/>
              </a:xfrm>
              <a:prstGeom prst="rect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7462" name="Rectangle 69">
                <a:extLst>
                  <a:ext uri="{FF2B5EF4-FFF2-40B4-BE49-F238E27FC236}">
                    <a16:creationId xmlns:a16="http://schemas.microsoft.com/office/drawing/2014/main" id="{431D3B17-0C7E-4D2E-BD85-982A1ED160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7" y="2658"/>
                <a:ext cx="324" cy="72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7463" name="Rectangle 70">
                <a:extLst>
                  <a:ext uri="{FF2B5EF4-FFF2-40B4-BE49-F238E27FC236}">
                    <a16:creationId xmlns:a16="http://schemas.microsoft.com/office/drawing/2014/main" id="{016C8FB4-0DFE-4650-82E1-359EE0EC0A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01" y="2658"/>
                <a:ext cx="324" cy="72"/>
              </a:xfrm>
              <a:prstGeom prst="rect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7464" name="Rectangle 71">
                <a:extLst>
                  <a:ext uri="{FF2B5EF4-FFF2-40B4-BE49-F238E27FC236}">
                    <a16:creationId xmlns:a16="http://schemas.microsoft.com/office/drawing/2014/main" id="{787A576B-4BE8-4801-B869-2B4176BD30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25" y="2658"/>
                <a:ext cx="324" cy="72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7465" name="Rectangle 72">
                <a:extLst>
                  <a:ext uri="{FF2B5EF4-FFF2-40B4-BE49-F238E27FC236}">
                    <a16:creationId xmlns:a16="http://schemas.microsoft.com/office/drawing/2014/main" id="{3F993E55-BF38-47C0-9372-B8D15DE7C8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49" y="2658"/>
                <a:ext cx="324" cy="72"/>
              </a:xfrm>
              <a:prstGeom prst="rect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7466" name="Rectangle 73">
                <a:extLst>
                  <a:ext uri="{FF2B5EF4-FFF2-40B4-BE49-F238E27FC236}">
                    <a16:creationId xmlns:a16="http://schemas.microsoft.com/office/drawing/2014/main" id="{ED8F7555-408C-4FBC-9B5E-8DDA78FA85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73" y="2658"/>
                <a:ext cx="324" cy="72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7467" name="Rectangle 74">
                <a:extLst>
                  <a:ext uri="{FF2B5EF4-FFF2-40B4-BE49-F238E27FC236}">
                    <a16:creationId xmlns:a16="http://schemas.microsoft.com/office/drawing/2014/main" id="{03EA2832-791F-499A-AE10-BD632FC7B1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7" y="2658"/>
                <a:ext cx="324" cy="72"/>
              </a:xfrm>
              <a:prstGeom prst="rect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7468" name="Rectangle 75">
                <a:extLst>
                  <a:ext uri="{FF2B5EF4-FFF2-40B4-BE49-F238E27FC236}">
                    <a16:creationId xmlns:a16="http://schemas.microsoft.com/office/drawing/2014/main" id="{350AA71A-23D3-4545-A84F-1F741195E3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21" y="2658"/>
                <a:ext cx="324" cy="72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</p:grpSp>
      <p:grpSp>
        <p:nvGrpSpPr>
          <p:cNvPr id="17429" name="Group 76">
            <a:extLst>
              <a:ext uri="{FF2B5EF4-FFF2-40B4-BE49-F238E27FC236}">
                <a16:creationId xmlns:a16="http://schemas.microsoft.com/office/drawing/2014/main" id="{C0B87CDD-03F1-45BF-96F3-8F75F100746E}"/>
              </a:ext>
            </a:extLst>
          </p:cNvPr>
          <p:cNvGrpSpPr>
            <a:grpSpLocks/>
          </p:cNvGrpSpPr>
          <p:nvPr/>
        </p:nvGrpSpPr>
        <p:grpSpPr bwMode="auto">
          <a:xfrm>
            <a:off x="10553700" y="114300"/>
            <a:ext cx="114300" cy="6629400"/>
            <a:chOff x="5688" y="72"/>
            <a:chExt cx="72" cy="4320"/>
          </a:xfrm>
        </p:grpSpPr>
        <p:sp>
          <p:nvSpPr>
            <p:cNvPr id="17447" name="Rectangle 77">
              <a:extLst>
                <a:ext uri="{FF2B5EF4-FFF2-40B4-BE49-F238E27FC236}">
                  <a16:creationId xmlns:a16="http://schemas.microsoft.com/office/drawing/2014/main" id="{80083C2F-9341-4D1F-928B-4229D09145D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44" y="216"/>
              <a:ext cx="360" cy="72"/>
            </a:xfrm>
            <a:prstGeom prst="rect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448" name="Rectangle 78">
              <a:extLst>
                <a:ext uri="{FF2B5EF4-FFF2-40B4-BE49-F238E27FC236}">
                  <a16:creationId xmlns:a16="http://schemas.microsoft.com/office/drawing/2014/main" id="{2E7C7D3B-37A1-418F-BBEA-01DBB8B7C59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44" y="576"/>
              <a:ext cx="360" cy="72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449" name="Rectangle 79">
              <a:extLst>
                <a:ext uri="{FF2B5EF4-FFF2-40B4-BE49-F238E27FC236}">
                  <a16:creationId xmlns:a16="http://schemas.microsoft.com/office/drawing/2014/main" id="{E5CFFF86-94E4-44B8-9222-7D37DE9B347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44" y="936"/>
              <a:ext cx="360" cy="72"/>
            </a:xfrm>
            <a:prstGeom prst="rect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450" name="Rectangle 80">
              <a:extLst>
                <a:ext uri="{FF2B5EF4-FFF2-40B4-BE49-F238E27FC236}">
                  <a16:creationId xmlns:a16="http://schemas.microsoft.com/office/drawing/2014/main" id="{A6BB92BE-57CE-47C6-9E61-DDA3D6B52F5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44" y="1296"/>
              <a:ext cx="360" cy="72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451" name="Rectangle 81">
              <a:extLst>
                <a:ext uri="{FF2B5EF4-FFF2-40B4-BE49-F238E27FC236}">
                  <a16:creationId xmlns:a16="http://schemas.microsoft.com/office/drawing/2014/main" id="{9CD2DC22-BD74-4F9A-982F-210ED06A128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44" y="1656"/>
              <a:ext cx="360" cy="72"/>
            </a:xfrm>
            <a:prstGeom prst="rect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452" name="Rectangle 82">
              <a:extLst>
                <a:ext uri="{FF2B5EF4-FFF2-40B4-BE49-F238E27FC236}">
                  <a16:creationId xmlns:a16="http://schemas.microsoft.com/office/drawing/2014/main" id="{A0FD2146-EB11-49DF-A120-CB7BBEB21A6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44" y="2016"/>
              <a:ext cx="360" cy="72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453" name="Rectangle 83">
              <a:extLst>
                <a:ext uri="{FF2B5EF4-FFF2-40B4-BE49-F238E27FC236}">
                  <a16:creationId xmlns:a16="http://schemas.microsoft.com/office/drawing/2014/main" id="{96039F70-B657-4477-BAE5-5734A0451C7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44" y="2376"/>
              <a:ext cx="360" cy="72"/>
            </a:xfrm>
            <a:prstGeom prst="rect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454" name="Rectangle 84">
              <a:extLst>
                <a:ext uri="{FF2B5EF4-FFF2-40B4-BE49-F238E27FC236}">
                  <a16:creationId xmlns:a16="http://schemas.microsoft.com/office/drawing/2014/main" id="{5A481F1F-90B3-4EEB-BB18-D7636E0AA1E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44" y="2736"/>
              <a:ext cx="360" cy="72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455" name="Rectangle 85">
              <a:extLst>
                <a:ext uri="{FF2B5EF4-FFF2-40B4-BE49-F238E27FC236}">
                  <a16:creationId xmlns:a16="http://schemas.microsoft.com/office/drawing/2014/main" id="{67623A5B-8011-4D9E-BA36-2F6CA192633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44" y="3096"/>
              <a:ext cx="360" cy="72"/>
            </a:xfrm>
            <a:prstGeom prst="rect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456" name="Rectangle 86">
              <a:extLst>
                <a:ext uri="{FF2B5EF4-FFF2-40B4-BE49-F238E27FC236}">
                  <a16:creationId xmlns:a16="http://schemas.microsoft.com/office/drawing/2014/main" id="{ACA58B48-6C71-4334-B907-815F8F1A897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44" y="3456"/>
              <a:ext cx="360" cy="72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457" name="Rectangle 87">
              <a:extLst>
                <a:ext uri="{FF2B5EF4-FFF2-40B4-BE49-F238E27FC236}">
                  <a16:creationId xmlns:a16="http://schemas.microsoft.com/office/drawing/2014/main" id="{4FF7AC90-67D0-4355-BBB4-9D96765B509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44" y="3816"/>
              <a:ext cx="360" cy="72"/>
            </a:xfrm>
            <a:prstGeom prst="rect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458" name="Rectangle 88">
              <a:extLst>
                <a:ext uri="{FF2B5EF4-FFF2-40B4-BE49-F238E27FC236}">
                  <a16:creationId xmlns:a16="http://schemas.microsoft.com/office/drawing/2014/main" id="{BF240E75-FB6B-4972-8AB2-1375DE09919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44" y="4176"/>
              <a:ext cx="360" cy="72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17430" name="Group 89">
            <a:extLst>
              <a:ext uri="{FF2B5EF4-FFF2-40B4-BE49-F238E27FC236}">
                <a16:creationId xmlns:a16="http://schemas.microsoft.com/office/drawing/2014/main" id="{CA0483FC-DB8D-40B2-9ACD-CFFB9472A55D}"/>
              </a:ext>
            </a:extLst>
          </p:cNvPr>
          <p:cNvGrpSpPr>
            <a:grpSpLocks/>
          </p:cNvGrpSpPr>
          <p:nvPr/>
        </p:nvGrpSpPr>
        <p:grpSpPr bwMode="auto">
          <a:xfrm>
            <a:off x="1493838" y="114300"/>
            <a:ext cx="114301" cy="6629400"/>
            <a:chOff x="5688" y="72"/>
            <a:chExt cx="72" cy="4320"/>
          </a:xfrm>
        </p:grpSpPr>
        <p:sp>
          <p:nvSpPr>
            <p:cNvPr id="17435" name="Rectangle 90">
              <a:extLst>
                <a:ext uri="{FF2B5EF4-FFF2-40B4-BE49-F238E27FC236}">
                  <a16:creationId xmlns:a16="http://schemas.microsoft.com/office/drawing/2014/main" id="{A5F4DABD-02E1-4526-BDD8-BA102C1128A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44" y="216"/>
              <a:ext cx="360" cy="72"/>
            </a:xfrm>
            <a:prstGeom prst="rect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436" name="Rectangle 91">
              <a:extLst>
                <a:ext uri="{FF2B5EF4-FFF2-40B4-BE49-F238E27FC236}">
                  <a16:creationId xmlns:a16="http://schemas.microsoft.com/office/drawing/2014/main" id="{9D6DFEAC-3339-4CA3-B3AF-D31646BF86C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44" y="576"/>
              <a:ext cx="360" cy="72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437" name="Rectangle 92">
              <a:extLst>
                <a:ext uri="{FF2B5EF4-FFF2-40B4-BE49-F238E27FC236}">
                  <a16:creationId xmlns:a16="http://schemas.microsoft.com/office/drawing/2014/main" id="{08A6930E-8D62-47F5-B257-CF3E9901143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44" y="936"/>
              <a:ext cx="360" cy="72"/>
            </a:xfrm>
            <a:prstGeom prst="rect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438" name="Rectangle 93">
              <a:extLst>
                <a:ext uri="{FF2B5EF4-FFF2-40B4-BE49-F238E27FC236}">
                  <a16:creationId xmlns:a16="http://schemas.microsoft.com/office/drawing/2014/main" id="{0D361678-0647-459D-9E9C-604CEF3D070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44" y="1296"/>
              <a:ext cx="360" cy="72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439" name="Rectangle 94">
              <a:extLst>
                <a:ext uri="{FF2B5EF4-FFF2-40B4-BE49-F238E27FC236}">
                  <a16:creationId xmlns:a16="http://schemas.microsoft.com/office/drawing/2014/main" id="{258F8F32-7CC4-4685-B778-A1F893579DB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44" y="1656"/>
              <a:ext cx="360" cy="72"/>
            </a:xfrm>
            <a:prstGeom prst="rect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440" name="Rectangle 95">
              <a:extLst>
                <a:ext uri="{FF2B5EF4-FFF2-40B4-BE49-F238E27FC236}">
                  <a16:creationId xmlns:a16="http://schemas.microsoft.com/office/drawing/2014/main" id="{5A040B91-5345-49A4-9657-166492F70FB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44" y="2016"/>
              <a:ext cx="360" cy="72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441" name="Rectangle 96">
              <a:extLst>
                <a:ext uri="{FF2B5EF4-FFF2-40B4-BE49-F238E27FC236}">
                  <a16:creationId xmlns:a16="http://schemas.microsoft.com/office/drawing/2014/main" id="{2E34B407-8CCE-4E60-BD99-F1DDFBC7C45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44" y="2376"/>
              <a:ext cx="360" cy="72"/>
            </a:xfrm>
            <a:prstGeom prst="rect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442" name="Rectangle 97">
              <a:extLst>
                <a:ext uri="{FF2B5EF4-FFF2-40B4-BE49-F238E27FC236}">
                  <a16:creationId xmlns:a16="http://schemas.microsoft.com/office/drawing/2014/main" id="{4F85AD72-3530-4CF8-88B1-9D101B594FE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44" y="2736"/>
              <a:ext cx="360" cy="72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443" name="Rectangle 98">
              <a:extLst>
                <a:ext uri="{FF2B5EF4-FFF2-40B4-BE49-F238E27FC236}">
                  <a16:creationId xmlns:a16="http://schemas.microsoft.com/office/drawing/2014/main" id="{C4A2543B-B15B-4795-BDB4-610950F73AF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44" y="3096"/>
              <a:ext cx="360" cy="72"/>
            </a:xfrm>
            <a:prstGeom prst="rect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444" name="Rectangle 99">
              <a:extLst>
                <a:ext uri="{FF2B5EF4-FFF2-40B4-BE49-F238E27FC236}">
                  <a16:creationId xmlns:a16="http://schemas.microsoft.com/office/drawing/2014/main" id="{6EAA6EC6-FDE8-4D9A-BC7E-23F76A03C3F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44" y="3456"/>
              <a:ext cx="360" cy="72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445" name="Rectangle 100">
              <a:extLst>
                <a:ext uri="{FF2B5EF4-FFF2-40B4-BE49-F238E27FC236}">
                  <a16:creationId xmlns:a16="http://schemas.microsoft.com/office/drawing/2014/main" id="{3E5FE144-64D6-4E76-9E50-F8A0984B545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44" y="3816"/>
              <a:ext cx="360" cy="72"/>
            </a:xfrm>
            <a:prstGeom prst="rect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446" name="Rectangle 101">
              <a:extLst>
                <a:ext uri="{FF2B5EF4-FFF2-40B4-BE49-F238E27FC236}">
                  <a16:creationId xmlns:a16="http://schemas.microsoft.com/office/drawing/2014/main" id="{7D9191B8-9C03-40A7-91EA-6B19D123B19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44" y="4176"/>
              <a:ext cx="360" cy="72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17431" name="Freeform 102">
            <a:extLst>
              <a:ext uri="{FF2B5EF4-FFF2-40B4-BE49-F238E27FC236}">
                <a16:creationId xmlns:a16="http://schemas.microsoft.com/office/drawing/2014/main" id="{C155B65D-AA4D-41B9-8508-99AD00E9001F}"/>
              </a:ext>
            </a:extLst>
          </p:cNvPr>
          <p:cNvSpPr>
            <a:spLocks/>
          </p:cNvSpPr>
          <p:nvPr/>
        </p:nvSpPr>
        <p:spPr bwMode="auto">
          <a:xfrm>
            <a:off x="2208214" y="1946275"/>
            <a:ext cx="1800225" cy="1384300"/>
          </a:xfrm>
          <a:custGeom>
            <a:avLst/>
            <a:gdLst>
              <a:gd name="T0" fmla="*/ 0 w 1769"/>
              <a:gd name="T1" fmla="*/ 1407998894 h 1361"/>
              <a:gd name="T2" fmla="*/ 1832001162 w 1769"/>
              <a:gd name="T3" fmla="*/ 1407998894 h 1361"/>
              <a:gd name="T4" fmla="*/ 1832001162 w 1769"/>
              <a:gd name="T5" fmla="*/ 656928178 h 1361"/>
              <a:gd name="T6" fmla="*/ 1362868152 w 1769"/>
              <a:gd name="T7" fmla="*/ 656928178 h 1361"/>
              <a:gd name="T8" fmla="*/ 1362868152 w 1769"/>
              <a:gd name="T9" fmla="*/ 0 h 1361"/>
              <a:gd name="T10" fmla="*/ 516771413 w 1769"/>
              <a:gd name="T11" fmla="*/ 0 h 1361"/>
              <a:gd name="T12" fmla="*/ 516771413 w 1769"/>
              <a:gd name="T13" fmla="*/ 656928178 h 1361"/>
              <a:gd name="T14" fmla="*/ 0 w 1769"/>
              <a:gd name="T15" fmla="*/ 656928178 h 1361"/>
              <a:gd name="T16" fmla="*/ 0 w 1769"/>
              <a:gd name="T17" fmla="*/ 1407998894 h 136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769"/>
              <a:gd name="T28" fmla="*/ 0 h 1361"/>
              <a:gd name="T29" fmla="*/ 1769 w 1769"/>
              <a:gd name="T30" fmla="*/ 1361 h 136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769" h="1361">
                <a:moveTo>
                  <a:pt x="0" y="1361"/>
                </a:moveTo>
                <a:lnTo>
                  <a:pt x="1769" y="1361"/>
                </a:lnTo>
                <a:lnTo>
                  <a:pt x="1769" y="635"/>
                </a:lnTo>
                <a:lnTo>
                  <a:pt x="1316" y="635"/>
                </a:lnTo>
                <a:lnTo>
                  <a:pt x="1316" y="0"/>
                </a:lnTo>
                <a:lnTo>
                  <a:pt x="499" y="0"/>
                </a:lnTo>
                <a:lnTo>
                  <a:pt x="499" y="635"/>
                </a:lnTo>
                <a:lnTo>
                  <a:pt x="0" y="635"/>
                </a:lnTo>
                <a:lnTo>
                  <a:pt x="0" y="1361"/>
                </a:lnTo>
                <a:close/>
              </a:path>
            </a:pathLst>
          </a:custGeom>
          <a:gradFill rotWithShape="1">
            <a:gsLst>
              <a:gs pos="0">
                <a:srgbClr val="93896A"/>
              </a:gs>
              <a:gs pos="50000">
                <a:srgbClr val="DECEA0"/>
              </a:gs>
              <a:gs pos="100000">
                <a:srgbClr val="93896A"/>
              </a:gs>
            </a:gsLst>
            <a:lin ang="18900000" scaled="1"/>
          </a:gradFill>
          <a:ln w="9525">
            <a:round/>
            <a:headEnd/>
            <a:tailEnd/>
          </a:ln>
          <a:scene3d>
            <a:camera prst="legacyPerspectiveTopRight">
              <a:rot lat="0" lon="899998" rev="0"/>
            </a:camera>
            <a:lightRig rig="legacyFlat3" dir="b"/>
          </a:scene3d>
          <a:sp3d extrusionH="4418000" prstMaterial="legacyMatte">
            <a:bevelT w="13500" h="13500" prst="angle"/>
            <a:bevelB w="13500" h="13500" prst="angle"/>
            <a:extrusionClr>
              <a:srgbClr val="DECEA0"/>
            </a:extrusionClr>
            <a:contourClr>
              <a:srgbClr val="93896A"/>
            </a:contourClr>
          </a:sp3d>
        </p:spPr>
        <p:txBody>
          <a:bodyPr>
            <a:flatTx/>
          </a:bodyPr>
          <a:lstStyle/>
          <a:p>
            <a:endParaRPr lang="en-GB"/>
          </a:p>
        </p:txBody>
      </p:sp>
      <p:sp>
        <p:nvSpPr>
          <p:cNvPr id="17432" name="Text Box 103">
            <a:extLst>
              <a:ext uri="{FF2B5EF4-FFF2-40B4-BE49-F238E27FC236}">
                <a16:creationId xmlns:a16="http://schemas.microsoft.com/office/drawing/2014/main" id="{75E28C98-6088-4797-93F4-FD8D471EF2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3350" y="4325939"/>
            <a:ext cx="476250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/>
              <a:t>A</a:t>
            </a:r>
          </a:p>
        </p:txBody>
      </p:sp>
      <p:sp>
        <p:nvSpPr>
          <p:cNvPr id="17433" name="Text Box 104">
            <a:extLst>
              <a:ext uri="{FF2B5EF4-FFF2-40B4-BE49-F238E27FC236}">
                <a16:creationId xmlns:a16="http://schemas.microsoft.com/office/drawing/2014/main" id="{763F6C30-D71F-4E83-BBBF-1882F4E867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4650" y="4325939"/>
            <a:ext cx="476250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/>
              <a:t>B</a:t>
            </a:r>
          </a:p>
        </p:txBody>
      </p:sp>
      <p:sp>
        <p:nvSpPr>
          <p:cNvPr id="17434" name="Text Box 105">
            <a:extLst>
              <a:ext uri="{FF2B5EF4-FFF2-40B4-BE49-F238E27FC236}">
                <a16:creationId xmlns:a16="http://schemas.microsoft.com/office/drawing/2014/main" id="{320CBD4C-CC62-419C-804C-3FA251B583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8538" y="3925889"/>
            <a:ext cx="476250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/>
              <a:t>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3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3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3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47" grpId="0"/>
      <p:bldP spid="13348" grpId="0"/>
      <p:bldP spid="1334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4">
            <a:extLst>
              <a:ext uri="{FF2B5EF4-FFF2-40B4-BE49-F238E27FC236}">
                <a16:creationId xmlns:a16="http://schemas.microsoft.com/office/drawing/2014/main" id="{9A3F6B14-7D74-4ADF-A203-BB8BFFE6AC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4213" y="385764"/>
            <a:ext cx="3168650" cy="461665"/>
          </a:xfrm>
          <a:prstGeom prst="rect">
            <a:avLst/>
          </a:prstGeom>
          <a:noFill/>
          <a:ln w="76200" cmpd="tri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2400"/>
              <a:t>Plans and Elevations</a:t>
            </a:r>
          </a:p>
        </p:txBody>
      </p:sp>
      <p:sp>
        <p:nvSpPr>
          <p:cNvPr id="18435" name="Text Box 5">
            <a:extLst>
              <a:ext uri="{FF2B5EF4-FFF2-40B4-BE49-F238E27FC236}">
                <a16:creationId xmlns:a16="http://schemas.microsoft.com/office/drawing/2014/main" id="{41666B28-5929-4BE4-B0D1-8F87E20C7E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0950" y="1466850"/>
            <a:ext cx="2457450" cy="1477328"/>
          </a:xfrm>
          <a:prstGeom prst="rect">
            <a:avLst/>
          </a:prstGeom>
          <a:noFill/>
          <a:ln w="76200" cmpd="tri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/>
              <a:t>Decide which of the views below is either a </a:t>
            </a:r>
            <a:r>
              <a:rPr lang="en-GB" altLang="en-US">
                <a:solidFill>
                  <a:srgbClr val="0000FF"/>
                </a:solidFill>
              </a:rPr>
              <a:t>plan</a:t>
            </a:r>
            <a:r>
              <a:rPr lang="en-GB" altLang="en-US"/>
              <a:t>, </a:t>
            </a:r>
            <a:r>
              <a:rPr lang="en-GB" altLang="en-US">
                <a:solidFill>
                  <a:srgbClr val="0000FF"/>
                </a:solidFill>
              </a:rPr>
              <a:t>front elevation</a:t>
            </a:r>
            <a:r>
              <a:rPr lang="en-GB" altLang="en-US"/>
              <a:t> or </a:t>
            </a:r>
            <a:r>
              <a:rPr lang="en-GB" altLang="en-US">
                <a:solidFill>
                  <a:srgbClr val="0000FF"/>
                </a:solidFill>
              </a:rPr>
              <a:t>side elevation</a:t>
            </a:r>
            <a:r>
              <a:rPr lang="en-GB" altLang="en-US"/>
              <a:t> of the object shown.</a:t>
            </a:r>
          </a:p>
        </p:txBody>
      </p:sp>
      <p:sp>
        <p:nvSpPr>
          <p:cNvPr id="18436" name="Text Box 16">
            <a:extLst>
              <a:ext uri="{FF2B5EF4-FFF2-40B4-BE49-F238E27FC236}">
                <a16:creationId xmlns:a16="http://schemas.microsoft.com/office/drawing/2014/main" id="{518CDF87-87F5-45F0-BD52-25D12977A5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1550" y="4089401"/>
            <a:ext cx="1784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/>
              <a:t>Front Elevation</a:t>
            </a:r>
          </a:p>
        </p:txBody>
      </p:sp>
      <p:sp>
        <p:nvSpPr>
          <p:cNvPr id="18437" name="Text Box 18">
            <a:extLst>
              <a:ext uri="{FF2B5EF4-FFF2-40B4-BE49-F238E27FC236}">
                <a16:creationId xmlns:a16="http://schemas.microsoft.com/office/drawing/2014/main" id="{5AED641F-CF2A-4BDD-9F39-20E12B008E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3070226"/>
            <a:ext cx="1784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/>
              <a:t>Side Elevation</a:t>
            </a:r>
          </a:p>
        </p:txBody>
      </p:sp>
      <p:sp>
        <p:nvSpPr>
          <p:cNvPr id="18438" name="Line 19">
            <a:extLst>
              <a:ext uri="{FF2B5EF4-FFF2-40B4-BE49-F238E27FC236}">
                <a16:creationId xmlns:a16="http://schemas.microsoft.com/office/drawing/2014/main" id="{E4D169F3-2F96-40E0-A271-3CF192A4BC16}"/>
              </a:ext>
            </a:extLst>
          </p:cNvPr>
          <p:cNvSpPr>
            <a:spLocks noChangeShapeType="1"/>
          </p:cNvSpPr>
          <p:nvPr/>
        </p:nvSpPr>
        <p:spPr bwMode="auto">
          <a:xfrm rot="19388932" flipH="1" flipV="1">
            <a:off x="5434013" y="2662238"/>
            <a:ext cx="59055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18439" name="Group 20">
            <a:extLst>
              <a:ext uri="{FF2B5EF4-FFF2-40B4-BE49-F238E27FC236}">
                <a16:creationId xmlns:a16="http://schemas.microsoft.com/office/drawing/2014/main" id="{3FA1C512-063C-4441-A91C-46E4BE84290B}"/>
              </a:ext>
            </a:extLst>
          </p:cNvPr>
          <p:cNvGrpSpPr>
            <a:grpSpLocks/>
          </p:cNvGrpSpPr>
          <p:nvPr/>
        </p:nvGrpSpPr>
        <p:grpSpPr bwMode="auto">
          <a:xfrm>
            <a:off x="3559176" y="228600"/>
            <a:ext cx="1279525" cy="1219200"/>
            <a:chOff x="1477" y="657"/>
            <a:chExt cx="806" cy="768"/>
          </a:xfrm>
        </p:grpSpPr>
        <p:sp>
          <p:nvSpPr>
            <p:cNvPr id="18518" name="Line 21">
              <a:extLst>
                <a:ext uri="{FF2B5EF4-FFF2-40B4-BE49-F238E27FC236}">
                  <a16:creationId xmlns:a16="http://schemas.microsoft.com/office/drawing/2014/main" id="{18FC4150-7F84-4FFC-B8BA-382F6C9CA2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60" y="948"/>
              <a:ext cx="3" cy="47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8519" name="Text Box 22">
              <a:extLst>
                <a:ext uri="{FF2B5EF4-FFF2-40B4-BE49-F238E27FC236}">
                  <a16:creationId xmlns:a16="http://schemas.microsoft.com/office/drawing/2014/main" id="{DFC10A00-2284-4A18-833C-19CF085424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7" y="657"/>
              <a:ext cx="80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/>
                <a:t>Plan View</a:t>
              </a:r>
            </a:p>
          </p:txBody>
        </p:sp>
      </p:grpSp>
      <p:sp>
        <p:nvSpPr>
          <p:cNvPr id="18440" name="Line 23">
            <a:extLst>
              <a:ext uri="{FF2B5EF4-FFF2-40B4-BE49-F238E27FC236}">
                <a16:creationId xmlns:a16="http://schemas.microsoft.com/office/drawing/2014/main" id="{CFDF1352-490D-4E05-AA35-DBEE6253F5B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952750" y="3524250"/>
            <a:ext cx="209550" cy="4381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4360" name="Text Box 24">
            <a:extLst>
              <a:ext uri="{FF2B5EF4-FFF2-40B4-BE49-F238E27FC236}">
                <a16:creationId xmlns:a16="http://schemas.microsoft.com/office/drawing/2014/main" id="{7F09CED7-BBE0-411E-9B3A-7BFC7A83FE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5513" y="6238876"/>
            <a:ext cx="2038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>
                <a:solidFill>
                  <a:srgbClr val="3333FF"/>
                </a:solidFill>
              </a:rPr>
              <a:t>Side Elevation</a:t>
            </a:r>
          </a:p>
        </p:txBody>
      </p:sp>
      <p:sp>
        <p:nvSpPr>
          <p:cNvPr id="14361" name="Text Box 25">
            <a:extLst>
              <a:ext uri="{FF2B5EF4-FFF2-40B4-BE49-F238E27FC236}">
                <a16:creationId xmlns:a16="http://schemas.microsoft.com/office/drawing/2014/main" id="{B0A7864B-48EE-4562-B946-7548A1FB8A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8963" y="6254751"/>
            <a:ext cx="2038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>
                <a:solidFill>
                  <a:srgbClr val="3333FF"/>
                </a:solidFill>
              </a:rPr>
              <a:t>Plan</a:t>
            </a:r>
          </a:p>
        </p:txBody>
      </p:sp>
      <p:grpSp>
        <p:nvGrpSpPr>
          <p:cNvPr id="18443" name="Group 27">
            <a:extLst>
              <a:ext uri="{FF2B5EF4-FFF2-40B4-BE49-F238E27FC236}">
                <a16:creationId xmlns:a16="http://schemas.microsoft.com/office/drawing/2014/main" id="{32D6CCB4-09FA-48FF-BD01-4ECD035D7AE4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0"/>
            <a:ext cx="9144000" cy="114300"/>
            <a:chOff x="1853" y="2658"/>
            <a:chExt cx="5184" cy="72"/>
          </a:xfrm>
        </p:grpSpPr>
        <p:grpSp>
          <p:nvGrpSpPr>
            <p:cNvPr id="18500" name="Group 28">
              <a:extLst>
                <a:ext uri="{FF2B5EF4-FFF2-40B4-BE49-F238E27FC236}">
                  <a16:creationId xmlns:a16="http://schemas.microsoft.com/office/drawing/2014/main" id="{29D609BD-B71C-444E-92C4-2B0C7FCC4A9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53" y="2658"/>
              <a:ext cx="2592" cy="72"/>
              <a:chOff x="1853" y="2658"/>
              <a:chExt cx="2592" cy="72"/>
            </a:xfrm>
          </p:grpSpPr>
          <p:sp>
            <p:nvSpPr>
              <p:cNvPr id="18510" name="Rectangle 29">
                <a:extLst>
                  <a:ext uri="{FF2B5EF4-FFF2-40B4-BE49-F238E27FC236}">
                    <a16:creationId xmlns:a16="http://schemas.microsoft.com/office/drawing/2014/main" id="{77CA6900-C9F9-4FB5-B652-E9148E26D0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53" y="2658"/>
                <a:ext cx="324" cy="72"/>
              </a:xfrm>
              <a:prstGeom prst="rect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8511" name="Rectangle 30">
                <a:extLst>
                  <a:ext uri="{FF2B5EF4-FFF2-40B4-BE49-F238E27FC236}">
                    <a16:creationId xmlns:a16="http://schemas.microsoft.com/office/drawing/2014/main" id="{AB82A287-EF9E-46CF-8DFC-1FC978B4BC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7" y="2658"/>
                <a:ext cx="324" cy="72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8512" name="Rectangle 31">
                <a:extLst>
                  <a:ext uri="{FF2B5EF4-FFF2-40B4-BE49-F238E27FC236}">
                    <a16:creationId xmlns:a16="http://schemas.microsoft.com/office/drawing/2014/main" id="{A360D705-D1C9-4EFF-BC63-39201DAA9C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01" y="2658"/>
                <a:ext cx="324" cy="72"/>
              </a:xfrm>
              <a:prstGeom prst="rect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8513" name="Rectangle 32">
                <a:extLst>
                  <a:ext uri="{FF2B5EF4-FFF2-40B4-BE49-F238E27FC236}">
                    <a16:creationId xmlns:a16="http://schemas.microsoft.com/office/drawing/2014/main" id="{47892746-AA9D-403B-AC98-B63F19AC3D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25" y="2658"/>
                <a:ext cx="324" cy="72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8514" name="Rectangle 33">
                <a:extLst>
                  <a:ext uri="{FF2B5EF4-FFF2-40B4-BE49-F238E27FC236}">
                    <a16:creationId xmlns:a16="http://schemas.microsoft.com/office/drawing/2014/main" id="{597F0934-6249-4515-B05D-9CA427C05A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49" y="2658"/>
                <a:ext cx="324" cy="72"/>
              </a:xfrm>
              <a:prstGeom prst="rect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8515" name="Rectangle 34">
                <a:extLst>
                  <a:ext uri="{FF2B5EF4-FFF2-40B4-BE49-F238E27FC236}">
                    <a16:creationId xmlns:a16="http://schemas.microsoft.com/office/drawing/2014/main" id="{02FD67F2-669D-4BC2-9067-CD05D13FDB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73" y="2658"/>
                <a:ext cx="324" cy="72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8516" name="Rectangle 35">
                <a:extLst>
                  <a:ext uri="{FF2B5EF4-FFF2-40B4-BE49-F238E27FC236}">
                    <a16:creationId xmlns:a16="http://schemas.microsoft.com/office/drawing/2014/main" id="{F76D27C2-71F4-43C7-9069-A6F5010035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7" y="2658"/>
                <a:ext cx="324" cy="72"/>
              </a:xfrm>
              <a:prstGeom prst="rect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8517" name="Rectangle 36">
                <a:extLst>
                  <a:ext uri="{FF2B5EF4-FFF2-40B4-BE49-F238E27FC236}">
                    <a16:creationId xmlns:a16="http://schemas.microsoft.com/office/drawing/2014/main" id="{3D7F3C03-C571-459A-91E0-F49663B905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21" y="2658"/>
                <a:ext cx="324" cy="72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18501" name="Group 37">
              <a:extLst>
                <a:ext uri="{FF2B5EF4-FFF2-40B4-BE49-F238E27FC236}">
                  <a16:creationId xmlns:a16="http://schemas.microsoft.com/office/drawing/2014/main" id="{3D7878C6-ABB2-42B9-9299-5C7CA89DE2C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45" y="2658"/>
              <a:ext cx="2592" cy="72"/>
              <a:chOff x="1853" y="2658"/>
              <a:chExt cx="2592" cy="72"/>
            </a:xfrm>
          </p:grpSpPr>
          <p:sp>
            <p:nvSpPr>
              <p:cNvPr id="18502" name="Rectangle 38">
                <a:extLst>
                  <a:ext uri="{FF2B5EF4-FFF2-40B4-BE49-F238E27FC236}">
                    <a16:creationId xmlns:a16="http://schemas.microsoft.com/office/drawing/2014/main" id="{A9A9D0E7-B852-4098-83E0-9AA7060103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53" y="2658"/>
                <a:ext cx="324" cy="72"/>
              </a:xfrm>
              <a:prstGeom prst="rect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8503" name="Rectangle 39">
                <a:extLst>
                  <a:ext uri="{FF2B5EF4-FFF2-40B4-BE49-F238E27FC236}">
                    <a16:creationId xmlns:a16="http://schemas.microsoft.com/office/drawing/2014/main" id="{00083EBC-4DFD-4ED9-88EC-C138BF57D7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7" y="2658"/>
                <a:ext cx="324" cy="72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8504" name="Rectangle 40">
                <a:extLst>
                  <a:ext uri="{FF2B5EF4-FFF2-40B4-BE49-F238E27FC236}">
                    <a16:creationId xmlns:a16="http://schemas.microsoft.com/office/drawing/2014/main" id="{CDCBC7D4-15E7-473A-8B0A-3FC84A67D4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01" y="2658"/>
                <a:ext cx="324" cy="72"/>
              </a:xfrm>
              <a:prstGeom prst="rect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8505" name="Rectangle 41">
                <a:extLst>
                  <a:ext uri="{FF2B5EF4-FFF2-40B4-BE49-F238E27FC236}">
                    <a16:creationId xmlns:a16="http://schemas.microsoft.com/office/drawing/2014/main" id="{88524302-DC1C-449C-A880-8555808B9B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25" y="2658"/>
                <a:ext cx="324" cy="72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8506" name="Rectangle 42">
                <a:extLst>
                  <a:ext uri="{FF2B5EF4-FFF2-40B4-BE49-F238E27FC236}">
                    <a16:creationId xmlns:a16="http://schemas.microsoft.com/office/drawing/2014/main" id="{0D489A3C-9BE0-4509-B960-40187E0CD8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49" y="2658"/>
                <a:ext cx="324" cy="72"/>
              </a:xfrm>
              <a:prstGeom prst="rect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8507" name="Rectangle 43">
                <a:extLst>
                  <a:ext uri="{FF2B5EF4-FFF2-40B4-BE49-F238E27FC236}">
                    <a16:creationId xmlns:a16="http://schemas.microsoft.com/office/drawing/2014/main" id="{55589D85-AB3F-4F61-ACB2-7E21EA0F3D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73" y="2658"/>
                <a:ext cx="324" cy="72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8508" name="Rectangle 44">
                <a:extLst>
                  <a:ext uri="{FF2B5EF4-FFF2-40B4-BE49-F238E27FC236}">
                    <a16:creationId xmlns:a16="http://schemas.microsoft.com/office/drawing/2014/main" id="{947FEBD3-3558-4D7F-A908-9D318817A9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7" y="2658"/>
                <a:ext cx="324" cy="72"/>
              </a:xfrm>
              <a:prstGeom prst="rect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8509" name="Rectangle 45">
                <a:extLst>
                  <a:ext uri="{FF2B5EF4-FFF2-40B4-BE49-F238E27FC236}">
                    <a16:creationId xmlns:a16="http://schemas.microsoft.com/office/drawing/2014/main" id="{4EC69451-F337-408F-A3E1-B93DCC4CD3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21" y="2658"/>
                <a:ext cx="324" cy="72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</p:grpSp>
      <p:grpSp>
        <p:nvGrpSpPr>
          <p:cNvPr id="18444" name="Group 46">
            <a:extLst>
              <a:ext uri="{FF2B5EF4-FFF2-40B4-BE49-F238E27FC236}">
                <a16:creationId xmlns:a16="http://schemas.microsoft.com/office/drawing/2014/main" id="{CB57065A-9460-4C69-97C3-9A9D6A8334B6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1550988" y="6743700"/>
            <a:ext cx="9144000" cy="114300"/>
            <a:chOff x="1853" y="2658"/>
            <a:chExt cx="5184" cy="72"/>
          </a:xfrm>
        </p:grpSpPr>
        <p:grpSp>
          <p:nvGrpSpPr>
            <p:cNvPr id="18482" name="Group 47">
              <a:extLst>
                <a:ext uri="{FF2B5EF4-FFF2-40B4-BE49-F238E27FC236}">
                  <a16:creationId xmlns:a16="http://schemas.microsoft.com/office/drawing/2014/main" id="{88623F7C-37A7-468B-B9CC-FF3158CDE78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53" y="2658"/>
              <a:ext cx="2592" cy="72"/>
              <a:chOff x="1853" y="2658"/>
              <a:chExt cx="2592" cy="72"/>
            </a:xfrm>
          </p:grpSpPr>
          <p:sp>
            <p:nvSpPr>
              <p:cNvPr id="18492" name="Rectangle 48">
                <a:extLst>
                  <a:ext uri="{FF2B5EF4-FFF2-40B4-BE49-F238E27FC236}">
                    <a16:creationId xmlns:a16="http://schemas.microsoft.com/office/drawing/2014/main" id="{28394F74-F086-4073-8E28-CD40515D96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53" y="2658"/>
                <a:ext cx="324" cy="72"/>
              </a:xfrm>
              <a:prstGeom prst="rect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8493" name="Rectangle 49">
                <a:extLst>
                  <a:ext uri="{FF2B5EF4-FFF2-40B4-BE49-F238E27FC236}">
                    <a16:creationId xmlns:a16="http://schemas.microsoft.com/office/drawing/2014/main" id="{01A6E7E1-094A-4AD3-9313-BBC580A979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7" y="2658"/>
                <a:ext cx="324" cy="72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8494" name="Rectangle 50">
                <a:extLst>
                  <a:ext uri="{FF2B5EF4-FFF2-40B4-BE49-F238E27FC236}">
                    <a16:creationId xmlns:a16="http://schemas.microsoft.com/office/drawing/2014/main" id="{EE40F4D1-A088-4329-93B4-EA21E063F5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01" y="2658"/>
                <a:ext cx="324" cy="72"/>
              </a:xfrm>
              <a:prstGeom prst="rect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8495" name="Rectangle 51">
                <a:extLst>
                  <a:ext uri="{FF2B5EF4-FFF2-40B4-BE49-F238E27FC236}">
                    <a16:creationId xmlns:a16="http://schemas.microsoft.com/office/drawing/2014/main" id="{0962BF0F-18BF-461F-896F-843CB8D039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25" y="2658"/>
                <a:ext cx="324" cy="72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8496" name="Rectangle 52">
                <a:extLst>
                  <a:ext uri="{FF2B5EF4-FFF2-40B4-BE49-F238E27FC236}">
                    <a16:creationId xmlns:a16="http://schemas.microsoft.com/office/drawing/2014/main" id="{0B7A8F53-EC57-45D0-93F0-95A12B81C2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49" y="2658"/>
                <a:ext cx="324" cy="72"/>
              </a:xfrm>
              <a:prstGeom prst="rect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8497" name="Rectangle 53">
                <a:extLst>
                  <a:ext uri="{FF2B5EF4-FFF2-40B4-BE49-F238E27FC236}">
                    <a16:creationId xmlns:a16="http://schemas.microsoft.com/office/drawing/2014/main" id="{FE4A28D6-CD6F-43E5-AF24-2C69E471F0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73" y="2658"/>
                <a:ext cx="324" cy="72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8498" name="Rectangle 54">
                <a:extLst>
                  <a:ext uri="{FF2B5EF4-FFF2-40B4-BE49-F238E27FC236}">
                    <a16:creationId xmlns:a16="http://schemas.microsoft.com/office/drawing/2014/main" id="{608DDE19-207F-4B0A-96CA-CC91A7CB8C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7" y="2658"/>
                <a:ext cx="324" cy="72"/>
              </a:xfrm>
              <a:prstGeom prst="rect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8499" name="Rectangle 55">
                <a:extLst>
                  <a:ext uri="{FF2B5EF4-FFF2-40B4-BE49-F238E27FC236}">
                    <a16:creationId xmlns:a16="http://schemas.microsoft.com/office/drawing/2014/main" id="{55646066-0C14-434E-8ACA-90425F9F31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21" y="2658"/>
                <a:ext cx="324" cy="72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18483" name="Group 56">
              <a:extLst>
                <a:ext uri="{FF2B5EF4-FFF2-40B4-BE49-F238E27FC236}">
                  <a16:creationId xmlns:a16="http://schemas.microsoft.com/office/drawing/2014/main" id="{0D621769-4B0D-4972-AB81-C46E9FB4D0B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45" y="2658"/>
              <a:ext cx="2592" cy="72"/>
              <a:chOff x="1853" y="2658"/>
              <a:chExt cx="2592" cy="72"/>
            </a:xfrm>
          </p:grpSpPr>
          <p:sp>
            <p:nvSpPr>
              <p:cNvPr id="18484" name="Rectangle 57">
                <a:extLst>
                  <a:ext uri="{FF2B5EF4-FFF2-40B4-BE49-F238E27FC236}">
                    <a16:creationId xmlns:a16="http://schemas.microsoft.com/office/drawing/2014/main" id="{35709A60-CA99-4622-B19E-C95324ADD7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53" y="2658"/>
                <a:ext cx="324" cy="72"/>
              </a:xfrm>
              <a:prstGeom prst="rect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8485" name="Rectangle 58">
                <a:extLst>
                  <a:ext uri="{FF2B5EF4-FFF2-40B4-BE49-F238E27FC236}">
                    <a16:creationId xmlns:a16="http://schemas.microsoft.com/office/drawing/2014/main" id="{FA396869-3CB2-464F-B031-EDEC5BDE30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7" y="2658"/>
                <a:ext cx="324" cy="72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8486" name="Rectangle 59">
                <a:extLst>
                  <a:ext uri="{FF2B5EF4-FFF2-40B4-BE49-F238E27FC236}">
                    <a16:creationId xmlns:a16="http://schemas.microsoft.com/office/drawing/2014/main" id="{E98D6A15-87CD-4ED5-9E74-4E8652CE0E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01" y="2658"/>
                <a:ext cx="324" cy="72"/>
              </a:xfrm>
              <a:prstGeom prst="rect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8487" name="Rectangle 60">
                <a:extLst>
                  <a:ext uri="{FF2B5EF4-FFF2-40B4-BE49-F238E27FC236}">
                    <a16:creationId xmlns:a16="http://schemas.microsoft.com/office/drawing/2014/main" id="{BF312FFC-73A0-4410-B971-68D6C8A913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25" y="2658"/>
                <a:ext cx="324" cy="72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8488" name="Rectangle 61">
                <a:extLst>
                  <a:ext uri="{FF2B5EF4-FFF2-40B4-BE49-F238E27FC236}">
                    <a16:creationId xmlns:a16="http://schemas.microsoft.com/office/drawing/2014/main" id="{F92E3BC3-DEEC-4902-B888-CC78CFA6D7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49" y="2658"/>
                <a:ext cx="324" cy="72"/>
              </a:xfrm>
              <a:prstGeom prst="rect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8489" name="Rectangle 62">
                <a:extLst>
                  <a:ext uri="{FF2B5EF4-FFF2-40B4-BE49-F238E27FC236}">
                    <a16:creationId xmlns:a16="http://schemas.microsoft.com/office/drawing/2014/main" id="{A166CED5-FD4E-4AD7-9D0A-377293D214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73" y="2658"/>
                <a:ext cx="324" cy="72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8490" name="Rectangle 63">
                <a:extLst>
                  <a:ext uri="{FF2B5EF4-FFF2-40B4-BE49-F238E27FC236}">
                    <a16:creationId xmlns:a16="http://schemas.microsoft.com/office/drawing/2014/main" id="{97EF0E8B-E89C-4761-BA77-C685CDB514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7" y="2658"/>
                <a:ext cx="324" cy="72"/>
              </a:xfrm>
              <a:prstGeom prst="rect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8491" name="Rectangle 64">
                <a:extLst>
                  <a:ext uri="{FF2B5EF4-FFF2-40B4-BE49-F238E27FC236}">
                    <a16:creationId xmlns:a16="http://schemas.microsoft.com/office/drawing/2014/main" id="{37939C22-2402-4982-8D57-2F46B9E488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21" y="2658"/>
                <a:ext cx="324" cy="72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</p:grpSp>
      <p:grpSp>
        <p:nvGrpSpPr>
          <p:cNvPr id="18445" name="Group 65">
            <a:extLst>
              <a:ext uri="{FF2B5EF4-FFF2-40B4-BE49-F238E27FC236}">
                <a16:creationId xmlns:a16="http://schemas.microsoft.com/office/drawing/2014/main" id="{5F01E399-F9B7-4B50-B273-BC749AB0F407}"/>
              </a:ext>
            </a:extLst>
          </p:cNvPr>
          <p:cNvGrpSpPr>
            <a:grpSpLocks/>
          </p:cNvGrpSpPr>
          <p:nvPr/>
        </p:nvGrpSpPr>
        <p:grpSpPr bwMode="auto">
          <a:xfrm>
            <a:off x="10553700" y="114300"/>
            <a:ext cx="114300" cy="6629400"/>
            <a:chOff x="5688" y="72"/>
            <a:chExt cx="72" cy="4320"/>
          </a:xfrm>
        </p:grpSpPr>
        <p:sp>
          <p:nvSpPr>
            <p:cNvPr id="18470" name="Rectangle 66">
              <a:extLst>
                <a:ext uri="{FF2B5EF4-FFF2-40B4-BE49-F238E27FC236}">
                  <a16:creationId xmlns:a16="http://schemas.microsoft.com/office/drawing/2014/main" id="{849C495E-0702-4571-AEB0-7A2C40D04D1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44" y="216"/>
              <a:ext cx="360" cy="72"/>
            </a:xfrm>
            <a:prstGeom prst="rect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471" name="Rectangle 67">
              <a:extLst>
                <a:ext uri="{FF2B5EF4-FFF2-40B4-BE49-F238E27FC236}">
                  <a16:creationId xmlns:a16="http://schemas.microsoft.com/office/drawing/2014/main" id="{F649003E-BAB0-423D-99EC-359FC7ADAD8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44" y="576"/>
              <a:ext cx="360" cy="72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472" name="Rectangle 68">
              <a:extLst>
                <a:ext uri="{FF2B5EF4-FFF2-40B4-BE49-F238E27FC236}">
                  <a16:creationId xmlns:a16="http://schemas.microsoft.com/office/drawing/2014/main" id="{27D4C17D-E6D2-403E-8B15-4074B872584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44" y="936"/>
              <a:ext cx="360" cy="72"/>
            </a:xfrm>
            <a:prstGeom prst="rect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473" name="Rectangle 69">
              <a:extLst>
                <a:ext uri="{FF2B5EF4-FFF2-40B4-BE49-F238E27FC236}">
                  <a16:creationId xmlns:a16="http://schemas.microsoft.com/office/drawing/2014/main" id="{B83EB465-642A-4388-BBEC-F2D21C89BF7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44" y="1296"/>
              <a:ext cx="360" cy="72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474" name="Rectangle 70">
              <a:extLst>
                <a:ext uri="{FF2B5EF4-FFF2-40B4-BE49-F238E27FC236}">
                  <a16:creationId xmlns:a16="http://schemas.microsoft.com/office/drawing/2014/main" id="{5A538FAC-1767-4B79-AB40-8D02CF27108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44" y="1656"/>
              <a:ext cx="360" cy="72"/>
            </a:xfrm>
            <a:prstGeom prst="rect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475" name="Rectangle 71">
              <a:extLst>
                <a:ext uri="{FF2B5EF4-FFF2-40B4-BE49-F238E27FC236}">
                  <a16:creationId xmlns:a16="http://schemas.microsoft.com/office/drawing/2014/main" id="{B8CAE857-D9B5-41EB-B76E-4C76F1BFB7E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44" y="2016"/>
              <a:ext cx="360" cy="72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476" name="Rectangle 72">
              <a:extLst>
                <a:ext uri="{FF2B5EF4-FFF2-40B4-BE49-F238E27FC236}">
                  <a16:creationId xmlns:a16="http://schemas.microsoft.com/office/drawing/2014/main" id="{D96AC95C-D8D1-49C6-B340-D282F5FDBE0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44" y="2376"/>
              <a:ext cx="360" cy="72"/>
            </a:xfrm>
            <a:prstGeom prst="rect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477" name="Rectangle 73">
              <a:extLst>
                <a:ext uri="{FF2B5EF4-FFF2-40B4-BE49-F238E27FC236}">
                  <a16:creationId xmlns:a16="http://schemas.microsoft.com/office/drawing/2014/main" id="{413C8EDB-9FDC-46C7-A70E-D6ECA0DD519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44" y="2736"/>
              <a:ext cx="360" cy="72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478" name="Rectangle 74">
              <a:extLst>
                <a:ext uri="{FF2B5EF4-FFF2-40B4-BE49-F238E27FC236}">
                  <a16:creationId xmlns:a16="http://schemas.microsoft.com/office/drawing/2014/main" id="{1DA14205-6CD8-41BA-AD3B-7B0DD41687C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44" y="3096"/>
              <a:ext cx="360" cy="72"/>
            </a:xfrm>
            <a:prstGeom prst="rect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479" name="Rectangle 75">
              <a:extLst>
                <a:ext uri="{FF2B5EF4-FFF2-40B4-BE49-F238E27FC236}">
                  <a16:creationId xmlns:a16="http://schemas.microsoft.com/office/drawing/2014/main" id="{F46083E3-B966-4F4B-8AB6-84685D6A797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44" y="3456"/>
              <a:ext cx="360" cy="72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480" name="Rectangle 76">
              <a:extLst>
                <a:ext uri="{FF2B5EF4-FFF2-40B4-BE49-F238E27FC236}">
                  <a16:creationId xmlns:a16="http://schemas.microsoft.com/office/drawing/2014/main" id="{C6F84BA2-BEB3-45D5-8F85-C8899F773CF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44" y="3816"/>
              <a:ext cx="360" cy="72"/>
            </a:xfrm>
            <a:prstGeom prst="rect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481" name="Rectangle 77">
              <a:extLst>
                <a:ext uri="{FF2B5EF4-FFF2-40B4-BE49-F238E27FC236}">
                  <a16:creationId xmlns:a16="http://schemas.microsoft.com/office/drawing/2014/main" id="{8B23BE33-C665-47BA-A799-6F75ADB3793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44" y="4176"/>
              <a:ext cx="360" cy="72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18446" name="Group 78">
            <a:extLst>
              <a:ext uri="{FF2B5EF4-FFF2-40B4-BE49-F238E27FC236}">
                <a16:creationId xmlns:a16="http://schemas.microsoft.com/office/drawing/2014/main" id="{870D46B8-0917-4DD2-8D69-D6FFBFFFC816}"/>
              </a:ext>
            </a:extLst>
          </p:cNvPr>
          <p:cNvGrpSpPr>
            <a:grpSpLocks/>
          </p:cNvGrpSpPr>
          <p:nvPr/>
        </p:nvGrpSpPr>
        <p:grpSpPr bwMode="auto">
          <a:xfrm>
            <a:off x="1493838" y="114300"/>
            <a:ext cx="114301" cy="6629400"/>
            <a:chOff x="5688" y="72"/>
            <a:chExt cx="72" cy="4320"/>
          </a:xfrm>
        </p:grpSpPr>
        <p:sp>
          <p:nvSpPr>
            <p:cNvPr id="18458" name="Rectangle 79">
              <a:extLst>
                <a:ext uri="{FF2B5EF4-FFF2-40B4-BE49-F238E27FC236}">
                  <a16:creationId xmlns:a16="http://schemas.microsoft.com/office/drawing/2014/main" id="{031FCB5E-949E-43D4-9BE4-984BBF48C31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44" y="216"/>
              <a:ext cx="360" cy="72"/>
            </a:xfrm>
            <a:prstGeom prst="rect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459" name="Rectangle 80">
              <a:extLst>
                <a:ext uri="{FF2B5EF4-FFF2-40B4-BE49-F238E27FC236}">
                  <a16:creationId xmlns:a16="http://schemas.microsoft.com/office/drawing/2014/main" id="{8FADE088-88F2-4E45-AF14-57C55A79E72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44" y="576"/>
              <a:ext cx="360" cy="72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460" name="Rectangle 81">
              <a:extLst>
                <a:ext uri="{FF2B5EF4-FFF2-40B4-BE49-F238E27FC236}">
                  <a16:creationId xmlns:a16="http://schemas.microsoft.com/office/drawing/2014/main" id="{3F9FD195-B633-401C-BE9A-FDB4C399A5B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44" y="936"/>
              <a:ext cx="360" cy="72"/>
            </a:xfrm>
            <a:prstGeom prst="rect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461" name="Rectangle 82">
              <a:extLst>
                <a:ext uri="{FF2B5EF4-FFF2-40B4-BE49-F238E27FC236}">
                  <a16:creationId xmlns:a16="http://schemas.microsoft.com/office/drawing/2014/main" id="{74EE1131-0392-4275-8EAA-98C240E9336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44" y="1296"/>
              <a:ext cx="360" cy="72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462" name="Rectangle 83">
              <a:extLst>
                <a:ext uri="{FF2B5EF4-FFF2-40B4-BE49-F238E27FC236}">
                  <a16:creationId xmlns:a16="http://schemas.microsoft.com/office/drawing/2014/main" id="{4599D26B-0917-402D-8CED-11B65AD7FBC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44" y="1656"/>
              <a:ext cx="360" cy="72"/>
            </a:xfrm>
            <a:prstGeom prst="rect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463" name="Rectangle 84">
              <a:extLst>
                <a:ext uri="{FF2B5EF4-FFF2-40B4-BE49-F238E27FC236}">
                  <a16:creationId xmlns:a16="http://schemas.microsoft.com/office/drawing/2014/main" id="{BD50A575-A86F-4686-B567-9515AC0A8F7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44" y="2016"/>
              <a:ext cx="360" cy="72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464" name="Rectangle 85">
              <a:extLst>
                <a:ext uri="{FF2B5EF4-FFF2-40B4-BE49-F238E27FC236}">
                  <a16:creationId xmlns:a16="http://schemas.microsoft.com/office/drawing/2014/main" id="{3B6E9AC7-6B3C-4237-BF2A-AF6A0E353FB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44" y="2376"/>
              <a:ext cx="360" cy="72"/>
            </a:xfrm>
            <a:prstGeom prst="rect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465" name="Rectangle 86">
              <a:extLst>
                <a:ext uri="{FF2B5EF4-FFF2-40B4-BE49-F238E27FC236}">
                  <a16:creationId xmlns:a16="http://schemas.microsoft.com/office/drawing/2014/main" id="{251591C8-04F0-400D-9416-1F3D5D10EE7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44" y="2736"/>
              <a:ext cx="360" cy="72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466" name="Rectangle 87">
              <a:extLst>
                <a:ext uri="{FF2B5EF4-FFF2-40B4-BE49-F238E27FC236}">
                  <a16:creationId xmlns:a16="http://schemas.microsoft.com/office/drawing/2014/main" id="{CBA83824-4B10-4BE2-A56C-3ADFF9B5F19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44" y="3096"/>
              <a:ext cx="360" cy="72"/>
            </a:xfrm>
            <a:prstGeom prst="rect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467" name="Rectangle 88">
              <a:extLst>
                <a:ext uri="{FF2B5EF4-FFF2-40B4-BE49-F238E27FC236}">
                  <a16:creationId xmlns:a16="http://schemas.microsoft.com/office/drawing/2014/main" id="{76DCD372-2DBA-454F-93C4-D372F85CD4E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44" y="3456"/>
              <a:ext cx="360" cy="72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468" name="Rectangle 89">
              <a:extLst>
                <a:ext uri="{FF2B5EF4-FFF2-40B4-BE49-F238E27FC236}">
                  <a16:creationId xmlns:a16="http://schemas.microsoft.com/office/drawing/2014/main" id="{E4AA402B-9895-4187-A837-679E158005E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44" y="3816"/>
              <a:ext cx="360" cy="72"/>
            </a:xfrm>
            <a:prstGeom prst="rect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469" name="Rectangle 90">
              <a:extLst>
                <a:ext uri="{FF2B5EF4-FFF2-40B4-BE49-F238E27FC236}">
                  <a16:creationId xmlns:a16="http://schemas.microsoft.com/office/drawing/2014/main" id="{5A4631D9-B2F0-45B6-9FE0-D979847E7D9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44" y="4176"/>
              <a:ext cx="360" cy="72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18447" name="Freeform 92">
            <a:extLst>
              <a:ext uri="{FF2B5EF4-FFF2-40B4-BE49-F238E27FC236}">
                <a16:creationId xmlns:a16="http://schemas.microsoft.com/office/drawing/2014/main" id="{A803F7EC-090D-4342-96A3-DE93E317E1E8}"/>
              </a:ext>
            </a:extLst>
          </p:cNvPr>
          <p:cNvSpPr>
            <a:spLocks/>
          </p:cNvSpPr>
          <p:nvPr/>
        </p:nvSpPr>
        <p:spPr bwMode="auto">
          <a:xfrm rot="5400000">
            <a:off x="3190082" y="1980407"/>
            <a:ext cx="1154113" cy="1733550"/>
          </a:xfrm>
          <a:custGeom>
            <a:avLst/>
            <a:gdLst>
              <a:gd name="T0" fmla="*/ 0 w 727"/>
              <a:gd name="T1" fmla="*/ 0 h 1092"/>
              <a:gd name="T2" fmla="*/ 17641895 w 727"/>
              <a:gd name="T3" fmla="*/ 2147483647 h 1092"/>
              <a:gd name="T4" fmla="*/ 1832155360 w 727"/>
              <a:gd name="T5" fmla="*/ 2147483647 h 1092"/>
              <a:gd name="T6" fmla="*/ 1832155360 w 727"/>
              <a:gd name="T7" fmla="*/ 1421367886 h 1092"/>
              <a:gd name="T8" fmla="*/ 1045866136 w 727"/>
              <a:gd name="T9" fmla="*/ 1421367886 h 1092"/>
              <a:gd name="T10" fmla="*/ 1045866136 w 727"/>
              <a:gd name="T11" fmla="*/ 0 h 1092"/>
              <a:gd name="T12" fmla="*/ 0 w 727"/>
              <a:gd name="T13" fmla="*/ 0 h 109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727"/>
              <a:gd name="T22" fmla="*/ 0 h 1092"/>
              <a:gd name="T23" fmla="*/ 727 w 727"/>
              <a:gd name="T24" fmla="*/ 1092 h 109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727" h="1092">
                <a:moveTo>
                  <a:pt x="0" y="0"/>
                </a:moveTo>
                <a:lnTo>
                  <a:pt x="7" y="1092"/>
                </a:lnTo>
                <a:lnTo>
                  <a:pt x="727" y="1092"/>
                </a:lnTo>
                <a:lnTo>
                  <a:pt x="727" y="564"/>
                </a:lnTo>
                <a:lnTo>
                  <a:pt x="415" y="564"/>
                </a:lnTo>
                <a:lnTo>
                  <a:pt x="415" y="0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707150"/>
              </a:gs>
              <a:gs pos="50000">
                <a:srgbClr val="F3F5AD"/>
              </a:gs>
              <a:gs pos="100000">
                <a:srgbClr val="707150"/>
              </a:gs>
            </a:gsLst>
            <a:lin ang="18900000" scaled="1"/>
          </a:gra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1801800" prstMaterial="legacyMatte">
            <a:bevelT w="13500" h="13500" prst="angle"/>
            <a:bevelB w="13500" h="13500" prst="angle"/>
            <a:extrusionClr>
              <a:srgbClr val="F3F5AD"/>
            </a:extrusionClr>
            <a:contourClr>
              <a:srgbClr val="707150"/>
            </a:contourClr>
          </a:sp3d>
        </p:spPr>
        <p:txBody>
          <a:bodyPr>
            <a:flatTx/>
          </a:bodyPr>
          <a:lstStyle/>
          <a:p>
            <a:endParaRPr lang="en-GB"/>
          </a:p>
        </p:txBody>
      </p:sp>
      <p:sp>
        <p:nvSpPr>
          <p:cNvPr id="18448" name="Freeform 93">
            <a:extLst>
              <a:ext uri="{FF2B5EF4-FFF2-40B4-BE49-F238E27FC236}">
                <a16:creationId xmlns:a16="http://schemas.microsoft.com/office/drawing/2014/main" id="{B27A4861-D321-4CB1-A8B4-F4E1CFD75645}"/>
              </a:ext>
            </a:extLst>
          </p:cNvPr>
          <p:cNvSpPr>
            <a:spLocks/>
          </p:cNvSpPr>
          <p:nvPr/>
        </p:nvSpPr>
        <p:spPr bwMode="auto">
          <a:xfrm>
            <a:off x="8031163" y="4981576"/>
            <a:ext cx="1733550" cy="1154113"/>
          </a:xfrm>
          <a:custGeom>
            <a:avLst/>
            <a:gdLst>
              <a:gd name="T0" fmla="*/ 2147483647 w 1092"/>
              <a:gd name="T1" fmla="*/ 0 h 727"/>
              <a:gd name="T2" fmla="*/ 12601572 w 1092"/>
              <a:gd name="T3" fmla="*/ 0 h 727"/>
              <a:gd name="T4" fmla="*/ 0 w 1092"/>
              <a:gd name="T5" fmla="*/ 1832155360 h 727"/>
              <a:gd name="T6" fmla="*/ 1330642302 w 1092"/>
              <a:gd name="T7" fmla="*/ 1832155360 h 727"/>
              <a:gd name="T8" fmla="*/ 1330642302 w 1092"/>
              <a:gd name="T9" fmla="*/ 1045866136 h 727"/>
              <a:gd name="T10" fmla="*/ 2147483647 w 1092"/>
              <a:gd name="T11" fmla="*/ 1045866136 h 727"/>
              <a:gd name="T12" fmla="*/ 2147483647 w 1092"/>
              <a:gd name="T13" fmla="*/ 0 h 72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92"/>
              <a:gd name="T22" fmla="*/ 0 h 727"/>
              <a:gd name="T23" fmla="*/ 1092 w 1092"/>
              <a:gd name="T24" fmla="*/ 727 h 72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92" h="727">
                <a:moveTo>
                  <a:pt x="1092" y="0"/>
                </a:moveTo>
                <a:lnTo>
                  <a:pt x="5" y="0"/>
                </a:lnTo>
                <a:lnTo>
                  <a:pt x="0" y="727"/>
                </a:lnTo>
                <a:lnTo>
                  <a:pt x="528" y="727"/>
                </a:lnTo>
                <a:lnTo>
                  <a:pt x="528" y="415"/>
                </a:lnTo>
                <a:lnTo>
                  <a:pt x="1092" y="415"/>
                </a:lnTo>
                <a:lnTo>
                  <a:pt x="1092" y="0"/>
                </a:lnTo>
                <a:close/>
              </a:path>
            </a:pathLst>
          </a:custGeom>
          <a:noFill/>
          <a:ln w="3175" cmpd="sng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8449" name="Rectangle 95">
            <a:extLst>
              <a:ext uri="{FF2B5EF4-FFF2-40B4-BE49-F238E27FC236}">
                <a16:creationId xmlns:a16="http://schemas.microsoft.com/office/drawing/2014/main" id="{528D6DCB-75C1-4B2F-BAF9-D60559F44D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75264" y="4400550"/>
            <a:ext cx="1741487" cy="1784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18450" name="Group 107">
            <a:extLst>
              <a:ext uri="{FF2B5EF4-FFF2-40B4-BE49-F238E27FC236}">
                <a16:creationId xmlns:a16="http://schemas.microsoft.com/office/drawing/2014/main" id="{7C96885C-8159-4F17-8BB5-2DDF0D3E6F12}"/>
              </a:ext>
            </a:extLst>
          </p:cNvPr>
          <p:cNvGrpSpPr>
            <a:grpSpLocks/>
          </p:cNvGrpSpPr>
          <p:nvPr/>
        </p:nvGrpSpPr>
        <p:grpSpPr bwMode="auto">
          <a:xfrm>
            <a:off x="2190751" y="4978401"/>
            <a:ext cx="1808163" cy="1147763"/>
            <a:chOff x="420" y="3136"/>
            <a:chExt cx="1139" cy="723"/>
          </a:xfrm>
        </p:grpSpPr>
        <p:sp>
          <p:nvSpPr>
            <p:cNvPr id="18455" name="Line 98">
              <a:extLst>
                <a:ext uri="{FF2B5EF4-FFF2-40B4-BE49-F238E27FC236}">
                  <a16:creationId xmlns:a16="http://schemas.microsoft.com/office/drawing/2014/main" id="{652638DB-FF36-44BD-89B2-9EF7E3732C0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V="1">
              <a:off x="992" y="2983"/>
              <a:ext cx="0" cy="11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8456" name="Line 99">
              <a:extLst>
                <a:ext uri="{FF2B5EF4-FFF2-40B4-BE49-F238E27FC236}">
                  <a16:creationId xmlns:a16="http://schemas.microsoft.com/office/drawing/2014/main" id="{922B4FCF-F84A-459D-AEAC-7B0609536F1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V="1">
              <a:off x="992" y="3292"/>
              <a:ext cx="0" cy="11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8457" name="Rectangle 100">
              <a:extLst>
                <a:ext uri="{FF2B5EF4-FFF2-40B4-BE49-F238E27FC236}">
                  <a16:creationId xmlns:a16="http://schemas.microsoft.com/office/drawing/2014/main" id="{209EB733-6ADD-440F-8503-F254A196CD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" y="3136"/>
              <a:ext cx="1136" cy="72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14438" name="Text Box 102">
            <a:extLst>
              <a:ext uri="{FF2B5EF4-FFF2-40B4-BE49-F238E27FC236}">
                <a16:creationId xmlns:a16="http://schemas.microsoft.com/office/drawing/2014/main" id="{744CA198-EFD2-42EF-8171-1350589D14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99413" y="6203951"/>
            <a:ext cx="2038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>
                <a:solidFill>
                  <a:srgbClr val="3333FF"/>
                </a:solidFill>
              </a:rPr>
              <a:t>Front Elevation</a:t>
            </a:r>
          </a:p>
        </p:txBody>
      </p:sp>
      <p:sp>
        <p:nvSpPr>
          <p:cNvPr id="18452" name="Text Box 103">
            <a:extLst>
              <a:ext uri="{FF2B5EF4-FFF2-40B4-BE49-F238E27FC236}">
                <a16:creationId xmlns:a16="http://schemas.microsoft.com/office/drawing/2014/main" id="{3980825B-9527-4299-A3FF-482C6032F1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8600" y="4516439"/>
            <a:ext cx="476250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/>
              <a:t>A</a:t>
            </a:r>
          </a:p>
        </p:txBody>
      </p:sp>
      <p:sp>
        <p:nvSpPr>
          <p:cNvPr id="18453" name="Text Box 104">
            <a:extLst>
              <a:ext uri="{FF2B5EF4-FFF2-40B4-BE49-F238E27FC236}">
                <a16:creationId xmlns:a16="http://schemas.microsoft.com/office/drawing/2014/main" id="{467CCE1D-5CF3-4B96-922B-B2ABC138FF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6600" y="3983039"/>
            <a:ext cx="476250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/>
              <a:t>B</a:t>
            </a:r>
          </a:p>
        </p:txBody>
      </p:sp>
      <p:sp>
        <p:nvSpPr>
          <p:cNvPr id="18454" name="Text Box 105">
            <a:extLst>
              <a:ext uri="{FF2B5EF4-FFF2-40B4-BE49-F238E27FC236}">
                <a16:creationId xmlns:a16="http://schemas.microsoft.com/office/drawing/2014/main" id="{049B8C79-3973-40A9-8302-B84137D960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99488" y="4440239"/>
            <a:ext cx="476250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/>
              <a:t>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3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3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4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60" grpId="0"/>
      <p:bldP spid="14361" grpId="0"/>
      <p:bldP spid="1443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reeform 4">
            <a:extLst>
              <a:ext uri="{FF2B5EF4-FFF2-40B4-BE49-F238E27FC236}">
                <a16:creationId xmlns:a16="http://schemas.microsoft.com/office/drawing/2014/main" id="{91CE05FA-BBDB-4D93-8E88-7F7582447202}"/>
              </a:ext>
            </a:extLst>
          </p:cNvPr>
          <p:cNvSpPr>
            <a:spLocks/>
          </p:cNvSpPr>
          <p:nvPr/>
        </p:nvSpPr>
        <p:spPr bwMode="auto">
          <a:xfrm>
            <a:off x="2533651" y="2028825"/>
            <a:ext cx="1971675" cy="1492250"/>
          </a:xfrm>
          <a:custGeom>
            <a:avLst/>
            <a:gdLst>
              <a:gd name="T0" fmla="*/ 0 w 1998"/>
              <a:gd name="T1" fmla="*/ 490919620 h 1512"/>
              <a:gd name="T2" fmla="*/ 975769926 w 1998"/>
              <a:gd name="T3" fmla="*/ 490919620 h 1512"/>
              <a:gd name="T4" fmla="*/ 975769926 w 1998"/>
              <a:gd name="T5" fmla="*/ 0 h 1512"/>
              <a:gd name="T6" fmla="*/ 1454891028 w 1998"/>
              <a:gd name="T7" fmla="*/ 0 h 1512"/>
              <a:gd name="T8" fmla="*/ 1454891028 w 1998"/>
              <a:gd name="T9" fmla="*/ 485074976 h 1512"/>
              <a:gd name="T10" fmla="*/ 1945696868 w 1998"/>
              <a:gd name="T11" fmla="*/ 485074976 h 1512"/>
              <a:gd name="T12" fmla="*/ 1945696868 w 1998"/>
              <a:gd name="T13" fmla="*/ 975994596 h 1512"/>
              <a:gd name="T14" fmla="*/ 975769926 w 1998"/>
              <a:gd name="T15" fmla="*/ 975994596 h 1512"/>
              <a:gd name="T16" fmla="*/ 975769926 w 1998"/>
              <a:gd name="T17" fmla="*/ 1472757996 h 1512"/>
              <a:gd name="T18" fmla="*/ 484963964 w 1998"/>
              <a:gd name="T19" fmla="*/ 1472757996 h 1512"/>
              <a:gd name="T20" fmla="*/ 484963964 w 1998"/>
              <a:gd name="T21" fmla="*/ 975994596 h 1512"/>
              <a:gd name="T22" fmla="*/ 0 w 1998"/>
              <a:gd name="T23" fmla="*/ 975994596 h 1512"/>
              <a:gd name="T24" fmla="*/ 0 w 1998"/>
              <a:gd name="T25" fmla="*/ 490919620 h 151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998"/>
              <a:gd name="T40" fmla="*/ 0 h 1512"/>
              <a:gd name="T41" fmla="*/ 1998 w 1998"/>
              <a:gd name="T42" fmla="*/ 1512 h 151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998" h="1512">
                <a:moveTo>
                  <a:pt x="0" y="504"/>
                </a:moveTo>
                <a:lnTo>
                  <a:pt x="1002" y="504"/>
                </a:lnTo>
                <a:lnTo>
                  <a:pt x="1002" y="0"/>
                </a:lnTo>
                <a:lnTo>
                  <a:pt x="1494" y="0"/>
                </a:lnTo>
                <a:lnTo>
                  <a:pt x="1494" y="498"/>
                </a:lnTo>
                <a:lnTo>
                  <a:pt x="1998" y="498"/>
                </a:lnTo>
                <a:lnTo>
                  <a:pt x="1998" y="1002"/>
                </a:lnTo>
                <a:lnTo>
                  <a:pt x="1002" y="1002"/>
                </a:lnTo>
                <a:lnTo>
                  <a:pt x="1002" y="1512"/>
                </a:lnTo>
                <a:lnTo>
                  <a:pt x="498" y="1512"/>
                </a:lnTo>
                <a:lnTo>
                  <a:pt x="498" y="1002"/>
                </a:lnTo>
                <a:lnTo>
                  <a:pt x="0" y="1002"/>
                </a:lnTo>
                <a:lnTo>
                  <a:pt x="0" y="504"/>
                </a:lnTo>
                <a:close/>
              </a:path>
            </a:pathLst>
          </a:custGeom>
          <a:solidFill>
            <a:srgbClr val="ADBFF1"/>
          </a:soli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1801800" prstMaterial="legacyMatte">
            <a:bevelT w="13500" h="13500" prst="angle"/>
            <a:bevelB w="13500" h="13500" prst="angle"/>
            <a:extrusionClr>
              <a:srgbClr val="ADBFF1"/>
            </a:extrusionClr>
            <a:contourClr>
              <a:srgbClr val="ADBFF1"/>
            </a:contourClr>
          </a:sp3d>
        </p:spPr>
        <p:txBody>
          <a:bodyPr>
            <a:flatTx/>
          </a:bodyPr>
          <a:lstStyle/>
          <a:p>
            <a:endParaRPr lang="en-GB"/>
          </a:p>
        </p:txBody>
      </p:sp>
      <p:sp>
        <p:nvSpPr>
          <p:cNvPr id="19459" name="Text Box 5">
            <a:extLst>
              <a:ext uri="{FF2B5EF4-FFF2-40B4-BE49-F238E27FC236}">
                <a16:creationId xmlns:a16="http://schemas.microsoft.com/office/drawing/2014/main" id="{4E3E960C-AF64-4782-9D33-D82BDCBF0A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4213" y="385764"/>
            <a:ext cx="3168650" cy="461665"/>
          </a:xfrm>
          <a:prstGeom prst="rect">
            <a:avLst/>
          </a:prstGeom>
          <a:noFill/>
          <a:ln w="76200" cmpd="tri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2400"/>
              <a:t>Plans and Elevations</a:t>
            </a:r>
          </a:p>
        </p:txBody>
      </p:sp>
      <p:sp>
        <p:nvSpPr>
          <p:cNvPr id="19460" name="Text Box 6">
            <a:extLst>
              <a:ext uri="{FF2B5EF4-FFF2-40B4-BE49-F238E27FC236}">
                <a16:creationId xmlns:a16="http://schemas.microsoft.com/office/drawing/2014/main" id="{D2D5DA8F-8F12-4E05-9375-D5E727ECF3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0950" y="1466850"/>
            <a:ext cx="2457450" cy="1477328"/>
          </a:xfrm>
          <a:prstGeom prst="rect">
            <a:avLst/>
          </a:prstGeom>
          <a:noFill/>
          <a:ln w="76200" cmpd="tri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/>
              <a:t>Decide which of the views below is either a </a:t>
            </a:r>
            <a:r>
              <a:rPr lang="en-GB" altLang="en-US">
                <a:solidFill>
                  <a:srgbClr val="0000FF"/>
                </a:solidFill>
              </a:rPr>
              <a:t>plan</a:t>
            </a:r>
            <a:r>
              <a:rPr lang="en-GB" altLang="en-US"/>
              <a:t>, </a:t>
            </a:r>
            <a:r>
              <a:rPr lang="en-GB" altLang="en-US">
                <a:solidFill>
                  <a:srgbClr val="0000FF"/>
                </a:solidFill>
              </a:rPr>
              <a:t>front elevation</a:t>
            </a:r>
            <a:r>
              <a:rPr lang="en-GB" altLang="en-US"/>
              <a:t> or </a:t>
            </a:r>
            <a:r>
              <a:rPr lang="en-GB" altLang="en-US">
                <a:solidFill>
                  <a:srgbClr val="0000FF"/>
                </a:solidFill>
              </a:rPr>
              <a:t>side elevation</a:t>
            </a:r>
            <a:r>
              <a:rPr lang="en-GB" altLang="en-US"/>
              <a:t> of the object shown.</a:t>
            </a:r>
          </a:p>
        </p:txBody>
      </p:sp>
      <p:sp>
        <p:nvSpPr>
          <p:cNvPr id="19461" name="Text Box 7">
            <a:extLst>
              <a:ext uri="{FF2B5EF4-FFF2-40B4-BE49-F238E27FC236}">
                <a16:creationId xmlns:a16="http://schemas.microsoft.com/office/drawing/2014/main" id="{8F6C5C62-295C-4530-B7D2-C1393109AC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6750" y="4108451"/>
            <a:ext cx="1784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/>
              <a:t>Front Elevation</a:t>
            </a:r>
          </a:p>
        </p:txBody>
      </p:sp>
      <p:sp>
        <p:nvSpPr>
          <p:cNvPr id="19462" name="Text Box 8">
            <a:extLst>
              <a:ext uri="{FF2B5EF4-FFF2-40B4-BE49-F238E27FC236}">
                <a16:creationId xmlns:a16="http://schemas.microsoft.com/office/drawing/2014/main" id="{551756DD-42C3-48DA-98E8-2C5908BC53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8250" y="2803526"/>
            <a:ext cx="1784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/>
              <a:t>Side Elevation</a:t>
            </a:r>
          </a:p>
        </p:txBody>
      </p:sp>
      <p:sp>
        <p:nvSpPr>
          <p:cNvPr id="19463" name="Line 9">
            <a:extLst>
              <a:ext uri="{FF2B5EF4-FFF2-40B4-BE49-F238E27FC236}">
                <a16:creationId xmlns:a16="http://schemas.microsoft.com/office/drawing/2014/main" id="{C22878BB-221A-4FD0-AE2A-F1471BD84A4E}"/>
              </a:ext>
            </a:extLst>
          </p:cNvPr>
          <p:cNvSpPr>
            <a:spLocks noChangeShapeType="1"/>
          </p:cNvSpPr>
          <p:nvPr/>
        </p:nvSpPr>
        <p:spPr bwMode="auto">
          <a:xfrm rot="19388932" flipH="1" flipV="1">
            <a:off x="5434013" y="2376488"/>
            <a:ext cx="59055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9464" name="Line 11">
            <a:extLst>
              <a:ext uri="{FF2B5EF4-FFF2-40B4-BE49-F238E27FC236}">
                <a16:creationId xmlns:a16="http://schemas.microsoft.com/office/drawing/2014/main" id="{CE135D42-61D2-49B5-8A4A-70BC1543952F}"/>
              </a:ext>
            </a:extLst>
          </p:cNvPr>
          <p:cNvSpPr>
            <a:spLocks noChangeShapeType="1"/>
          </p:cNvSpPr>
          <p:nvPr/>
        </p:nvSpPr>
        <p:spPr bwMode="auto">
          <a:xfrm>
            <a:off x="4376738" y="614364"/>
            <a:ext cx="23812" cy="6238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9465" name="Text Box 12">
            <a:extLst>
              <a:ext uri="{FF2B5EF4-FFF2-40B4-BE49-F238E27FC236}">
                <a16:creationId xmlns:a16="http://schemas.microsoft.com/office/drawing/2014/main" id="{8309294E-AF67-46BB-B213-8C2FC5793B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8726" y="285751"/>
            <a:ext cx="12795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/>
              <a:t>Plan View</a:t>
            </a:r>
          </a:p>
        </p:txBody>
      </p:sp>
      <p:sp>
        <p:nvSpPr>
          <p:cNvPr id="19466" name="Line 13">
            <a:extLst>
              <a:ext uri="{FF2B5EF4-FFF2-40B4-BE49-F238E27FC236}">
                <a16:creationId xmlns:a16="http://schemas.microsoft.com/office/drawing/2014/main" id="{C5BF6059-C617-408F-843E-B28719020DE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57500" y="3619500"/>
            <a:ext cx="209550" cy="4381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5374" name="Text Box 14">
            <a:extLst>
              <a:ext uri="{FF2B5EF4-FFF2-40B4-BE49-F238E27FC236}">
                <a16:creationId xmlns:a16="http://schemas.microsoft.com/office/drawing/2014/main" id="{6E473BF5-BA7F-4242-BE62-3B960DDED6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4113" y="6219826"/>
            <a:ext cx="2038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>
                <a:solidFill>
                  <a:srgbClr val="3333FF"/>
                </a:solidFill>
              </a:rPr>
              <a:t>Side Elevation</a:t>
            </a:r>
          </a:p>
        </p:txBody>
      </p:sp>
      <p:sp>
        <p:nvSpPr>
          <p:cNvPr id="15375" name="Text Box 15">
            <a:extLst>
              <a:ext uri="{FF2B5EF4-FFF2-40B4-BE49-F238E27FC236}">
                <a16:creationId xmlns:a16="http://schemas.microsoft.com/office/drawing/2014/main" id="{6919C391-3E92-4740-9AAD-D46DA1DAD2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1763" y="6197601"/>
            <a:ext cx="2038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>
                <a:solidFill>
                  <a:srgbClr val="3333FF"/>
                </a:solidFill>
              </a:rPr>
              <a:t>Front Elevation</a:t>
            </a:r>
          </a:p>
        </p:txBody>
      </p:sp>
      <p:grpSp>
        <p:nvGrpSpPr>
          <p:cNvPr id="19469" name="Group 16">
            <a:extLst>
              <a:ext uri="{FF2B5EF4-FFF2-40B4-BE49-F238E27FC236}">
                <a16:creationId xmlns:a16="http://schemas.microsoft.com/office/drawing/2014/main" id="{5EBDDEB7-DD91-45E0-9E43-013417E05338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0"/>
            <a:ext cx="9144000" cy="114300"/>
            <a:chOff x="1853" y="2658"/>
            <a:chExt cx="5184" cy="72"/>
          </a:xfrm>
        </p:grpSpPr>
        <p:grpSp>
          <p:nvGrpSpPr>
            <p:cNvPr id="19528" name="Group 17">
              <a:extLst>
                <a:ext uri="{FF2B5EF4-FFF2-40B4-BE49-F238E27FC236}">
                  <a16:creationId xmlns:a16="http://schemas.microsoft.com/office/drawing/2014/main" id="{42AD381E-CADF-4016-9D5A-33E83BB8A57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53" y="2658"/>
              <a:ext cx="2592" cy="72"/>
              <a:chOff x="1853" y="2658"/>
              <a:chExt cx="2592" cy="72"/>
            </a:xfrm>
          </p:grpSpPr>
          <p:sp>
            <p:nvSpPr>
              <p:cNvPr id="19538" name="Rectangle 18">
                <a:extLst>
                  <a:ext uri="{FF2B5EF4-FFF2-40B4-BE49-F238E27FC236}">
                    <a16:creationId xmlns:a16="http://schemas.microsoft.com/office/drawing/2014/main" id="{04CC9535-21DA-4E14-9452-474F6D102C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53" y="2658"/>
                <a:ext cx="324" cy="72"/>
              </a:xfrm>
              <a:prstGeom prst="rect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9539" name="Rectangle 19">
                <a:extLst>
                  <a:ext uri="{FF2B5EF4-FFF2-40B4-BE49-F238E27FC236}">
                    <a16:creationId xmlns:a16="http://schemas.microsoft.com/office/drawing/2014/main" id="{668948FB-A03E-49BF-86EF-EB8933B84A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7" y="2658"/>
                <a:ext cx="324" cy="72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9540" name="Rectangle 20">
                <a:extLst>
                  <a:ext uri="{FF2B5EF4-FFF2-40B4-BE49-F238E27FC236}">
                    <a16:creationId xmlns:a16="http://schemas.microsoft.com/office/drawing/2014/main" id="{2A35F35B-BCAE-4EE1-8886-B149906D61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01" y="2658"/>
                <a:ext cx="324" cy="72"/>
              </a:xfrm>
              <a:prstGeom prst="rect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9541" name="Rectangle 21">
                <a:extLst>
                  <a:ext uri="{FF2B5EF4-FFF2-40B4-BE49-F238E27FC236}">
                    <a16:creationId xmlns:a16="http://schemas.microsoft.com/office/drawing/2014/main" id="{376CBF84-1721-46A4-96AA-213C11546B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25" y="2658"/>
                <a:ext cx="324" cy="72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9542" name="Rectangle 22">
                <a:extLst>
                  <a:ext uri="{FF2B5EF4-FFF2-40B4-BE49-F238E27FC236}">
                    <a16:creationId xmlns:a16="http://schemas.microsoft.com/office/drawing/2014/main" id="{7E753C81-002B-4613-9CFC-60865F914C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49" y="2658"/>
                <a:ext cx="324" cy="72"/>
              </a:xfrm>
              <a:prstGeom prst="rect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9543" name="Rectangle 23">
                <a:extLst>
                  <a:ext uri="{FF2B5EF4-FFF2-40B4-BE49-F238E27FC236}">
                    <a16:creationId xmlns:a16="http://schemas.microsoft.com/office/drawing/2014/main" id="{689C9C51-6888-4E4E-97AB-6F291358B9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73" y="2658"/>
                <a:ext cx="324" cy="72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9544" name="Rectangle 24">
                <a:extLst>
                  <a:ext uri="{FF2B5EF4-FFF2-40B4-BE49-F238E27FC236}">
                    <a16:creationId xmlns:a16="http://schemas.microsoft.com/office/drawing/2014/main" id="{3389589A-E462-4C6E-B3DB-D314C5F7D5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7" y="2658"/>
                <a:ext cx="324" cy="72"/>
              </a:xfrm>
              <a:prstGeom prst="rect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9545" name="Rectangle 25">
                <a:extLst>
                  <a:ext uri="{FF2B5EF4-FFF2-40B4-BE49-F238E27FC236}">
                    <a16:creationId xmlns:a16="http://schemas.microsoft.com/office/drawing/2014/main" id="{1E8F8454-C316-42BA-AA95-9ACB9FF7A8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21" y="2658"/>
                <a:ext cx="324" cy="72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19529" name="Group 26">
              <a:extLst>
                <a:ext uri="{FF2B5EF4-FFF2-40B4-BE49-F238E27FC236}">
                  <a16:creationId xmlns:a16="http://schemas.microsoft.com/office/drawing/2014/main" id="{A18300D8-8F60-4CF1-B436-4A94A68F022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45" y="2658"/>
              <a:ext cx="2592" cy="72"/>
              <a:chOff x="1853" y="2658"/>
              <a:chExt cx="2592" cy="72"/>
            </a:xfrm>
          </p:grpSpPr>
          <p:sp>
            <p:nvSpPr>
              <p:cNvPr id="19530" name="Rectangle 27">
                <a:extLst>
                  <a:ext uri="{FF2B5EF4-FFF2-40B4-BE49-F238E27FC236}">
                    <a16:creationId xmlns:a16="http://schemas.microsoft.com/office/drawing/2014/main" id="{1B38DE5D-45D6-42CA-AABB-F9ECD1A5E9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53" y="2658"/>
                <a:ext cx="324" cy="72"/>
              </a:xfrm>
              <a:prstGeom prst="rect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9531" name="Rectangle 28">
                <a:extLst>
                  <a:ext uri="{FF2B5EF4-FFF2-40B4-BE49-F238E27FC236}">
                    <a16:creationId xmlns:a16="http://schemas.microsoft.com/office/drawing/2014/main" id="{ED528F86-D4B8-4B8E-B0D4-95FAF0262F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7" y="2658"/>
                <a:ext cx="324" cy="72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9532" name="Rectangle 29">
                <a:extLst>
                  <a:ext uri="{FF2B5EF4-FFF2-40B4-BE49-F238E27FC236}">
                    <a16:creationId xmlns:a16="http://schemas.microsoft.com/office/drawing/2014/main" id="{4E36FF32-C2F0-4AC6-BD51-8789C342D3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01" y="2658"/>
                <a:ext cx="324" cy="72"/>
              </a:xfrm>
              <a:prstGeom prst="rect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9533" name="Rectangle 30">
                <a:extLst>
                  <a:ext uri="{FF2B5EF4-FFF2-40B4-BE49-F238E27FC236}">
                    <a16:creationId xmlns:a16="http://schemas.microsoft.com/office/drawing/2014/main" id="{9AC07954-44D4-4D41-95A5-6172F9FBF2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25" y="2658"/>
                <a:ext cx="324" cy="72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9534" name="Rectangle 31">
                <a:extLst>
                  <a:ext uri="{FF2B5EF4-FFF2-40B4-BE49-F238E27FC236}">
                    <a16:creationId xmlns:a16="http://schemas.microsoft.com/office/drawing/2014/main" id="{1E3F89B5-DAA2-4A03-8423-521373CDA4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49" y="2658"/>
                <a:ext cx="324" cy="72"/>
              </a:xfrm>
              <a:prstGeom prst="rect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9535" name="Rectangle 32">
                <a:extLst>
                  <a:ext uri="{FF2B5EF4-FFF2-40B4-BE49-F238E27FC236}">
                    <a16:creationId xmlns:a16="http://schemas.microsoft.com/office/drawing/2014/main" id="{0EFE4FA7-2B33-4CC8-8C6B-13963E99BE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73" y="2658"/>
                <a:ext cx="324" cy="72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9536" name="Rectangle 33">
                <a:extLst>
                  <a:ext uri="{FF2B5EF4-FFF2-40B4-BE49-F238E27FC236}">
                    <a16:creationId xmlns:a16="http://schemas.microsoft.com/office/drawing/2014/main" id="{74D09E94-6737-4E9D-984E-83370B1D30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7" y="2658"/>
                <a:ext cx="324" cy="72"/>
              </a:xfrm>
              <a:prstGeom prst="rect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9537" name="Rectangle 34">
                <a:extLst>
                  <a:ext uri="{FF2B5EF4-FFF2-40B4-BE49-F238E27FC236}">
                    <a16:creationId xmlns:a16="http://schemas.microsoft.com/office/drawing/2014/main" id="{1E1061DE-E751-428A-A8A5-0205805690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21" y="2658"/>
                <a:ext cx="324" cy="72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</p:grpSp>
      <p:grpSp>
        <p:nvGrpSpPr>
          <p:cNvPr id="19470" name="Group 35">
            <a:extLst>
              <a:ext uri="{FF2B5EF4-FFF2-40B4-BE49-F238E27FC236}">
                <a16:creationId xmlns:a16="http://schemas.microsoft.com/office/drawing/2014/main" id="{CB234FFD-EA50-4CA8-9A24-8FB102500C4D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1550988" y="6743700"/>
            <a:ext cx="9144000" cy="114300"/>
            <a:chOff x="1853" y="2658"/>
            <a:chExt cx="5184" cy="72"/>
          </a:xfrm>
        </p:grpSpPr>
        <p:grpSp>
          <p:nvGrpSpPr>
            <p:cNvPr id="19510" name="Group 36">
              <a:extLst>
                <a:ext uri="{FF2B5EF4-FFF2-40B4-BE49-F238E27FC236}">
                  <a16:creationId xmlns:a16="http://schemas.microsoft.com/office/drawing/2014/main" id="{5416ABDC-EBA8-41BC-AF77-18E541DD7DB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53" y="2658"/>
              <a:ext cx="2592" cy="72"/>
              <a:chOff x="1853" y="2658"/>
              <a:chExt cx="2592" cy="72"/>
            </a:xfrm>
          </p:grpSpPr>
          <p:sp>
            <p:nvSpPr>
              <p:cNvPr id="19520" name="Rectangle 37">
                <a:extLst>
                  <a:ext uri="{FF2B5EF4-FFF2-40B4-BE49-F238E27FC236}">
                    <a16:creationId xmlns:a16="http://schemas.microsoft.com/office/drawing/2014/main" id="{B718C0AF-5DEE-4495-A098-F298BB10D5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53" y="2658"/>
                <a:ext cx="324" cy="72"/>
              </a:xfrm>
              <a:prstGeom prst="rect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9521" name="Rectangle 38">
                <a:extLst>
                  <a:ext uri="{FF2B5EF4-FFF2-40B4-BE49-F238E27FC236}">
                    <a16:creationId xmlns:a16="http://schemas.microsoft.com/office/drawing/2014/main" id="{8CCC4585-2F36-45EA-A817-44F248AC11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7" y="2658"/>
                <a:ext cx="324" cy="72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9522" name="Rectangle 39">
                <a:extLst>
                  <a:ext uri="{FF2B5EF4-FFF2-40B4-BE49-F238E27FC236}">
                    <a16:creationId xmlns:a16="http://schemas.microsoft.com/office/drawing/2014/main" id="{97A7B027-864F-4B13-8FB5-8CF96DC7C6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01" y="2658"/>
                <a:ext cx="324" cy="72"/>
              </a:xfrm>
              <a:prstGeom prst="rect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9523" name="Rectangle 40">
                <a:extLst>
                  <a:ext uri="{FF2B5EF4-FFF2-40B4-BE49-F238E27FC236}">
                    <a16:creationId xmlns:a16="http://schemas.microsoft.com/office/drawing/2014/main" id="{8B4226F1-1B56-47C2-813F-C69F7874EE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25" y="2658"/>
                <a:ext cx="324" cy="72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9524" name="Rectangle 41">
                <a:extLst>
                  <a:ext uri="{FF2B5EF4-FFF2-40B4-BE49-F238E27FC236}">
                    <a16:creationId xmlns:a16="http://schemas.microsoft.com/office/drawing/2014/main" id="{94049642-9DB2-41CC-A013-5A9BDAB63C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49" y="2658"/>
                <a:ext cx="324" cy="72"/>
              </a:xfrm>
              <a:prstGeom prst="rect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9525" name="Rectangle 42">
                <a:extLst>
                  <a:ext uri="{FF2B5EF4-FFF2-40B4-BE49-F238E27FC236}">
                    <a16:creationId xmlns:a16="http://schemas.microsoft.com/office/drawing/2014/main" id="{106D35B0-3CCB-4E10-80E1-CA8B4985E4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73" y="2658"/>
                <a:ext cx="324" cy="72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9526" name="Rectangle 43">
                <a:extLst>
                  <a:ext uri="{FF2B5EF4-FFF2-40B4-BE49-F238E27FC236}">
                    <a16:creationId xmlns:a16="http://schemas.microsoft.com/office/drawing/2014/main" id="{09093A91-DF2C-40F6-A3EC-719B129019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7" y="2658"/>
                <a:ext cx="324" cy="72"/>
              </a:xfrm>
              <a:prstGeom prst="rect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9527" name="Rectangle 44">
                <a:extLst>
                  <a:ext uri="{FF2B5EF4-FFF2-40B4-BE49-F238E27FC236}">
                    <a16:creationId xmlns:a16="http://schemas.microsoft.com/office/drawing/2014/main" id="{B741B437-EE0C-43D7-B0B4-7BEAC4EF4A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21" y="2658"/>
                <a:ext cx="324" cy="72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19511" name="Group 45">
              <a:extLst>
                <a:ext uri="{FF2B5EF4-FFF2-40B4-BE49-F238E27FC236}">
                  <a16:creationId xmlns:a16="http://schemas.microsoft.com/office/drawing/2014/main" id="{97912E07-E3C6-4A50-BE10-45B9E533C6D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45" y="2658"/>
              <a:ext cx="2592" cy="72"/>
              <a:chOff x="1853" y="2658"/>
              <a:chExt cx="2592" cy="72"/>
            </a:xfrm>
          </p:grpSpPr>
          <p:sp>
            <p:nvSpPr>
              <p:cNvPr id="19512" name="Rectangle 46">
                <a:extLst>
                  <a:ext uri="{FF2B5EF4-FFF2-40B4-BE49-F238E27FC236}">
                    <a16:creationId xmlns:a16="http://schemas.microsoft.com/office/drawing/2014/main" id="{F8439C17-A8E3-4E86-9456-E0274F9DB8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53" y="2658"/>
                <a:ext cx="324" cy="72"/>
              </a:xfrm>
              <a:prstGeom prst="rect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9513" name="Rectangle 47">
                <a:extLst>
                  <a:ext uri="{FF2B5EF4-FFF2-40B4-BE49-F238E27FC236}">
                    <a16:creationId xmlns:a16="http://schemas.microsoft.com/office/drawing/2014/main" id="{D45A4503-9E52-4F1A-8E92-03650CF791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7" y="2658"/>
                <a:ext cx="324" cy="72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9514" name="Rectangle 48">
                <a:extLst>
                  <a:ext uri="{FF2B5EF4-FFF2-40B4-BE49-F238E27FC236}">
                    <a16:creationId xmlns:a16="http://schemas.microsoft.com/office/drawing/2014/main" id="{2C298613-7A5D-4AA0-A118-F168971DA6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01" y="2658"/>
                <a:ext cx="324" cy="72"/>
              </a:xfrm>
              <a:prstGeom prst="rect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9515" name="Rectangle 49">
                <a:extLst>
                  <a:ext uri="{FF2B5EF4-FFF2-40B4-BE49-F238E27FC236}">
                    <a16:creationId xmlns:a16="http://schemas.microsoft.com/office/drawing/2014/main" id="{FE05BB3E-A04B-4FBF-AB25-1E19DA2324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25" y="2658"/>
                <a:ext cx="324" cy="72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9516" name="Rectangle 50">
                <a:extLst>
                  <a:ext uri="{FF2B5EF4-FFF2-40B4-BE49-F238E27FC236}">
                    <a16:creationId xmlns:a16="http://schemas.microsoft.com/office/drawing/2014/main" id="{BC0F8019-F7AA-4F1C-BA14-82EE7AFC72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49" y="2658"/>
                <a:ext cx="324" cy="72"/>
              </a:xfrm>
              <a:prstGeom prst="rect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9517" name="Rectangle 51">
                <a:extLst>
                  <a:ext uri="{FF2B5EF4-FFF2-40B4-BE49-F238E27FC236}">
                    <a16:creationId xmlns:a16="http://schemas.microsoft.com/office/drawing/2014/main" id="{E2F33C6E-4B28-4B2D-AA55-2B6DE56F30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73" y="2658"/>
                <a:ext cx="324" cy="72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9518" name="Rectangle 52">
                <a:extLst>
                  <a:ext uri="{FF2B5EF4-FFF2-40B4-BE49-F238E27FC236}">
                    <a16:creationId xmlns:a16="http://schemas.microsoft.com/office/drawing/2014/main" id="{66ED8FDF-3CE9-4957-A0B0-CFF09522AA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7" y="2658"/>
                <a:ext cx="324" cy="72"/>
              </a:xfrm>
              <a:prstGeom prst="rect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9519" name="Rectangle 53">
                <a:extLst>
                  <a:ext uri="{FF2B5EF4-FFF2-40B4-BE49-F238E27FC236}">
                    <a16:creationId xmlns:a16="http://schemas.microsoft.com/office/drawing/2014/main" id="{E7647946-6E18-4450-899D-CED1319998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21" y="2658"/>
                <a:ext cx="324" cy="72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</p:grpSp>
      <p:grpSp>
        <p:nvGrpSpPr>
          <p:cNvPr id="19471" name="Group 54">
            <a:extLst>
              <a:ext uri="{FF2B5EF4-FFF2-40B4-BE49-F238E27FC236}">
                <a16:creationId xmlns:a16="http://schemas.microsoft.com/office/drawing/2014/main" id="{EFA4D0CF-956E-4267-AEAD-5B4D70912958}"/>
              </a:ext>
            </a:extLst>
          </p:cNvPr>
          <p:cNvGrpSpPr>
            <a:grpSpLocks/>
          </p:cNvGrpSpPr>
          <p:nvPr/>
        </p:nvGrpSpPr>
        <p:grpSpPr bwMode="auto">
          <a:xfrm>
            <a:off x="10553700" y="114300"/>
            <a:ext cx="114300" cy="6629400"/>
            <a:chOff x="5688" y="72"/>
            <a:chExt cx="72" cy="4320"/>
          </a:xfrm>
        </p:grpSpPr>
        <p:sp>
          <p:nvSpPr>
            <p:cNvPr id="19498" name="Rectangle 55">
              <a:extLst>
                <a:ext uri="{FF2B5EF4-FFF2-40B4-BE49-F238E27FC236}">
                  <a16:creationId xmlns:a16="http://schemas.microsoft.com/office/drawing/2014/main" id="{6FF5B647-D9BC-4A88-9796-45DFB385609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44" y="216"/>
              <a:ext cx="360" cy="72"/>
            </a:xfrm>
            <a:prstGeom prst="rect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499" name="Rectangle 56">
              <a:extLst>
                <a:ext uri="{FF2B5EF4-FFF2-40B4-BE49-F238E27FC236}">
                  <a16:creationId xmlns:a16="http://schemas.microsoft.com/office/drawing/2014/main" id="{E234ED71-536A-43FF-A962-F38166D89E8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44" y="576"/>
              <a:ext cx="360" cy="72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500" name="Rectangle 57">
              <a:extLst>
                <a:ext uri="{FF2B5EF4-FFF2-40B4-BE49-F238E27FC236}">
                  <a16:creationId xmlns:a16="http://schemas.microsoft.com/office/drawing/2014/main" id="{19BF6203-C9A4-4BC6-9680-F961B8CD02B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44" y="936"/>
              <a:ext cx="360" cy="72"/>
            </a:xfrm>
            <a:prstGeom prst="rect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501" name="Rectangle 58">
              <a:extLst>
                <a:ext uri="{FF2B5EF4-FFF2-40B4-BE49-F238E27FC236}">
                  <a16:creationId xmlns:a16="http://schemas.microsoft.com/office/drawing/2014/main" id="{027E6EB3-BFEA-4B09-95B3-BE0CA3342C0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44" y="1296"/>
              <a:ext cx="360" cy="72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502" name="Rectangle 59">
              <a:extLst>
                <a:ext uri="{FF2B5EF4-FFF2-40B4-BE49-F238E27FC236}">
                  <a16:creationId xmlns:a16="http://schemas.microsoft.com/office/drawing/2014/main" id="{515C4DBB-BFB5-4B84-9635-0E7DBE5181D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44" y="1656"/>
              <a:ext cx="360" cy="72"/>
            </a:xfrm>
            <a:prstGeom prst="rect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503" name="Rectangle 60">
              <a:extLst>
                <a:ext uri="{FF2B5EF4-FFF2-40B4-BE49-F238E27FC236}">
                  <a16:creationId xmlns:a16="http://schemas.microsoft.com/office/drawing/2014/main" id="{FAC80F41-C705-440D-AAA7-01361161E57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44" y="2016"/>
              <a:ext cx="360" cy="72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504" name="Rectangle 61">
              <a:extLst>
                <a:ext uri="{FF2B5EF4-FFF2-40B4-BE49-F238E27FC236}">
                  <a16:creationId xmlns:a16="http://schemas.microsoft.com/office/drawing/2014/main" id="{24628574-8A5F-46CA-A542-4E644378B62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44" y="2376"/>
              <a:ext cx="360" cy="72"/>
            </a:xfrm>
            <a:prstGeom prst="rect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505" name="Rectangle 62">
              <a:extLst>
                <a:ext uri="{FF2B5EF4-FFF2-40B4-BE49-F238E27FC236}">
                  <a16:creationId xmlns:a16="http://schemas.microsoft.com/office/drawing/2014/main" id="{4FB0759C-40D7-4F80-8694-92FE64C914C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44" y="2736"/>
              <a:ext cx="360" cy="72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506" name="Rectangle 63">
              <a:extLst>
                <a:ext uri="{FF2B5EF4-FFF2-40B4-BE49-F238E27FC236}">
                  <a16:creationId xmlns:a16="http://schemas.microsoft.com/office/drawing/2014/main" id="{037AC28A-BB09-4E62-9FD7-4399E371943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44" y="3096"/>
              <a:ext cx="360" cy="72"/>
            </a:xfrm>
            <a:prstGeom prst="rect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507" name="Rectangle 64">
              <a:extLst>
                <a:ext uri="{FF2B5EF4-FFF2-40B4-BE49-F238E27FC236}">
                  <a16:creationId xmlns:a16="http://schemas.microsoft.com/office/drawing/2014/main" id="{52D3940C-F82E-4067-A7DA-EB41CF3B722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44" y="3456"/>
              <a:ext cx="360" cy="72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508" name="Rectangle 65">
              <a:extLst>
                <a:ext uri="{FF2B5EF4-FFF2-40B4-BE49-F238E27FC236}">
                  <a16:creationId xmlns:a16="http://schemas.microsoft.com/office/drawing/2014/main" id="{A34EB40C-F451-447A-BF36-4D17706284B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44" y="3816"/>
              <a:ext cx="360" cy="72"/>
            </a:xfrm>
            <a:prstGeom prst="rect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509" name="Rectangle 66">
              <a:extLst>
                <a:ext uri="{FF2B5EF4-FFF2-40B4-BE49-F238E27FC236}">
                  <a16:creationId xmlns:a16="http://schemas.microsoft.com/office/drawing/2014/main" id="{B253B268-E113-44C7-8948-E96F6249902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44" y="4176"/>
              <a:ext cx="360" cy="72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19472" name="Group 67">
            <a:extLst>
              <a:ext uri="{FF2B5EF4-FFF2-40B4-BE49-F238E27FC236}">
                <a16:creationId xmlns:a16="http://schemas.microsoft.com/office/drawing/2014/main" id="{29E7D830-86A3-47DB-8F9E-89F53F191768}"/>
              </a:ext>
            </a:extLst>
          </p:cNvPr>
          <p:cNvGrpSpPr>
            <a:grpSpLocks/>
          </p:cNvGrpSpPr>
          <p:nvPr/>
        </p:nvGrpSpPr>
        <p:grpSpPr bwMode="auto">
          <a:xfrm>
            <a:off x="1493838" y="114300"/>
            <a:ext cx="114301" cy="6629400"/>
            <a:chOff x="5688" y="72"/>
            <a:chExt cx="72" cy="4320"/>
          </a:xfrm>
        </p:grpSpPr>
        <p:sp>
          <p:nvSpPr>
            <p:cNvPr id="19486" name="Rectangle 68">
              <a:extLst>
                <a:ext uri="{FF2B5EF4-FFF2-40B4-BE49-F238E27FC236}">
                  <a16:creationId xmlns:a16="http://schemas.microsoft.com/office/drawing/2014/main" id="{C7BCE3FB-EF4C-480B-AD70-4BD85A969C9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44" y="216"/>
              <a:ext cx="360" cy="72"/>
            </a:xfrm>
            <a:prstGeom prst="rect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487" name="Rectangle 69">
              <a:extLst>
                <a:ext uri="{FF2B5EF4-FFF2-40B4-BE49-F238E27FC236}">
                  <a16:creationId xmlns:a16="http://schemas.microsoft.com/office/drawing/2014/main" id="{E6240527-15DF-4D3D-8E02-DD0BA280356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44" y="576"/>
              <a:ext cx="360" cy="72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488" name="Rectangle 70">
              <a:extLst>
                <a:ext uri="{FF2B5EF4-FFF2-40B4-BE49-F238E27FC236}">
                  <a16:creationId xmlns:a16="http://schemas.microsoft.com/office/drawing/2014/main" id="{F4806DC2-0D03-453A-8DC0-2C6DFA15CE5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44" y="936"/>
              <a:ext cx="360" cy="72"/>
            </a:xfrm>
            <a:prstGeom prst="rect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489" name="Rectangle 71">
              <a:extLst>
                <a:ext uri="{FF2B5EF4-FFF2-40B4-BE49-F238E27FC236}">
                  <a16:creationId xmlns:a16="http://schemas.microsoft.com/office/drawing/2014/main" id="{565B142A-EF9E-457D-9EED-865CD268C01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44" y="1296"/>
              <a:ext cx="360" cy="72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490" name="Rectangle 72">
              <a:extLst>
                <a:ext uri="{FF2B5EF4-FFF2-40B4-BE49-F238E27FC236}">
                  <a16:creationId xmlns:a16="http://schemas.microsoft.com/office/drawing/2014/main" id="{D5F3899C-4806-48F0-975C-57112A84A29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44" y="1656"/>
              <a:ext cx="360" cy="72"/>
            </a:xfrm>
            <a:prstGeom prst="rect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491" name="Rectangle 73">
              <a:extLst>
                <a:ext uri="{FF2B5EF4-FFF2-40B4-BE49-F238E27FC236}">
                  <a16:creationId xmlns:a16="http://schemas.microsoft.com/office/drawing/2014/main" id="{EC87D8B8-DECC-4B31-8E21-4AE61E1531F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44" y="2016"/>
              <a:ext cx="360" cy="72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492" name="Rectangle 74">
              <a:extLst>
                <a:ext uri="{FF2B5EF4-FFF2-40B4-BE49-F238E27FC236}">
                  <a16:creationId xmlns:a16="http://schemas.microsoft.com/office/drawing/2014/main" id="{1DD11682-C20B-4CC9-815D-CD7BB312424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44" y="2376"/>
              <a:ext cx="360" cy="72"/>
            </a:xfrm>
            <a:prstGeom prst="rect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493" name="Rectangle 75">
              <a:extLst>
                <a:ext uri="{FF2B5EF4-FFF2-40B4-BE49-F238E27FC236}">
                  <a16:creationId xmlns:a16="http://schemas.microsoft.com/office/drawing/2014/main" id="{6F63FA9B-12CA-4CC7-95E9-D4A8F55D8C4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44" y="2736"/>
              <a:ext cx="360" cy="72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494" name="Rectangle 76">
              <a:extLst>
                <a:ext uri="{FF2B5EF4-FFF2-40B4-BE49-F238E27FC236}">
                  <a16:creationId xmlns:a16="http://schemas.microsoft.com/office/drawing/2014/main" id="{A8314291-C30D-439B-BC60-A16B4B6BBBB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44" y="3096"/>
              <a:ext cx="360" cy="72"/>
            </a:xfrm>
            <a:prstGeom prst="rect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495" name="Rectangle 77">
              <a:extLst>
                <a:ext uri="{FF2B5EF4-FFF2-40B4-BE49-F238E27FC236}">
                  <a16:creationId xmlns:a16="http://schemas.microsoft.com/office/drawing/2014/main" id="{848F034D-05C5-41AF-9175-B940E3F222E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44" y="3456"/>
              <a:ext cx="360" cy="72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496" name="Rectangle 78">
              <a:extLst>
                <a:ext uri="{FF2B5EF4-FFF2-40B4-BE49-F238E27FC236}">
                  <a16:creationId xmlns:a16="http://schemas.microsoft.com/office/drawing/2014/main" id="{6B4EB3A2-093B-48A2-BAA4-16252A1C5E1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44" y="3816"/>
              <a:ext cx="360" cy="72"/>
            </a:xfrm>
            <a:prstGeom prst="rect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497" name="Rectangle 79">
              <a:extLst>
                <a:ext uri="{FF2B5EF4-FFF2-40B4-BE49-F238E27FC236}">
                  <a16:creationId xmlns:a16="http://schemas.microsoft.com/office/drawing/2014/main" id="{ACBFB37C-07C8-4AB8-8EB1-88694391598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44" y="4176"/>
              <a:ext cx="360" cy="72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15447" name="Text Box 87">
            <a:extLst>
              <a:ext uri="{FF2B5EF4-FFF2-40B4-BE49-F238E27FC236}">
                <a16:creationId xmlns:a16="http://schemas.microsoft.com/office/drawing/2014/main" id="{4B604F6D-98E2-4C61-8E75-AFCC434EC0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0413" y="6184901"/>
            <a:ext cx="2038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>
                <a:solidFill>
                  <a:srgbClr val="3333FF"/>
                </a:solidFill>
              </a:rPr>
              <a:t>Plan</a:t>
            </a:r>
          </a:p>
        </p:txBody>
      </p:sp>
      <p:sp>
        <p:nvSpPr>
          <p:cNvPr id="19474" name="Freeform 88">
            <a:extLst>
              <a:ext uri="{FF2B5EF4-FFF2-40B4-BE49-F238E27FC236}">
                <a16:creationId xmlns:a16="http://schemas.microsoft.com/office/drawing/2014/main" id="{1582D97A-CB12-49E4-B0E2-370C19E3EF62}"/>
              </a:ext>
            </a:extLst>
          </p:cNvPr>
          <p:cNvSpPr>
            <a:spLocks/>
          </p:cNvSpPr>
          <p:nvPr/>
        </p:nvSpPr>
        <p:spPr bwMode="auto">
          <a:xfrm>
            <a:off x="5168901" y="4645025"/>
            <a:ext cx="1971675" cy="1492250"/>
          </a:xfrm>
          <a:custGeom>
            <a:avLst/>
            <a:gdLst>
              <a:gd name="T0" fmla="*/ 0 w 1998"/>
              <a:gd name="T1" fmla="*/ 490919620 h 1512"/>
              <a:gd name="T2" fmla="*/ 975769926 w 1998"/>
              <a:gd name="T3" fmla="*/ 490919620 h 1512"/>
              <a:gd name="T4" fmla="*/ 975769926 w 1998"/>
              <a:gd name="T5" fmla="*/ 0 h 1512"/>
              <a:gd name="T6" fmla="*/ 1454891028 w 1998"/>
              <a:gd name="T7" fmla="*/ 0 h 1512"/>
              <a:gd name="T8" fmla="*/ 1454891028 w 1998"/>
              <a:gd name="T9" fmla="*/ 485074976 h 1512"/>
              <a:gd name="T10" fmla="*/ 1945696868 w 1998"/>
              <a:gd name="T11" fmla="*/ 485074976 h 1512"/>
              <a:gd name="T12" fmla="*/ 1945696868 w 1998"/>
              <a:gd name="T13" fmla="*/ 975994596 h 1512"/>
              <a:gd name="T14" fmla="*/ 975769926 w 1998"/>
              <a:gd name="T15" fmla="*/ 975994596 h 1512"/>
              <a:gd name="T16" fmla="*/ 975769926 w 1998"/>
              <a:gd name="T17" fmla="*/ 1472757996 h 1512"/>
              <a:gd name="T18" fmla="*/ 484963964 w 1998"/>
              <a:gd name="T19" fmla="*/ 1472757996 h 1512"/>
              <a:gd name="T20" fmla="*/ 484963964 w 1998"/>
              <a:gd name="T21" fmla="*/ 975994596 h 1512"/>
              <a:gd name="T22" fmla="*/ 0 w 1998"/>
              <a:gd name="T23" fmla="*/ 975994596 h 1512"/>
              <a:gd name="T24" fmla="*/ 0 w 1998"/>
              <a:gd name="T25" fmla="*/ 490919620 h 151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998"/>
              <a:gd name="T40" fmla="*/ 0 h 1512"/>
              <a:gd name="T41" fmla="*/ 1998 w 1998"/>
              <a:gd name="T42" fmla="*/ 1512 h 151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998" h="1512">
                <a:moveTo>
                  <a:pt x="0" y="504"/>
                </a:moveTo>
                <a:lnTo>
                  <a:pt x="1002" y="504"/>
                </a:lnTo>
                <a:lnTo>
                  <a:pt x="1002" y="0"/>
                </a:lnTo>
                <a:lnTo>
                  <a:pt x="1494" y="0"/>
                </a:lnTo>
                <a:lnTo>
                  <a:pt x="1494" y="498"/>
                </a:lnTo>
                <a:lnTo>
                  <a:pt x="1998" y="498"/>
                </a:lnTo>
                <a:lnTo>
                  <a:pt x="1998" y="1002"/>
                </a:lnTo>
                <a:lnTo>
                  <a:pt x="1002" y="1002"/>
                </a:lnTo>
                <a:lnTo>
                  <a:pt x="1002" y="1512"/>
                </a:lnTo>
                <a:lnTo>
                  <a:pt x="498" y="1512"/>
                </a:lnTo>
                <a:lnTo>
                  <a:pt x="498" y="1002"/>
                </a:lnTo>
                <a:lnTo>
                  <a:pt x="0" y="1002"/>
                </a:lnTo>
                <a:lnTo>
                  <a:pt x="0" y="504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19475" name="Group 107">
            <a:extLst>
              <a:ext uri="{FF2B5EF4-FFF2-40B4-BE49-F238E27FC236}">
                <a16:creationId xmlns:a16="http://schemas.microsoft.com/office/drawing/2014/main" id="{DA3974D4-C75B-40CB-8F3A-F4E5BE8E593D}"/>
              </a:ext>
            </a:extLst>
          </p:cNvPr>
          <p:cNvGrpSpPr>
            <a:grpSpLocks/>
          </p:cNvGrpSpPr>
          <p:nvPr/>
        </p:nvGrpSpPr>
        <p:grpSpPr bwMode="auto">
          <a:xfrm>
            <a:off x="7734300" y="3867150"/>
            <a:ext cx="1962150" cy="2190750"/>
            <a:chOff x="3912" y="2436"/>
            <a:chExt cx="1236" cy="1380"/>
          </a:xfrm>
        </p:grpSpPr>
        <p:sp>
          <p:nvSpPr>
            <p:cNvPr id="19483" name="Rectangle 89">
              <a:extLst>
                <a:ext uri="{FF2B5EF4-FFF2-40B4-BE49-F238E27FC236}">
                  <a16:creationId xmlns:a16="http://schemas.microsoft.com/office/drawing/2014/main" id="{B6921D00-BE11-49C1-90EA-2C5182FD03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2" y="2436"/>
              <a:ext cx="1236" cy="13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484" name="Line 91">
              <a:extLst>
                <a:ext uri="{FF2B5EF4-FFF2-40B4-BE49-F238E27FC236}">
                  <a16:creationId xmlns:a16="http://schemas.microsoft.com/office/drawing/2014/main" id="{9289762C-4255-473C-AD4A-1028CDDB37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24" y="2436"/>
              <a:ext cx="6" cy="13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485" name="Line 92">
              <a:extLst>
                <a:ext uri="{FF2B5EF4-FFF2-40B4-BE49-F238E27FC236}">
                  <a16:creationId xmlns:a16="http://schemas.microsoft.com/office/drawing/2014/main" id="{BBFC4673-3FF8-4644-A4C8-459C9B7ABD4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24" y="2442"/>
              <a:ext cx="0" cy="137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9476" name="Group 118">
            <a:extLst>
              <a:ext uri="{FF2B5EF4-FFF2-40B4-BE49-F238E27FC236}">
                <a16:creationId xmlns:a16="http://schemas.microsoft.com/office/drawing/2014/main" id="{85A9C9EB-6B07-40CC-9CE7-C1B4C30D41B3}"/>
              </a:ext>
            </a:extLst>
          </p:cNvPr>
          <p:cNvGrpSpPr>
            <a:grpSpLocks/>
          </p:cNvGrpSpPr>
          <p:nvPr/>
        </p:nvGrpSpPr>
        <p:grpSpPr bwMode="auto">
          <a:xfrm>
            <a:off x="2273301" y="4654550"/>
            <a:ext cx="2193925" cy="1485900"/>
            <a:chOff x="472" y="2932"/>
            <a:chExt cx="1382" cy="936"/>
          </a:xfrm>
        </p:grpSpPr>
        <p:sp>
          <p:nvSpPr>
            <p:cNvPr id="19480" name="Rectangle 103">
              <a:extLst>
                <a:ext uri="{FF2B5EF4-FFF2-40B4-BE49-F238E27FC236}">
                  <a16:creationId xmlns:a16="http://schemas.microsoft.com/office/drawing/2014/main" id="{1636115E-6B4F-48BF-B7B7-47FEA4E9A96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694" y="2710"/>
              <a:ext cx="936" cy="13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481" name="Line 116">
              <a:extLst>
                <a:ext uri="{FF2B5EF4-FFF2-40B4-BE49-F238E27FC236}">
                  <a16:creationId xmlns:a16="http://schemas.microsoft.com/office/drawing/2014/main" id="{82084897-889A-4FF1-A8F8-B7AEE0F232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0" y="3228"/>
              <a:ext cx="137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482" name="Line 117">
              <a:extLst>
                <a:ext uri="{FF2B5EF4-FFF2-40B4-BE49-F238E27FC236}">
                  <a16:creationId xmlns:a16="http://schemas.microsoft.com/office/drawing/2014/main" id="{FB30953F-C5C9-489F-AAAB-49393126504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2" y="3544"/>
              <a:ext cx="137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9477" name="Text Box 119">
            <a:extLst>
              <a:ext uri="{FF2B5EF4-FFF2-40B4-BE49-F238E27FC236}">
                <a16:creationId xmlns:a16="http://schemas.microsoft.com/office/drawing/2014/main" id="{3092AADE-B268-4A4D-80EC-2C9AB9920D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0650" y="4211639"/>
            <a:ext cx="476250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/>
              <a:t>A</a:t>
            </a:r>
          </a:p>
        </p:txBody>
      </p:sp>
      <p:sp>
        <p:nvSpPr>
          <p:cNvPr id="19478" name="Text Box 120">
            <a:extLst>
              <a:ext uri="{FF2B5EF4-FFF2-40B4-BE49-F238E27FC236}">
                <a16:creationId xmlns:a16="http://schemas.microsoft.com/office/drawing/2014/main" id="{78FBC14E-C78E-408D-BA7C-A769E70BFF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3300" y="4078289"/>
            <a:ext cx="476250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/>
              <a:t>B</a:t>
            </a:r>
          </a:p>
        </p:txBody>
      </p:sp>
      <p:sp>
        <p:nvSpPr>
          <p:cNvPr id="19479" name="Text Box 121">
            <a:extLst>
              <a:ext uri="{FF2B5EF4-FFF2-40B4-BE49-F238E27FC236}">
                <a16:creationId xmlns:a16="http://schemas.microsoft.com/office/drawing/2014/main" id="{E4B8E78D-CFE0-4561-A700-F7E3D38566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08988" y="3411539"/>
            <a:ext cx="476250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/>
              <a:t>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3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4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4" grpId="0"/>
      <p:bldP spid="15375" grpId="0"/>
      <p:bldP spid="1544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reeform 4">
            <a:extLst>
              <a:ext uri="{FF2B5EF4-FFF2-40B4-BE49-F238E27FC236}">
                <a16:creationId xmlns:a16="http://schemas.microsoft.com/office/drawing/2014/main" id="{188E1617-BD30-47E0-8DEC-3CA58AD4E07C}"/>
              </a:ext>
            </a:extLst>
          </p:cNvPr>
          <p:cNvSpPr>
            <a:spLocks/>
          </p:cNvSpPr>
          <p:nvPr/>
        </p:nvSpPr>
        <p:spPr bwMode="auto">
          <a:xfrm rot="5400000">
            <a:off x="2486026" y="1714501"/>
            <a:ext cx="1743075" cy="1743075"/>
          </a:xfrm>
          <a:custGeom>
            <a:avLst/>
            <a:gdLst>
              <a:gd name="T0" fmla="*/ 0 w 1998"/>
              <a:gd name="T1" fmla="*/ 0 h 1998"/>
              <a:gd name="T2" fmla="*/ 1516109776 w 1998"/>
              <a:gd name="T3" fmla="*/ 0 h 1998"/>
              <a:gd name="T4" fmla="*/ 1141648851 w 1998"/>
              <a:gd name="T5" fmla="*/ 383594291 h 1998"/>
              <a:gd name="T6" fmla="*/ 1141648851 w 1998"/>
              <a:gd name="T7" fmla="*/ 1137081787 h 1998"/>
              <a:gd name="T8" fmla="*/ 1520675968 w 1998"/>
              <a:gd name="T9" fmla="*/ 1520675968 h 1998"/>
              <a:gd name="T10" fmla="*/ 4566194 w 1998"/>
              <a:gd name="T11" fmla="*/ 1520675968 h 1998"/>
              <a:gd name="T12" fmla="*/ 383594291 w 1998"/>
              <a:gd name="T13" fmla="*/ 1137081787 h 1998"/>
              <a:gd name="T14" fmla="*/ 379027226 w 1998"/>
              <a:gd name="T15" fmla="*/ 383594291 h 1998"/>
              <a:gd name="T16" fmla="*/ 0 w 1998"/>
              <a:gd name="T17" fmla="*/ 0 h 199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98"/>
              <a:gd name="T28" fmla="*/ 0 h 1998"/>
              <a:gd name="T29" fmla="*/ 1998 w 1998"/>
              <a:gd name="T30" fmla="*/ 1998 h 199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98" h="1998">
                <a:moveTo>
                  <a:pt x="0" y="0"/>
                </a:moveTo>
                <a:lnTo>
                  <a:pt x="1992" y="0"/>
                </a:lnTo>
                <a:lnTo>
                  <a:pt x="1500" y="504"/>
                </a:lnTo>
                <a:lnTo>
                  <a:pt x="1500" y="1494"/>
                </a:lnTo>
                <a:lnTo>
                  <a:pt x="1998" y="1998"/>
                </a:lnTo>
                <a:lnTo>
                  <a:pt x="6" y="1998"/>
                </a:lnTo>
                <a:lnTo>
                  <a:pt x="504" y="1494"/>
                </a:lnTo>
                <a:lnTo>
                  <a:pt x="498" y="504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5A5768"/>
              </a:gs>
              <a:gs pos="50000">
                <a:srgbClr val="C3BDE1"/>
              </a:gs>
              <a:gs pos="100000">
                <a:srgbClr val="5A5768"/>
              </a:gs>
            </a:gsLst>
            <a:lin ang="18900000" scaled="1"/>
          </a:gradFill>
          <a:ln w="9525">
            <a:round/>
            <a:headEnd/>
            <a:tailEnd/>
          </a:ln>
          <a:scene3d>
            <a:camera prst="legacyObliqueTopRight">
              <a:rot lat="21299996" lon="0" rev="0"/>
            </a:camera>
            <a:lightRig rig="legacyFlat3" dir="b"/>
          </a:scene3d>
          <a:sp3d extrusionH="1801800" prstMaterial="legacyMatte">
            <a:bevelT w="13500" h="13500" prst="angle"/>
            <a:bevelB w="13500" h="13500" prst="angle"/>
            <a:extrusionClr>
              <a:srgbClr val="C3BDE1"/>
            </a:extrusionClr>
            <a:contourClr>
              <a:srgbClr val="5A5768"/>
            </a:contourClr>
          </a:sp3d>
        </p:spPr>
        <p:txBody>
          <a:bodyPr>
            <a:flatTx/>
          </a:bodyPr>
          <a:lstStyle/>
          <a:p>
            <a:endParaRPr lang="en-GB"/>
          </a:p>
        </p:txBody>
      </p:sp>
      <p:sp>
        <p:nvSpPr>
          <p:cNvPr id="20483" name="Text Box 6">
            <a:extLst>
              <a:ext uri="{FF2B5EF4-FFF2-40B4-BE49-F238E27FC236}">
                <a16:creationId xmlns:a16="http://schemas.microsoft.com/office/drawing/2014/main" id="{3F1B5C17-8140-4459-A674-BF22E35F34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4213" y="385764"/>
            <a:ext cx="3168650" cy="461665"/>
          </a:xfrm>
          <a:prstGeom prst="rect">
            <a:avLst/>
          </a:prstGeom>
          <a:noFill/>
          <a:ln w="76200" cmpd="tri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2400"/>
              <a:t>Plans and Elevations</a:t>
            </a:r>
          </a:p>
        </p:txBody>
      </p:sp>
      <p:sp>
        <p:nvSpPr>
          <p:cNvPr id="20484" name="Text Box 7">
            <a:extLst>
              <a:ext uri="{FF2B5EF4-FFF2-40B4-BE49-F238E27FC236}">
                <a16:creationId xmlns:a16="http://schemas.microsoft.com/office/drawing/2014/main" id="{F6E4A941-4735-4C6A-9040-3A63FDE0F1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0950" y="1466850"/>
            <a:ext cx="2457450" cy="1477328"/>
          </a:xfrm>
          <a:prstGeom prst="rect">
            <a:avLst/>
          </a:prstGeom>
          <a:noFill/>
          <a:ln w="76200" cmpd="tri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/>
              <a:t>Decide which of the views below is either a </a:t>
            </a:r>
            <a:r>
              <a:rPr lang="en-GB" altLang="en-US">
                <a:solidFill>
                  <a:srgbClr val="0000FF"/>
                </a:solidFill>
              </a:rPr>
              <a:t>plan</a:t>
            </a:r>
            <a:r>
              <a:rPr lang="en-GB" altLang="en-US"/>
              <a:t>, </a:t>
            </a:r>
            <a:r>
              <a:rPr lang="en-GB" altLang="en-US">
                <a:solidFill>
                  <a:srgbClr val="0000FF"/>
                </a:solidFill>
              </a:rPr>
              <a:t>front elevation</a:t>
            </a:r>
            <a:r>
              <a:rPr lang="en-GB" altLang="en-US"/>
              <a:t> or </a:t>
            </a:r>
            <a:r>
              <a:rPr lang="en-GB" altLang="en-US">
                <a:solidFill>
                  <a:srgbClr val="0000FF"/>
                </a:solidFill>
              </a:rPr>
              <a:t>side elevation</a:t>
            </a:r>
            <a:r>
              <a:rPr lang="en-GB" altLang="en-US"/>
              <a:t> of the object shown.</a:t>
            </a:r>
          </a:p>
        </p:txBody>
      </p:sp>
      <p:sp>
        <p:nvSpPr>
          <p:cNvPr id="20485" name="Text Box 8">
            <a:extLst>
              <a:ext uri="{FF2B5EF4-FFF2-40B4-BE49-F238E27FC236}">
                <a16:creationId xmlns:a16="http://schemas.microsoft.com/office/drawing/2014/main" id="{7EA9DD23-481D-4FDD-BDBD-9040C95F64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3950" y="3822701"/>
            <a:ext cx="1784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/>
              <a:t>Front Elevation</a:t>
            </a:r>
          </a:p>
        </p:txBody>
      </p:sp>
      <p:sp>
        <p:nvSpPr>
          <p:cNvPr id="20486" name="Text Box 9">
            <a:extLst>
              <a:ext uri="{FF2B5EF4-FFF2-40B4-BE49-F238E27FC236}">
                <a16:creationId xmlns:a16="http://schemas.microsoft.com/office/drawing/2014/main" id="{AA0B8F14-3AD7-4A68-93EA-AF56C82B1A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5350" y="2994026"/>
            <a:ext cx="1784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/>
              <a:t>Side Elevation</a:t>
            </a:r>
          </a:p>
        </p:txBody>
      </p:sp>
      <p:sp>
        <p:nvSpPr>
          <p:cNvPr id="20487" name="Line 11">
            <a:extLst>
              <a:ext uri="{FF2B5EF4-FFF2-40B4-BE49-F238E27FC236}">
                <a16:creationId xmlns:a16="http://schemas.microsoft.com/office/drawing/2014/main" id="{BFA0FF5D-1186-42BA-9AC7-0296BEE29B3D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1438" y="671514"/>
            <a:ext cx="23812" cy="6238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488" name="Text Box 12">
            <a:extLst>
              <a:ext uri="{FF2B5EF4-FFF2-40B4-BE49-F238E27FC236}">
                <a16:creationId xmlns:a16="http://schemas.microsoft.com/office/drawing/2014/main" id="{0CE97DED-BD99-42B8-BAE6-9466BE73FA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3426" y="266701"/>
            <a:ext cx="12795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/>
              <a:t>Plan View</a:t>
            </a:r>
          </a:p>
        </p:txBody>
      </p:sp>
      <p:sp>
        <p:nvSpPr>
          <p:cNvPr id="20489" name="Line 13">
            <a:extLst>
              <a:ext uri="{FF2B5EF4-FFF2-40B4-BE49-F238E27FC236}">
                <a16:creationId xmlns:a16="http://schemas.microsoft.com/office/drawing/2014/main" id="{D536A34F-AA71-44DA-9F5A-0AB401B581C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24200" y="3238500"/>
            <a:ext cx="209550" cy="4381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6398" name="Text Box 14">
            <a:extLst>
              <a:ext uri="{FF2B5EF4-FFF2-40B4-BE49-F238E27FC236}">
                <a16:creationId xmlns:a16="http://schemas.microsoft.com/office/drawing/2014/main" id="{B2919A26-3F1D-48FD-A815-4C9D424500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6063" y="6238876"/>
            <a:ext cx="2038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>
                <a:solidFill>
                  <a:srgbClr val="3333FF"/>
                </a:solidFill>
              </a:rPr>
              <a:t>Plan</a:t>
            </a:r>
          </a:p>
        </p:txBody>
      </p:sp>
      <p:sp>
        <p:nvSpPr>
          <p:cNvPr id="16399" name="Text Box 15">
            <a:extLst>
              <a:ext uri="{FF2B5EF4-FFF2-40B4-BE49-F238E27FC236}">
                <a16:creationId xmlns:a16="http://schemas.microsoft.com/office/drawing/2014/main" id="{5B85244F-DE5D-4CDC-9566-11C76F5FB3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1763" y="6197601"/>
            <a:ext cx="2038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>
                <a:solidFill>
                  <a:srgbClr val="3333FF"/>
                </a:solidFill>
              </a:rPr>
              <a:t>Side Elevation</a:t>
            </a:r>
          </a:p>
        </p:txBody>
      </p:sp>
      <p:grpSp>
        <p:nvGrpSpPr>
          <p:cNvPr id="20492" name="Group 16">
            <a:extLst>
              <a:ext uri="{FF2B5EF4-FFF2-40B4-BE49-F238E27FC236}">
                <a16:creationId xmlns:a16="http://schemas.microsoft.com/office/drawing/2014/main" id="{AC8D3F25-5FDD-4B7D-B625-4B0EC6D2CB05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0"/>
            <a:ext cx="9144000" cy="114300"/>
            <a:chOff x="1853" y="2658"/>
            <a:chExt cx="5184" cy="72"/>
          </a:xfrm>
        </p:grpSpPr>
        <p:grpSp>
          <p:nvGrpSpPr>
            <p:cNvPr id="20548" name="Group 17">
              <a:extLst>
                <a:ext uri="{FF2B5EF4-FFF2-40B4-BE49-F238E27FC236}">
                  <a16:creationId xmlns:a16="http://schemas.microsoft.com/office/drawing/2014/main" id="{D8372CDD-D560-4898-8C3E-C6A16734AEE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53" y="2658"/>
              <a:ext cx="2592" cy="72"/>
              <a:chOff x="1853" y="2658"/>
              <a:chExt cx="2592" cy="72"/>
            </a:xfrm>
          </p:grpSpPr>
          <p:sp>
            <p:nvSpPr>
              <p:cNvPr id="20558" name="Rectangle 18">
                <a:extLst>
                  <a:ext uri="{FF2B5EF4-FFF2-40B4-BE49-F238E27FC236}">
                    <a16:creationId xmlns:a16="http://schemas.microsoft.com/office/drawing/2014/main" id="{F8059690-6C7F-4D9A-B398-FE423DD4DD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53" y="2658"/>
                <a:ext cx="324" cy="72"/>
              </a:xfrm>
              <a:prstGeom prst="rect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0559" name="Rectangle 19">
                <a:extLst>
                  <a:ext uri="{FF2B5EF4-FFF2-40B4-BE49-F238E27FC236}">
                    <a16:creationId xmlns:a16="http://schemas.microsoft.com/office/drawing/2014/main" id="{4618F4B0-22D4-49FB-9E5C-1F351D7E22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7" y="2658"/>
                <a:ext cx="324" cy="72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0560" name="Rectangle 20">
                <a:extLst>
                  <a:ext uri="{FF2B5EF4-FFF2-40B4-BE49-F238E27FC236}">
                    <a16:creationId xmlns:a16="http://schemas.microsoft.com/office/drawing/2014/main" id="{A5437498-A996-46E8-915A-782F4A44F0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01" y="2658"/>
                <a:ext cx="324" cy="72"/>
              </a:xfrm>
              <a:prstGeom prst="rect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0561" name="Rectangle 21">
                <a:extLst>
                  <a:ext uri="{FF2B5EF4-FFF2-40B4-BE49-F238E27FC236}">
                    <a16:creationId xmlns:a16="http://schemas.microsoft.com/office/drawing/2014/main" id="{E4CE1D91-7F80-4017-B749-2CBFF59893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25" y="2658"/>
                <a:ext cx="324" cy="72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0562" name="Rectangle 22">
                <a:extLst>
                  <a:ext uri="{FF2B5EF4-FFF2-40B4-BE49-F238E27FC236}">
                    <a16:creationId xmlns:a16="http://schemas.microsoft.com/office/drawing/2014/main" id="{D5740E53-C1EA-4120-B643-57C165BED9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49" y="2658"/>
                <a:ext cx="324" cy="72"/>
              </a:xfrm>
              <a:prstGeom prst="rect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0563" name="Rectangle 23">
                <a:extLst>
                  <a:ext uri="{FF2B5EF4-FFF2-40B4-BE49-F238E27FC236}">
                    <a16:creationId xmlns:a16="http://schemas.microsoft.com/office/drawing/2014/main" id="{472ABC99-F97A-4091-A801-61A39D05CB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73" y="2658"/>
                <a:ext cx="324" cy="72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0564" name="Rectangle 24">
                <a:extLst>
                  <a:ext uri="{FF2B5EF4-FFF2-40B4-BE49-F238E27FC236}">
                    <a16:creationId xmlns:a16="http://schemas.microsoft.com/office/drawing/2014/main" id="{6C9C6B83-3039-4E43-8AA5-6F9F9C8D77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7" y="2658"/>
                <a:ext cx="324" cy="72"/>
              </a:xfrm>
              <a:prstGeom prst="rect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0565" name="Rectangle 25">
                <a:extLst>
                  <a:ext uri="{FF2B5EF4-FFF2-40B4-BE49-F238E27FC236}">
                    <a16:creationId xmlns:a16="http://schemas.microsoft.com/office/drawing/2014/main" id="{1D1B016D-8AD5-4F34-BE4D-4C2B369FC5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21" y="2658"/>
                <a:ext cx="324" cy="72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20549" name="Group 26">
              <a:extLst>
                <a:ext uri="{FF2B5EF4-FFF2-40B4-BE49-F238E27FC236}">
                  <a16:creationId xmlns:a16="http://schemas.microsoft.com/office/drawing/2014/main" id="{E2304099-030E-4FED-A354-750EDE18E80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45" y="2658"/>
              <a:ext cx="2592" cy="72"/>
              <a:chOff x="1853" y="2658"/>
              <a:chExt cx="2592" cy="72"/>
            </a:xfrm>
          </p:grpSpPr>
          <p:sp>
            <p:nvSpPr>
              <p:cNvPr id="20550" name="Rectangle 27">
                <a:extLst>
                  <a:ext uri="{FF2B5EF4-FFF2-40B4-BE49-F238E27FC236}">
                    <a16:creationId xmlns:a16="http://schemas.microsoft.com/office/drawing/2014/main" id="{EDDDFB9A-4BFB-41E6-BCC8-F72A62D831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53" y="2658"/>
                <a:ext cx="324" cy="72"/>
              </a:xfrm>
              <a:prstGeom prst="rect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0551" name="Rectangle 28">
                <a:extLst>
                  <a:ext uri="{FF2B5EF4-FFF2-40B4-BE49-F238E27FC236}">
                    <a16:creationId xmlns:a16="http://schemas.microsoft.com/office/drawing/2014/main" id="{A448B570-CE09-4A36-AD06-E4E2A54D35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7" y="2658"/>
                <a:ext cx="324" cy="72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0552" name="Rectangle 29">
                <a:extLst>
                  <a:ext uri="{FF2B5EF4-FFF2-40B4-BE49-F238E27FC236}">
                    <a16:creationId xmlns:a16="http://schemas.microsoft.com/office/drawing/2014/main" id="{82112651-B270-4E98-A48D-27144899AB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01" y="2658"/>
                <a:ext cx="324" cy="72"/>
              </a:xfrm>
              <a:prstGeom prst="rect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0553" name="Rectangle 30">
                <a:extLst>
                  <a:ext uri="{FF2B5EF4-FFF2-40B4-BE49-F238E27FC236}">
                    <a16:creationId xmlns:a16="http://schemas.microsoft.com/office/drawing/2014/main" id="{50A34A93-51D6-474E-9DA5-B8A1992F4E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25" y="2658"/>
                <a:ext cx="324" cy="72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0554" name="Rectangle 31">
                <a:extLst>
                  <a:ext uri="{FF2B5EF4-FFF2-40B4-BE49-F238E27FC236}">
                    <a16:creationId xmlns:a16="http://schemas.microsoft.com/office/drawing/2014/main" id="{7C126F21-E830-4834-81BC-DCB52C1EBC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49" y="2658"/>
                <a:ext cx="324" cy="72"/>
              </a:xfrm>
              <a:prstGeom prst="rect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0555" name="Rectangle 32">
                <a:extLst>
                  <a:ext uri="{FF2B5EF4-FFF2-40B4-BE49-F238E27FC236}">
                    <a16:creationId xmlns:a16="http://schemas.microsoft.com/office/drawing/2014/main" id="{749A5C53-550E-4D9B-BF7F-AE3EE1AEB0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73" y="2658"/>
                <a:ext cx="324" cy="72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0556" name="Rectangle 33">
                <a:extLst>
                  <a:ext uri="{FF2B5EF4-FFF2-40B4-BE49-F238E27FC236}">
                    <a16:creationId xmlns:a16="http://schemas.microsoft.com/office/drawing/2014/main" id="{BB06EDD1-D0D2-46B9-AF1C-696569A553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7" y="2658"/>
                <a:ext cx="324" cy="72"/>
              </a:xfrm>
              <a:prstGeom prst="rect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0557" name="Rectangle 34">
                <a:extLst>
                  <a:ext uri="{FF2B5EF4-FFF2-40B4-BE49-F238E27FC236}">
                    <a16:creationId xmlns:a16="http://schemas.microsoft.com/office/drawing/2014/main" id="{BC1128E3-4C82-4097-BBCD-AFB75E0597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21" y="2658"/>
                <a:ext cx="324" cy="72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</p:grpSp>
      <p:grpSp>
        <p:nvGrpSpPr>
          <p:cNvPr id="20493" name="Group 35">
            <a:extLst>
              <a:ext uri="{FF2B5EF4-FFF2-40B4-BE49-F238E27FC236}">
                <a16:creationId xmlns:a16="http://schemas.microsoft.com/office/drawing/2014/main" id="{301E5B33-1689-4D36-9D11-1EC669E41286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1550988" y="6743700"/>
            <a:ext cx="9144000" cy="114300"/>
            <a:chOff x="1853" y="2658"/>
            <a:chExt cx="5184" cy="72"/>
          </a:xfrm>
        </p:grpSpPr>
        <p:grpSp>
          <p:nvGrpSpPr>
            <p:cNvPr id="20530" name="Group 36">
              <a:extLst>
                <a:ext uri="{FF2B5EF4-FFF2-40B4-BE49-F238E27FC236}">
                  <a16:creationId xmlns:a16="http://schemas.microsoft.com/office/drawing/2014/main" id="{CE41AB43-B30E-4FBA-BE45-1C1E5337277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53" y="2658"/>
              <a:ext cx="2592" cy="72"/>
              <a:chOff x="1853" y="2658"/>
              <a:chExt cx="2592" cy="72"/>
            </a:xfrm>
          </p:grpSpPr>
          <p:sp>
            <p:nvSpPr>
              <p:cNvPr id="20540" name="Rectangle 37">
                <a:extLst>
                  <a:ext uri="{FF2B5EF4-FFF2-40B4-BE49-F238E27FC236}">
                    <a16:creationId xmlns:a16="http://schemas.microsoft.com/office/drawing/2014/main" id="{6458715A-3D6E-457B-8BA1-DB7C3923E7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53" y="2658"/>
                <a:ext cx="324" cy="72"/>
              </a:xfrm>
              <a:prstGeom prst="rect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0541" name="Rectangle 38">
                <a:extLst>
                  <a:ext uri="{FF2B5EF4-FFF2-40B4-BE49-F238E27FC236}">
                    <a16:creationId xmlns:a16="http://schemas.microsoft.com/office/drawing/2014/main" id="{F4348B55-B9CB-43A6-BEBD-8FC82402DD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7" y="2658"/>
                <a:ext cx="324" cy="72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0542" name="Rectangle 39">
                <a:extLst>
                  <a:ext uri="{FF2B5EF4-FFF2-40B4-BE49-F238E27FC236}">
                    <a16:creationId xmlns:a16="http://schemas.microsoft.com/office/drawing/2014/main" id="{7B3EFC49-B519-4748-BE61-1D33D1F0F4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01" y="2658"/>
                <a:ext cx="324" cy="72"/>
              </a:xfrm>
              <a:prstGeom prst="rect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0543" name="Rectangle 40">
                <a:extLst>
                  <a:ext uri="{FF2B5EF4-FFF2-40B4-BE49-F238E27FC236}">
                    <a16:creationId xmlns:a16="http://schemas.microsoft.com/office/drawing/2014/main" id="{C7709DD4-A913-4B60-917B-7CD9FEE803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25" y="2658"/>
                <a:ext cx="324" cy="72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0544" name="Rectangle 41">
                <a:extLst>
                  <a:ext uri="{FF2B5EF4-FFF2-40B4-BE49-F238E27FC236}">
                    <a16:creationId xmlns:a16="http://schemas.microsoft.com/office/drawing/2014/main" id="{2A1A65B1-5034-49F8-9667-720C254983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49" y="2658"/>
                <a:ext cx="324" cy="72"/>
              </a:xfrm>
              <a:prstGeom prst="rect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0545" name="Rectangle 42">
                <a:extLst>
                  <a:ext uri="{FF2B5EF4-FFF2-40B4-BE49-F238E27FC236}">
                    <a16:creationId xmlns:a16="http://schemas.microsoft.com/office/drawing/2014/main" id="{6865C486-00D0-4F83-924F-EE1B8056B5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73" y="2658"/>
                <a:ext cx="324" cy="72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0546" name="Rectangle 43">
                <a:extLst>
                  <a:ext uri="{FF2B5EF4-FFF2-40B4-BE49-F238E27FC236}">
                    <a16:creationId xmlns:a16="http://schemas.microsoft.com/office/drawing/2014/main" id="{2983008E-F7FB-45D4-84E8-6236AE9E14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7" y="2658"/>
                <a:ext cx="324" cy="72"/>
              </a:xfrm>
              <a:prstGeom prst="rect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0547" name="Rectangle 44">
                <a:extLst>
                  <a:ext uri="{FF2B5EF4-FFF2-40B4-BE49-F238E27FC236}">
                    <a16:creationId xmlns:a16="http://schemas.microsoft.com/office/drawing/2014/main" id="{CBAB52BE-2D63-42C6-B77F-9633AF1F13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21" y="2658"/>
                <a:ext cx="324" cy="72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20531" name="Group 45">
              <a:extLst>
                <a:ext uri="{FF2B5EF4-FFF2-40B4-BE49-F238E27FC236}">
                  <a16:creationId xmlns:a16="http://schemas.microsoft.com/office/drawing/2014/main" id="{A75543F6-2B60-4094-AA1E-2C338FF4F38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45" y="2658"/>
              <a:ext cx="2592" cy="72"/>
              <a:chOff x="1853" y="2658"/>
              <a:chExt cx="2592" cy="72"/>
            </a:xfrm>
          </p:grpSpPr>
          <p:sp>
            <p:nvSpPr>
              <p:cNvPr id="20532" name="Rectangle 46">
                <a:extLst>
                  <a:ext uri="{FF2B5EF4-FFF2-40B4-BE49-F238E27FC236}">
                    <a16:creationId xmlns:a16="http://schemas.microsoft.com/office/drawing/2014/main" id="{3179607E-A97E-41BB-85A7-CF827E0866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53" y="2658"/>
                <a:ext cx="324" cy="72"/>
              </a:xfrm>
              <a:prstGeom prst="rect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0533" name="Rectangle 47">
                <a:extLst>
                  <a:ext uri="{FF2B5EF4-FFF2-40B4-BE49-F238E27FC236}">
                    <a16:creationId xmlns:a16="http://schemas.microsoft.com/office/drawing/2014/main" id="{FB2E65EF-30E7-4C86-8681-0DA3983576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7" y="2658"/>
                <a:ext cx="324" cy="72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0534" name="Rectangle 48">
                <a:extLst>
                  <a:ext uri="{FF2B5EF4-FFF2-40B4-BE49-F238E27FC236}">
                    <a16:creationId xmlns:a16="http://schemas.microsoft.com/office/drawing/2014/main" id="{B1D11725-4C89-4C52-A488-2E402CED9A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01" y="2658"/>
                <a:ext cx="324" cy="72"/>
              </a:xfrm>
              <a:prstGeom prst="rect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0535" name="Rectangle 49">
                <a:extLst>
                  <a:ext uri="{FF2B5EF4-FFF2-40B4-BE49-F238E27FC236}">
                    <a16:creationId xmlns:a16="http://schemas.microsoft.com/office/drawing/2014/main" id="{A45B1B35-D125-43B6-A81D-5D22F6DBCA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25" y="2658"/>
                <a:ext cx="324" cy="72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0536" name="Rectangle 50">
                <a:extLst>
                  <a:ext uri="{FF2B5EF4-FFF2-40B4-BE49-F238E27FC236}">
                    <a16:creationId xmlns:a16="http://schemas.microsoft.com/office/drawing/2014/main" id="{836291E5-DBD3-423D-880A-5FFE65B860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49" y="2658"/>
                <a:ext cx="324" cy="72"/>
              </a:xfrm>
              <a:prstGeom prst="rect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0537" name="Rectangle 51">
                <a:extLst>
                  <a:ext uri="{FF2B5EF4-FFF2-40B4-BE49-F238E27FC236}">
                    <a16:creationId xmlns:a16="http://schemas.microsoft.com/office/drawing/2014/main" id="{917342BD-98BE-44F5-9DDC-F158418194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73" y="2658"/>
                <a:ext cx="324" cy="72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0538" name="Rectangle 52">
                <a:extLst>
                  <a:ext uri="{FF2B5EF4-FFF2-40B4-BE49-F238E27FC236}">
                    <a16:creationId xmlns:a16="http://schemas.microsoft.com/office/drawing/2014/main" id="{0A444D26-FD79-474A-AA5E-B436F43D90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7" y="2658"/>
                <a:ext cx="324" cy="72"/>
              </a:xfrm>
              <a:prstGeom prst="rect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0539" name="Rectangle 53">
                <a:extLst>
                  <a:ext uri="{FF2B5EF4-FFF2-40B4-BE49-F238E27FC236}">
                    <a16:creationId xmlns:a16="http://schemas.microsoft.com/office/drawing/2014/main" id="{EE9EF77F-8242-4BE8-821C-358EF9B80F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21" y="2658"/>
                <a:ext cx="324" cy="72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</p:grpSp>
      <p:grpSp>
        <p:nvGrpSpPr>
          <p:cNvPr id="20494" name="Group 54">
            <a:extLst>
              <a:ext uri="{FF2B5EF4-FFF2-40B4-BE49-F238E27FC236}">
                <a16:creationId xmlns:a16="http://schemas.microsoft.com/office/drawing/2014/main" id="{99CCD4BC-796A-494A-9685-6F582358CEA1}"/>
              </a:ext>
            </a:extLst>
          </p:cNvPr>
          <p:cNvGrpSpPr>
            <a:grpSpLocks/>
          </p:cNvGrpSpPr>
          <p:nvPr/>
        </p:nvGrpSpPr>
        <p:grpSpPr bwMode="auto">
          <a:xfrm>
            <a:off x="10553700" y="114300"/>
            <a:ext cx="114300" cy="6629400"/>
            <a:chOff x="5688" y="72"/>
            <a:chExt cx="72" cy="4320"/>
          </a:xfrm>
        </p:grpSpPr>
        <p:sp>
          <p:nvSpPr>
            <p:cNvPr id="20518" name="Rectangle 55">
              <a:extLst>
                <a:ext uri="{FF2B5EF4-FFF2-40B4-BE49-F238E27FC236}">
                  <a16:creationId xmlns:a16="http://schemas.microsoft.com/office/drawing/2014/main" id="{48D7FCA1-6DDF-468E-951E-2A8ADE21B04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44" y="216"/>
              <a:ext cx="360" cy="72"/>
            </a:xfrm>
            <a:prstGeom prst="rect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519" name="Rectangle 56">
              <a:extLst>
                <a:ext uri="{FF2B5EF4-FFF2-40B4-BE49-F238E27FC236}">
                  <a16:creationId xmlns:a16="http://schemas.microsoft.com/office/drawing/2014/main" id="{77C84F51-BECF-4699-B75B-8C363C8C650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44" y="576"/>
              <a:ext cx="360" cy="72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520" name="Rectangle 57">
              <a:extLst>
                <a:ext uri="{FF2B5EF4-FFF2-40B4-BE49-F238E27FC236}">
                  <a16:creationId xmlns:a16="http://schemas.microsoft.com/office/drawing/2014/main" id="{9A864B74-6DB8-40F9-82B1-6C314BF4132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44" y="936"/>
              <a:ext cx="360" cy="72"/>
            </a:xfrm>
            <a:prstGeom prst="rect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521" name="Rectangle 58">
              <a:extLst>
                <a:ext uri="{FF2B5EF4-FFF2-40B4-BE49-F238E27FC236}">
                  <a16:creationId xmlns:a16="http://schemas.microsoft.com/office/drawing/2014/main" id="{5458D7A3-5FE2-4ECE-8B1D-599A956B745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44" y="1296"/>
              <a:ext cx="360" cy="72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522" name="Rectangle 59">
              <a:extLst>
                <a:ext uri="{FF2B5EF4-FFF2-40B4-BE49-F238E27FC236}">
                  <a16:creationId xmlns:a16="http://schemas.microsoft.com/office/drawing/2014/main" id="{A526FCD8-51CE-45D8-99C0-C28996642BF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44" y="1656"/>
              <a:ext cx="360" cy="72"/>
            </a:xfrm>
            <a:prstGeom prst="rect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523" name="Rectangle 60">
              <a:extLst>
                <a:ext uri="{FF2B5EF4-FFF2-40B4-BE49-F238E27FC236}">
                  <a16:creationId xmlns:a16="http://schemas.microsoft.com/office/drawing/2014/main" id="{20944615-A27F-4AD1-849E-804BDD958DB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44" y="2016"/>
              <a:ext cx="360" cy="72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524" name="Rectangle 61">
              <a:extLst>
                <a:ext uri="{FF2B5EF4-FFF2-40B4-BE49-F238E27FC236}">
                  <a16:creationId xmlns:a16="http://schemas.microsoft.com/office/drawing/2014/main" id="{F657DA6E-3275-487A-A8B3-7749D7CB164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44" y="2376"/>
              <a:ext cx="360" cy="72"/>
            </a:xfrm>
            <a:prstGeom prst="rect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525" name="Rectangle 62">
              <a:extLst>
                <a:ext uri="{FF2B5EF4-FFF2-40B4-BE49-F238E27FC236}">
                  <a16:creationId xmlns:a16="http://schemas.microsoft.com/office/drawing/2014/main" id="{747F5D2D-00DD-44F2-9D17-EF27036E5E6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44" y="2736"/>
              <a:ext cx="360" cy="72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526" name="Rectangle 63">
              <a:extLst>
                <a:ext uri="{FF2B5EF4-FFF2-40B4-BE49-F238E27FC236}">
                  <a16:creationId xmlns:a16="http://schemas.microsoft.com/office/drawing/2014/main" id="{BCE6D813-DD30-4863-82D2-DF577E9028C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44" y="3096"/>
              <a:ext cx="360" cy="72"/>
            </a:xfrm>
            <a:prstGeom prst="rect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527" name="Rectangle 64">
              <a:extLst>
                <a:ext uri="{FF2B5EF4-FFF2-40B4-BE49-F238E27FC236}">
                  <a16:creationId xmlns:a16="http://schemas.microsoft.com/office/drawing/2014/main" id="{65692525-A7B4-4ACF-B672-9F686D602CF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44" y="3456"/>
              <a:ext cx="360" cy="72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528" name="Rectangle 65">
              <a:extLst>
                <a:ext uri="{FF2B5EF4-FFF2-40B4-BE49-F238E27FC236}">
                  <a16:creationId xmlns:a16="http://schemas.microsoft.com/office/drawing/2014/main" id="{260EAF10-A1F0-43FD-94B5-E1057D4B78F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44" y="3816"/>
              <a:ext cx="360" cy="72"/>
            </a:xfrm>
            <a:prstGeom prst="rect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529" name="Rectangle 66">
              <a:extLst>
                <a:ext uri="{FF2B5EF4-FFF2-40B4-BE49-F238E27FC236}">
                  <a16:creationId xmlns:a16="http://schemas.microsoft.com/office/drawing/2014/main" id="{F55DA2B9-1D29-462E-9B91-34B1E70B75A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44" y="4176"/>
              <a:ext cx="360" cy="72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20495" name="Group 67">
            <a:extLst>
              <a:ext uri="{FF2B5EF4-FFF2-40B4-BE49-F238E27FC236}">
                <a16:creationId xmlns:a16="http://schemas.microsoft.com/office/drawing/2014/main" id="{A68BE234-9D06-45B0-9D7F-217294C092A9}"/>
              </a:ext>
            </a:extLst>
          </p:cNvPr>
          <p:cNvGrpSpPr>
            <a:grpSpLocks/>
          </p:cNvGrpSpPr>
          <p:nvPr/>
        </p:nvGrpSpPr>
        <p:grpSpPr bwMode="auto">
          <a:xfrm>
            <a:off x="1493838" y="114300"/>
            <a:ext cx="114301" cy="6629400"/>
            <a:chOff x="5688" y="72"/>
            <a:chExt cx="72" cy="4320"/>
          </a:xfrm>
        </p:grpSpPr>
        <p:sp>
          <p:nvSpPr>
            <p:cNvPr id="20506" name="Rectangle 68">
              <a:extLst>
                <a:ext uri="{FF2B5EF4-FFF2-40B4-BE49-F238E27FC236}">
                  <a16:creationId xmlns:a16="http://schemas.microsoft.com/office/drawing/2014/main" id="{154A339E-61A9-4C43-A406-5E82033C31C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44" y="216"/>
              <a:ext cx="360" cy="72"/>
            </a:xfrm>
            <a:prstGeom prst="rect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507" name="Rectangle 69">
              <a:extLst>
                <a:ext uri="{FF2B5EF4-FFF2-40B4-BE49-F238E27FC236}">
                  <a16:creationId xmlns:a16="http://schemas.microsoft.com/office/drawing/2014/main" id="{66F058DA-EA37-497F-85A3-3DE9BB00CE1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44" y="576"/>
              <a:ext cx="360" cy="72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508" name="Rectangle 70">
              <a:extLst>
                <a:ext uri="{FF2B5EF4-FFF2-40B4-BE49-F238E27FC236}">
                  <a16:creationId xmlns:a16="http://schemas.microsoft.com/office/drawing/2014/main" id="{945B532D-49A4-482F-90EB-9E8C6DC6C61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44" y="936"/>
              <a:ext cx="360" cy="72"/>
            </a:xfrm>
            <a:prstGeom prst="rect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509" name="Rectangle 71">
              <a:extLst>
                <a:ext uri="{FF2B5EF4-FFF2-40B4-BE49-F238E27FC236}">
                  <a16:creationId xmlns:a16="http://schemas.microsoft.com/office/drawing/2014/main" id="{44AA4EFE-C0E7-4878-A78A-EA91D538851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44" y="1296"/>
              <a:ext cx="360" cy="72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510" name="Rectangle 72">
              <a:extLst>
                <a:ext uri="{FF2B5EF4-FFF2-40B4-BE49-F238E27FC236}">
                  <a16:creationId xmlns:a16="http://schemas.microsoft.com/office/drawing/2014/main" id="{C6FCFE81-9EE4-4152-98B5-F4CA06A068C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44" y="1656"/>
              <a:ext cx="360" cy="72"/>
            </a:xfrm>
            <a:prstGeom prst="rect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511" name="Rectangle 73">
              <a:extLst>
                <a:ext uri="{FF2B5EF4-FFF2-40B4-BE49-F238E27FC236}">
                  <a16:creationId xmlns:a16="http://schemas.microsoft.com/office/drawing/2014/main" id="{AA4B4A3E-ECEB-400F-9D90-6EB72D6971C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44" y="2016"/>
              <a:ext cx="360" cy="72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512" name="Rectangle 74">
              <a:extLst>
                <a:ext uri="{FF2B5EF4-FFF2-40B4-BE49-F238E27FC236}">
                  <a16:creationId xmlns:a16="http://schemas.microsoft.com/office/drawing/2014/main" id="{9D5C0290-286A-4897-A988-A6D0F8EDE15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44" y="2376"/>
              <a:ext cx="360" cy="72"/>
            </a:xfrm>
            <a:prstGeom prst="rect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513" name="Rectangle 75">
              <a:extLst>
                <a:ext uri="{FF2B5EF4-FFF2-40B4-BE49-F238E27FC236}">
                  <a16:creationId xmlns:a16="http://schemas.microsoft.com/office/drawing/2014/main" id="{FDFE0729-EF8B-4DF6-850E-66C403AF678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44" y="2736"/>
              <a:ext cx="360" cy="72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514" name="Rectangle 76">
              <a:extLst>
                <a:ext uri="{FF2B5EF4-FFF2-40B4-BE49-F238E27FC236}">
                  <a16:creationId xmlns:a16="http://schemas.microsoft.com/office/drawing/2014/main" id="{72745CB5-BB8E-4060-AD53-977021740E7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44" y="3096"/>
              <a:ext cx="360" cy="72"/>
            </a:xfrm>
            <a:prstGeom prst="rect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515" name="Rectangle 77">
              <a:extLst>
                <a:ext uri="{FF2B5EF4-FFF2-40B4-BE49-F238E27FC236}">
                  <a16:creationId xmlns:a16="http://schemas.microsoft.com/office/drawing/2014/main" id="{9168E3B9-F032-4ED1-AFDE-875E543EE28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44" y="3456"/>
              <a:ext cx="360" cy="72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516" name="Rectangle 78">
              <a:extLst>
                <a:ext uri="{FF2B5EF4-FFF2-40B4-BE49-F238E27FC236}">
                  <a16:creationId xmlns:a16="http://schemas.microsoft.com/office/drawing/2014/main" id="{93450453-0DF5-4B73-916A-021A5C13703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44" y="3816"/>
              <a:ext cx="360" cy="72"/>
            </a:xfrm>
            <a:prstGeom prst="rect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517" name="Rectangle 79">
              <a:extLst>
                <a:ext uri="{FF2B5EF4-FFF2-40B4-BE49-F238E27FC236}">
                  <a16:creationId xmlns:a16="http://schemas.microsoft.com/office/drawing/2014/main" id="{1DF980CB-573A-4FA5-9B3E-A9393A91F80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44" y="4176"/>
              <a:ext cx="360" cy="72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16464" name="Text Box 80">
            <a:extLst>
              <a:ext uri="{FF2B5EF4-FFF2-40B4-BE49-F238E27FC236}">
                <a16:creationId xmlns:a16="http://schemas.microsoft.com/office/drawing/2014/main" id="{23E5F60C-78C8-4916-A54B-9EE5CCF77C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2713" y="6203951"/>
            <a:ext cx="2038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>
                <a:solidFill>
                  <a:srgbClr val="3333FF"/>
                </a:solidFill>
              </a:rPr>
              <a:t>Front Elevation</a:t>
            </a:r>
          </a:p>
        </p:txBody>
      </p:sp>
      <p:sp>
        <p:nvSpPr>
          <p:cNvPr id="20497" name="Line 90">
            <a:extLst>
              <a:ext uri="{FF2B5EF4-FFF2-40B4-BE49-F238E27FC236}">
                <a16:creationId xmlns:a16="http://schemas.microsoft.com/office/drawing/2014/main" id="{E0DC5D2D-384B-4C0B-BB95-69619780252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048250" y="2705100"/>
            <a:ext cx="819150" cy="952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498" name="Freeform 91">
            <a:extLst>
              <a:ext uri="{FF2B5EF4-FFF2-40B4-BE49-F238E27FC236}">
                <a16:creationId xmlns:a16="http://schemas.microsoft.com/office/drawing/2014/main" id="{7C2AFEEE-CE78-4536-8D4A-431C5BDE9F09}"/>
              </a:ext>
            </a:extLst>
          </p:cNvPr>
          <p:cNvSpPr>
            <a:spLocks/>
          </p:cNvSpPr>
          <p:nvPr/>
        </p:nvSpPr>
        <p:spPr bwMode="auto">
          <a:xfrm>
            <a:off x="7807326" y="4330701"/>
            <a:ext cx="1743075" cy="1743075"/>
          </a:xfrm>
          <a:custGeom>
            <a:avLst/>
            <a:gdLst>
              <a:gd name="T0" fmla="*/ 2147483647 w 1098"/>
              <a:gd name="T1" fmla="*/ 0 h 1098"/>
              <a:gd name="T2" fmla="*/ 2147483647 w 1098"/>
              <a:gd name="T3" fmla="*/ 2147483647 h 1098"/>
              <a:gd name="T4" fmla="*/ 2069048949 w 1098"/>
              <a:gd name="T5" fmla="*/ 2076608620 h 1098"/>
              <a:gd name="T6" fmla="*/ 698083963 w 1098"/>
              <a:gd name="T7" fmla="*/ 2076608620 h 1098"/>
              <a:gd name="T8" fmla="*/ 0 w 1098"/>
              <a:gd name="T9" fmla="*/ 2147483647 h 1098"/>
              <a:gd name="T10" fmla="*/ 0 w 1098"/>
              <a:gd name="T11" fmla="*/ 7561262 h 1098"/>
              <a:gd name="T12" fmla="*/ 700603324 w 1098"/>
              <a:gd name="T13" fmla="*/ 685482394 h 1098"/>
              <a:gd name="T14" fmla="*/ 2053928018 w 1098"/>
              <a:gd name="T15" fmla="*/ 685482394 h 1098"/>
              <a:gd name="T16" fmla="*/ 2147483647 w 1098"/>
              <a:gd name="T17" fmla="*/ 0 h 109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098"/>
              <a:gd name="T28" fmla="*/ 0 h 1098"/>
              <a:gd name="T29" fmla="*/ 1098 w 1098"/>
              <a:gd name="T30" fmla="*/ 1098 h 109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098" h="1098">
                <a:moveTo>
                  <a:pt x="1098" y="0"/>
                </a:moveTo>
                <a:lnTo>
                  <a:pt x="1098" y="1095"/>
                </a:lnTo>
                <a:lnTo>
                  <a:pt x="821" y="824"/>
                </a:lnTo>
                <a:lnTo>
                  <a:pt x="277" y="824"/>
                </a:lnTo>
                <a:lnTo>
                  <a:pt x="0" y="1098"/>
                </a:lnTo>
                <a:lnTo>
                  <a:pt x="0" y="3"/>
                </a:lnTo>
                <a:lnTo>
                  <a:pt x="278" y="272"/>
                </a:lnTo>
                <a:lnTo>
                  <a:pt x="815" y="272"/>
                </a:lnTo>
                <a:lnTo>
                  <a:pt x="1098" y="0"/>
                </a:lnTo>
                <a:close/>
              </a:path>
            </a:pathLst>
          </a:custGeom>
          <a:noFill/>
          <a:ln w="3175" cmpd="sng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499" name="Rectangle 92">
            <a:extLst>
              <a:ext uri="{FF2B5EF4-FFF2-40B4-BE49-F238E27FC236}">
                <a16:creationId xmlns:a16="http://schemas.microsoft.com/office/drawing/2014/main" id="{1A214D7F-7828-4080-94FD-F24FEDEFB1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4100" y="4457700"/>
            <a:ext cx="1752600" cy="1619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500" name="Line 95">
            <a:extLst>
              <a:ext uri="{FF2B5EF4-FFF2-40B4-BE49-F238E27FC236}">
                <a16:creationId xmlns:a16="http://schemas.microsoft.com/office/drawing/2014/main" id="{70E677AE-47F3-4E53-ABFF-23CA18D18161}"/>
              </a:ext>
            </a:extLst>
          </p:cNvPr>
          <p:cNvSpPr>
            <a:spLocks noChangeShapeType="1"/>
          </p:cNvSpPr>
          <p:nvPr/>
        </p:nvSpPr>
        <p:spPr bwMode="auto">
          <a:xfrm>
            <a:off x="2768600" y="4451350"/>
            <a:ext cx="0" cy="1619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501" name="Line 96">
            <a:extLst>
              <a:ext uri="{FF2B5EF4-FFF2-40B4-BE49-F238E27FC236}">
                <a16:creationId xmlns:a16="http://schemas.microsoft.com/office/drawing/2014/main" id="{C8ED08BF-1C04-4006-95F3-CC51820FB46A}"/>
              </a:ext>
            </a:extLst>
          </p:cNvPr>
          <p:cNvSpPr>
            <a:spLocks noChangeShapeType="1"/>
          </p:cNvSpPr>
          <p:nvPr/>
        </p:nvSpPr>
        <p:spPr bwMode="auto">
          <a:xfrm>
            <a:off x="3619500" y="4457700"/>
            <a:ext cx="0" cy="1619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502" name="Rectangle 97">
            <a:extLst>
              <a:ext uri="{FF2B5EF4-FFF2-40B4-BE49-F238E27FC236}">
                <a16:creationId xmlns:a16="http://schemas.microsoft.com/office/drawing/2014/main" id="{82F63D93-E7B4-44DA-91FB-007B971E63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00650" y="4362450"/>
            <a:ext cx="1600200" cy="1714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503" name="Text Box 99">
            <a:extLst>
              <a:ext uri="{FF2B5EF4-FFF2-40B4-BE49-F238E27FC236}">
                <a16:creationId xmlns:a16="http://schemas.microsoft.com/office/drawing/2014/main" id="{28EAC973-3F2D-463B-8A9B-E61D566EE4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8950" y="4897439"/>
            <a:ext cx="476250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/>
              <a:t>A</a:t>
            </a:r>
          </a:p>
        </p:txBody>
      </p:sp>
      <p:sp>
        <p:nvSpPr>
          <p:cNvPr id="20504" name="Text Box 100">
            <a:extLst>
              <a:ext uri="{FF2B5EF4-FFF2-40B4-BE49-F238E27FC236}">
                <a16:creationId xmlns:a16="http://schemas.microsoft.com/office/drawing/2014/main" id="{DC71AE62-31B4-4B7F-BCEC-1EC46B0FB9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0400" y="3925889"/>
            <a:ext cx="476250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/>
              <a:t>B</a:t>
            </a:r>
          </a:p>
        </p:txBody>
      </p:sp>
      <p:sp>
        <p:nvSpPr>
          <p:cNvPr id="20505" name="Text Box 101">
            <a:extLst>
              <a:ext uri="{FF2B5EF4-FFF2-40B4-BE49-F238E27FC236}">
                <a16:creationId xmlns:a16="http://schemas.microsoft.com/office/drawing/2014/main" id="{F852AE1E-1A20-4106-A6F7-3D2A0D9178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47088" y="4116389"/>
            <a:ext cx="476250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/>
              <a:t>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3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4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8" grpId="0"/>
      <p:bldP spid="16399" grpId="0"/>
      <p:bldP spid="1646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11A3DB-E1F1-46F2-99C2-0503FE80A3CB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en-GB" dirty="0"/>
              <a:t>Quick check</a:t>
            </a:r>
          </a:p>
        </p:txBody>
      </p:sp>
      <p:pic>
        <p:nvPicPr>
          <p:cNvPr id="22531" name="Picture 2">
            <a:extLst>
              <a:ext uri="{FF2B5EF4-FFF2-40B4-BE49-F238E27FC236}">
                <a16:creationId xmlns:a16="http://schemas.microsoft.com/office/drawing/2014/main" id="{53552A51-7F12-42FF-B6E4-118E248F6D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62" t="30754" r="53036" b="36508"/>
          <a:stretch>
            <a:fillRect/>
          </a:stretch>
        </p:blipFill>
        <p:spPr bwMode="auto">
          <a:xfrm>
            <a:off x="2279651" y="2687639"/>
            <a:ext cx="2232025" cy="283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TextBox 2">
            <a:extLst>
              <a:ext uri="{FF2B5EF4-FFF2-40B4-BE49-F238E27FC236}">
                <a16:creationId xmlns:a16="http://schemas.microsoft.com/office/drawing/2014/main" id="{A9596A76-38F4-43C1-B9A7-AEECE8396D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9514" y="1674813"/>
            <a:ext cx="662072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/>
              <a:t>Match the correct plan view to my shape</a:t>
            </a:r>
          </a:p>
        </p:txBody>
      </p:sp>
      <p:pic>
        <p:nvPicPr>
          <p:cNvPr id="22533" name="Picture 3">
            <a:extLst>
              <a:ext uri="{FF2B5EF4-FFF2-40B4-BE49-F238E27FC236}">
                <a16:creationId xmlns:a16="http://schemas.microsoft.com/office/drawing/2014/main" id="{29AC2AC1-4C0D-4C8A-B4D1-06C7E10504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838" y="2349501"/>
            <a:ext cx="3492500" cy="406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TextBox 3">
            <a:extLst>
              <a:ext uri="{FF2B5EF4-FFF2-40B4-BE49-F238E27FC236}">
                <a16:creationId xmlns:a16="http://schemas.microsoft.com/office/drawing/2014/main" id="{24451135-41EA-40E6-93DB-EF61C8B6A7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3476" y="2708275"/>
            <a:ext cx="60465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/>
              <a:t>1) </a:t>
            </a:r>
          </a:p>
        </p:txBody>
      </p:sp>
      <p:sp>
        <p:nvSpPr>
          <p:cNvPr id="22535" name="TextBox 6">
            <a:extLst>
              <a:ext uri="{FF2B5EF4-FFF2-40B4-BE49-F238E27FC236}">
                <a16:creationId xmlns:a16="http://schemas.microsoft.com/office/drawing/2014/main" id="{A6B6188E-DF4F-49B2-818B-846E99FF11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6476" y="4652963"/>
            <a:ext cx="60465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/>
              <a:t>2) </a:t>
            </a:r>
          </a:p>
        </p:txBody>
      </p:sp>
      <p:sp>
        <p:nvSpPr>
          <p:cNvPr id="22536" name="TextBox 7">
            <a:extLst>
              <a:ext uri="{FF2B5EF4-FFF2-40B4-BE49-F238E27FC236}">
                <a16:creationId xmlns:a16="http://schemas.microsoft.com/office/drawing/2014/main" id="{81D07E47-E024-48E2-8332-19D27C6C6D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61389" y="2708275"/>
            <a:ext cx="60465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/>
              <a:t>3) </a:t>
            </a:r>
          </a:p>
        </p:txBody>
      </p:sp>
      <p:sp>
        <p:nvSpPr>
          <p:cNvPr id="22537" name="TextBox 8">
            <a:extLst>
              <a:ext uri="{FF2B5EF4-FFF2-40B4-BE49-F238E27FC236}">
                <a16:creationId xmlns:a16="http://schemas.microsoft.com/office/drawing/2014/main" id="{D255CAEE-7422-4C0F-9C00-77A1BAEF83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78876" y="5138738"/>
            <a:ext cx="60465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/>
              <a:t>4) </a:t>
            </a:r>
          </a:p>
        </p:txBody>
      </p:sp>
      <p:sp>
        <p:nvSpPr>
          <p:cNvPr id="5" name="Right Arrow 4">
            <a:extLst>
              <a:ext uri="{FF2B5EF4-FFF2-40B4-BE49-F238E27FC236}">
                <a16:creationId xmlns:a16="http://schemas.microsoft.com/office/drawing/2014/main" id="{E4C225BE-A68B-4EFC-A02E-2F7178BC99FA}"/>
              </a:ext>
            </a:extLst>
          </p:cNvPr>
          <p:cNvSpPr/>
          <p:nvPr/>
        </p:nvSpPr>
        <p:spPr>
          <a:xfrm>
            <a:off x="3770313" y="2557463"/>
            <a:ext cx="1223962" cy="863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" name="Right Arrow 10">
            <a:extLst>
              <a:ext uri="{FF2B5EF4-FFF2-40B4-BE49-F238E27FC236}">
                <a16:creationId xmlns:a16="http://schemas.microsoft.com/office/drawing/2014/main" id="{D8C6940D-AA00-463B-926B-64ACB70FE70D}"/>
              </a:ext>
            </a:extLst>
          </p:cNvPr>
          <p:cNvSpPr/>
          <p:nvPr/>
        </p:nvSpPr>
        <p:spPr>
          <a:xfrm rot="10800000">
            <a:off x="9129713" y="5159375"/>
            <a:ext cx="1223962" cy="863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3246E7-1728-4225-ADA0-744BE0BA1452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en-GB" dirty="0"/>
              <a:t>Quick check</a:t>
            </a:r>
          </a:p>
        </p:txBody>
      </p:sp>
      <p:pic>
        <p:nvPicPr>
          <p:cNvPr id="23555" name="Picture 2">
            <a:extLst>
              <a:ext uri="{FF2B5EF4-FFF2-40B4-BE49-F238E27FC236}">
                <a16:creationId xmlns:a16="http://schemas.microsoft.com/office/drawing/2014/main" id="{D72E0307-7F5F-4BDC-BBF9-798EC668DF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1" y="1557339"/>
            <a:ext cx="3363913" cy="345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3">
            <a:extLst>
              <a:ext uri="{FF2B5EF4-FFF2-40B4-BE49-F238E27FC236}">
                <a16:creationId xmlns:a16="http://schemas.microsoft.com/office/drawing/2014/main" id="{B9E252FE-4A78-4E37-889F-21CD7F5068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24" r="8871"/>
          <a:stretch>
            <a:fillRect/>
          </a:stretch>
        </p:blipFill>
        <p:spPr bwMode="auto">
          <a:xfrm>
            <a:off x="2713039" y="5129214"/>
            <a:ext cx="1633537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6DD9F33-FDCC-4827-80F6-46F8C0FABA76}"/>
              </a:ext>
            </a:extLst>
          </p:cNvPr>
          <p:cNvSpPr txBox="1"/>
          <p:nvPr/>
        </p:nvSpPr>
        <p:spPr>
          <a:xfrm>
            <a:off x="2713039" y="2060575"/>
            <a:ext cx="1819275" cy="58578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GB" sz="3200" dirty="0"/>
              <a:t>Plan View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7009AC-34FB-4F65-8FB7-A08344368BDA}"/>
              </a:ext>
            </a:extLst>
          </p:cNvPr>
          <p:cNvSpPr txBox="1"/>
          <p:nvPr/>
        </p:nvSpPr>
        <p:spPr>
          <a:xfrm>
            <a:off x="2279651" y="3933825"/>
            <a:ext cx="2519363" cy="5842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GB" sz="3200" dirty="0"/>
              <a:t>Side elevation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9340AA-C440-4862-8715-28458755D2CF}"/>
              </a:ext>
            </a:extLst>
          </p:cNvPr>
          <p:cNvSpPr txBox="1"/>
          <p:nvPr/>
        </p:nvSpPr>
        <p:spPr>
          <a:xfrm>
            <a:off x="4346576" y="5408614"/>
            <a:ext cx="2708275" cy="58578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GB" sz="3200" dirty="0"/>
              <a:t>Front elevation</a:t>
            </a:r>
          </a:p>
        </p:txBody>
      </p:sp>
      <p:sp>
        <p:nvSpPr>
          <p:cNvPr id="23560" name="TextBox 4">
            <a:extLst>
              <a:ext uri="{FF2B5EF4-FFF2-40B4-BE49-F238E27FC236}">
                <a16:creationId xmlns:a16="http://schemas.microsoft.com/office/drawing/2014/main" id="{331F0F66-6663-4D69-B925-9F6009E004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1176" y="1570038"/>
            <a:ext cx="486092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3600" dirty="0"/>
              <a:t>Which shape matches my plan and elevations?</a:t>
            </a:r>
          </a:p>
        </p:txBody>
      </p:sp>
      <p:pic>
        <p:nvPicPr>
          <p:cNvPr id="23561" name="Picture 5" descr="http://ts3.mm.bing.net/th?id=H.4752232244512614&amp;w=185&amp;h=121&amp;c=7&amp;rs=1&amp;url=http%3a%2f%2fwww.urbana.k12.oh.us%2fHS%2fgeoshapes.htm&amp;pid=1.7">
            <a:extLst>
              <a:ext uri="{FF2B5EF4-FFF2-40B4-BE49-F238E27FC236}">
                <a16:creationId xmlns:a16="http://schemas.microsoft.com/office/drawing/2014/main" id="{0CF0EA42-7988-4AA1-9BA9-527D8DB878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0538" y="3381376"/>
            <a:ext cx="2209800" cy="144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2" name="Picture 7" descr="http://ts3.mm.bing.net/th?id=H.4635082741255834&amp;w=134&amp;h=138&amp;c=7&amp;rs=1&amp;url=http%3a%2f%2ffcit.usf.edu%2ffcat8m%2fresource%2ffcat%2fref.htm&amp;pid=1.7">
            <a:extLst>
              <a:ext uri="{FF2B5EF4-FFF2-40B4-BE49-F238E27FC236}">
                <a16:creationId xmlns:a16="http://schemas.microsoft.com/office/drawing/2014/main" id="{DDD8218D-0276-4BBC-AD1C-C425962DFD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588" y="2922589"/>
            <a:ext cx="1549400" cy="159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3" name="Picture 9" descr="http://ts3.mm.bing.net/th?id=H.4513097092236946&amp;w=183&amp;h=121&amp;c=7&amp;rs=1&amp;url=http%3a%2f%2fwww.ickids.org.uk%2fsats%2f3d_nets.htm&amp;pid=1.7">
            <a:extLst>
              <a:ext uri="{FF2B5EF4-FFF2-40B4-BE49-F238E27FC236}">
                <a16:creationId xmlns:a16="http://schemas.microsoft.com/office/drawing/2014/main" id="{21309651-2904-46FE-AC7D-6D4C22E557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1639" y="4826001"/>
            <a:ext cx="2168525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4" name="TextBox 5">
            <a:extLst>
              <a:ext uri="{FF2B5EF4-FFF2-40B4-BE49-F238E27FC236}">
                <a16:creationId xmlns:a16="http://schemas.microsoft.com/office/drawing/2014/main" id="{AB113F09-8EC3-4CF8-A964-9D0CE612F4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4564" y="3073400"/>
            <a:ext cx="50526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/>
              <a:t>1)</a:t>
            </a:r>
          </a:p>
        </p:txBody>
      </p:sp>
      <p:sp>
        <p:nvSpPr>
          <p:cNvPr id="23565" name="TextBox 13">
            <a:extLst>
              <a:ext uri="{FF2B5EF4-FFF2-40B4-BE49-F238E27FC236}">
                <a16:creationId xmlns:a16="http://schemas.microsoft.com/office/drawing/2014/main" id="{56AAE8E4-90FC-49D6-B42A-2D9FDEA78B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12139" y="2997200"/>
            <a:ext cx="50526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/>
              <a:t>2)</a:t>
            </a:r>
          </a:p>
        </p:txBody>
      </p:sp>
      <p:sp>
        <p:nvSpPr>
          <p:cNvPr id="23566" name="TextBox 14">
            <a:extLst>
              <a:ext uri="{FF2B5EF4-FFF2-40B4-BE49-F238E27FC236}">
                <a16:creationId xmlns:a16="http://schemas.microsoft.com/office/drawing/2014/main" id="{8862A820-2371-4B3D-B53C-C7CCCD6215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4789" y="4797425"/>
            <a:ext cx="50526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/>
              <a:t>3)</a:t>
            </a:r>
          </a:p>
        </p:txBody>
      </p:sp>
      <p:sp>
        <p:nvSpPr>
          <p:cNvPr id="16" name="Right Arrow 15">
            <a:extLst>
              <a:ext uri="{FF2B5EF4-FFF2-40B4-BE49-F238E27FC236}">
                <a16:creationId xmlns:a16="http://schemas.microsoft.com/office/drawing/2014/main" id="{929DD7B1-0DE2-483B-9FDF-9FEF49406BAE}"/>
              </a:ext>
            </a:extLst>
          </p:cNvPr>
          <p:cNvSpPr/>
          <p:nvPr/>
        </p:nvSpPr>
        <p:spPr>
          <a:xfrm>
            <a:off x="4800601" y="3041650"/>
            <a:ext cx="1223963" cy="865188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713" y="-184849"/>
            <a:ext cx="10515600" cy="1325563"/>
          </a:xfrm>
        </p:spPr>
        <p:txBody>
          <a:bodyPr/>
          <a:lstStyle/>
          <a:p>
            <a:r>
              <a:rPr lang="en-GB" dirty="0"/>
              <a:t>Todays Objectives – Have you met them?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45868" y="1893164"/>
            <a:ext cx="10515600" cy="356634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GB" dirty="0"/>
              <a:t>To be able to </a:t>
            </a:r>
            <a:r>
              <a:rPr lang="en-GB" b="1" dirty="0"/>
              <a:t>find the Surface Area of simple 3D shapes.</a:t>
            </a:r>
            <a:endParaRPr lang="en-GB" dirty="0"/>
          </a:p>
          <a:p>
            <a:pPr>
              <a:lnSpc>
                <a:spcPct val="150000"/>
              </a:lnSpc>
            </a:pPr>
            <a:r>
              <a:rPr lang="en-GB" dirty="0"/>
              <a:t>To be able to interpret </a:t>
            </a:r>
            <a:r>
              <a:rPr lang="en-GB" b="1" dirty="0"/>
              <a:t>Nets.</a:t>
            </a:r>
          </a:p>
          <a:p>
            <a:pPr>
              <a:lnSpc>
                <a:spcPct val="150000"/>
              </a:lnSpc>
            </a:pPr>
            <a:r>
              <a:rPr lang="en-GB" dirty="0"/>
              <a:t>To be able to interpret </a:t>
            </a:r>
            <a:r>
              <a:rPr lang="en-GB" b="1" dirty="0"/>
              <a:t>Plans &amp; Elevations.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5868" y="1090750"/>
            <a:ext cx="47265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u="sng" dirty="0"/>
              <a:t>Objectives</a:t>
            </a:r>
            <a:endParaRPr lang="en-GB" u="sng" dirty="0"/>
          </a:p>
        </p:txBody>
      </p:sp>
      <p:pic>
        <p:nvPicPr>
          <p:cNvPr id="5122" name="Picture 2" descr="Image result for emoticon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86" t="75833" r="19809" b="2637"/>
          <a:stretch/>
        </p:blipFill>
        <p:spPr bwMode="auto">
          <a:xfrm>
            <a:off x="9492342" y="3003123"/>
            <a:ext cx="927463" cy="953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Image result for emoticon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04" t="25793" r="41633" b="54446"/>
          <a:stretch/>
        </p:blipFill>
        <p:spPr bwMode="auto">
          <a:xfrm>
            <a:off x="9652975" y="1344524"/>
            <a:ext cx="901338" cy="875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mage result for emoticon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2" t="25793" r="83440" b="54742"/>
          <a:stretch/>
        </p:blipFill>
        <p:spPr bwMode="auto">
          <a:xfrm>
            <a:off x="9463564" y="4335152"/>
            <a:ext cx="849086" cy="862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Image result for emoticon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04" t="25793" r="41633" b="54446"/>
          <a:stretch/>
        </p:blipFill>
        <p:spPr bwMode="auto">
          <a:xfrm>
            <a:off x="10312650" y="3648145"/>
            <a:ext cx="901338" cy="875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Image result for emoticon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04" t="25793" r="41633" b="54446"/>
          <a:stretch/>
        </p:blipFill>
        <p:spPr bwMode="auto">
          <a:xfrm>
            <a:off x="10627721" y="2296947"/>
            <a:ext cx="901338" cy="875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31562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208353" y="54310"/>
            <a:ext cx="577529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Suggested Videos</a:t>
            </a:r>
          </a:p>
        </p:txBody>
      </p:sp>
      <p:sp>
        <p:nvSpPr>
          <p:cNvPr id="10" name="Rectangle 9"/>
          <p:cNvSpPr/>
          <p:nvPr/>
        </p:nvSpPr>
        <p:spPr>
          <a:xfrm>
            <a:off x="222069" y="1069973"/>
            <a:ext cx="5734598" cy="43119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b="1" u="sng" dirty="0">
                <a:solidFill>
                  <a:sysClr val="windowText" lastClr="000000"/>
                </a:solidFill>
              </a:rPr>
              <a:t>For this lesson</a:t>
            </a:r>
          </a:p>
          <a:p>
            <a:r>
              <a:rPr lang="en-GB" dirty="0">
                <a:solidFill>
                  <a:sysClr val="windowText" lastClr="000000"/>
                </a:solidFill>
                <a:hlinkClick r:id="rId2"/>
              </a:rPr>
              <a:t>https://www.youtube.com/watch?v=ZJ-VMcbLTaU</a:t>
            </a:r>
            <a:endParaRPr lang="en-GB" dirty="0">
              <a:solidFill>
                <a:sysClr val="windowText" lastClr="000000"/>
              </a:solidFill>
            </a:endParaRPr>
          </a:p>
          <a:p>
            <a:r>
              <a:rPr lang="en-GB" dirty="0">
                <a:solidFill>
                  <a:sysClr val="windowText" lastClr="000000"/>
                </a:solidFill>
              </a:rPr>
              <a:t>Surface Area and Volume</a:t>
            </a:r>
          </a:p>
          <a:p>
            <a:endParaRPr lang="en-GB" dirty="0">
              <a:solidFill>
                <a:sysClr val="windowText" lastClr="000000"/>
              </a:solidFill>
            </a:endParaRPr>
          </a:p>
          <a:p>
            <a:r>
              <a:rPr lang="en-GB" dirty="0">
                <a:solidFill>
                  <a:sysClr val="windowText" lastClr="000000"/>
                </a:solidFill>
                <a:hlinkClick r:id="rId3"/>
              </a:rPr>
              <a:t>https://www.youtube.com/watch?v=JJ0VGIzwXUU</a:t>
            </a:r>
            <a:endParaRPr lang="en-GB" dirty="0">
              <a:solidFill>
                <a:sysClr val="windowText" lastClr="000000"/>
              </a:solidFill>
            </a:endParaRPr>
          </a:p>
          <a:p>
            <a:r>
              <a:rPr lang="en-GB" dirty="0">
                <a:solidFill>
                  <a:sysClr val="windowText" lastClr="000000"/>
                </a:solidFill>
              </a:rPr>
              <a:t>Nets</a:t>
            </a:r>
          </a:p>
          <a:p>
            <a:endParaRPr lang="en-GB" dirty="0">
              <a:solidFill>
                <a:sysClr val="windowText" lastClr="000000"/>
              </a:solidFill>
            </a:endParaRPr>
          </a:p>
          <a:p>
            <a:r>
              <a:rPr lang="en-GB" dirty="0">
                <a:solidFill>
                  <a:sysClr val="windowText" lastClr="000000"/>
                </a:solidFill>
                <a:hlinkClick r:id="rId4"/>
              </a:rPr>
              <a:t>https://www.youtube.com/watch?v=BnwoipoGWJ8</a:t>
            </a:r>
            <a:endParaRPr lang="en-GB" dirty="0">
              <a:solidFill>
                <a:sysClr val="windowText" lastClr="000000"/>
              </a:solidFill>
            </a:endParaRPr>
          </a:p>
          <a:p>
            <a:r>
              <a:rPr lang="en-GB" dirty="0">
                <a:solidFill>
                  <a:sysClr val="windowText" lastClr="000000"/>
                </a:solidFill>
              </a:rPr>
              <a:t>Plans and Elevations</a:t>
            </a:r>
          </a:p>
          <a:p>
            <a:endParaRPr lang="en-GB" dirty="0">
              <a:solidFill>
                <a:sysClr val="windowText" lastClr="000000"/>
              </a:solidFill>
            </a:endParaRPr>
          </a:p>
          <a:p>
            <a:endParaRPr lang="en-GB" dirty="0">
              <a:solidFill>
                <a:sysClr val="windowText" lastClr="000000"/>
              </a:solidFill>
            </a:endParaRPr>
          </a:p>
          <a:p>
            <a:endParaRPr lang="en-GB" dirty="0">
              <a:solidFill>
                <a:sysClr val="windowText" lastClr="0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207795" y="1069973"/>
            <a:ext cx="5551714" cy="43119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b="1" u="sng" dirty="0">
                <a:solidFill>
                  <a:sysClr val="windowText" lastClr="000000"/>
                </a:solidFill>
              </a:rPr>
              <a:t>For next lesson</a:t>
            </a:r>
          </a:p>
          <a:p>
            <a:r>
              <a:rPr lang="en-GB" dirty="0">
                <a:solidFill>
                  <a:sysClr val="windowText" lastClr="000000"/>
                </a:solidFill>
                <a:hlinkClick r:id="rId5"/>
              </a:rPr>
              <a:t>https://www.youtube.com/watch?v=WDRhdtR96E0</a:t>
            </a:r>
            <a:endParaRPr lang="en-GB" dirty="0">
              <a:solidFill>
                <a:sysClr val="windowText" lastClr="000000"/>
              </a:solidFill>
            </a:endParaRPr>
          </a:p>
          <a:p>
            <a:r>
              <a:rPr lang="en-GB" dirty="0">
                <a:solidFill>
                  <a:sysClr val="windowText" lastClr="000000"/>
                </a:solidFill>
              </a:rPr>
              <a:t>Currency conversions</a:t>
            </a:r>
          </a:p>
          <a:p>
            <a:endParaRPr lang="en-GB" dirty="0">
              <a:solidFill>
                <a:sysClr val="windowText" lastClr="000000"/>
              </a:solidFill>
            </a:endParaRPr>
          </a:p>
          <a:p>
            <a:r>
              <a:rPr lang="en-GB" dirty="0">
                <a:solidFill>
                  <a:sysClr val="windowText" lastClr="000000"/>
                </a:solidFill>
                <a:hlinkClick r:id="rId6"/>
              </a:rPr>
              <a:t>https://www.youtube.com/watch?v=rMZI-ZrGoJE</a:t>
            </a:r>
            <a:endParaRPr lang="en-GB" dirty="0">
              <a:solidFill>
                <a:sysClr val="windowText" lastClr="000000"/>
              </a:solidFill>
            </a:endParaRPr>
          </a:p>
          <a:p>
            <a:r>
              <a:rPr lang="en-GB" dirty="0">
                <a:solidFill>
                  <a:sysClr val="windowText" lastClr="000000"/>
                </a:solidFill>
              </a:rPr>
              <a:t>Multiplying and dividing decimals</a:t>
            </a:r>
          </a:p>
          <a:p>
            <a:endParaRPr lang="en-GB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0042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2">
            <a:extLst>
              <a:ext uri="{FF2B5EF4-FFF2-40B4-BE49-F238E27FC236}">
                <a16:creationId xmlns:a16="http://schemas.microsoft.com/office/drawing/2014/main" id="{DB685927-AD66-4F55-9623-8DC924DA3790}"/>
              </a:ext>
            </a:extLst>
          </p:cNvPr>
          <p:cNvSpPr>
            <a:spLocks/>
          </p:cNvSpPr>
          <p:nvPr/>
        </p:nvSpPr>
        <p:spPr bwMode="auto">
          <a:xfrm>
            <a:off x="2568576" y="4149725"/>
            <a:ext cx="2519363" cy="1512888"/>
          </a:xfrm>
          <a:custGeom>
            <a:avLst/>
            <a:gdLst>
              <a:gd name="T0" fmla="*/ 2147483646 w 1587"/>
              <a:gd name="T1" fmla="*/ 0 h 953"/>
              <a:gd name="T2" fmla="*/ 0 w 1587"/>
              <a:gd name="T3" fmla="*/ 2147483646 h 953"/>
              <a:gd name="T4" fmla="*/ 2147483646 w 1587"/>
              <a:gd name="T5" fmla="*/ 2147483646 h 953"/>
              <a:gd name="T6" fmla="*/ 2147483646 w 1587"/>
              <a:gd name="T7" fmla="*/ 2147483646 h 953"/>
              <a:gd name="T8" fmla="*/ 2147483646 w 1587"/>
              <a:gd name="T9" fmla="*/ 0 h 95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87"/>
              <a:gd name="T16" fmla="*/ 0 h 953"/>
              <a:gd name="T17" fmla="*/ 1587 w 1587"/>
              <a:gd name="T18" fmla="*/ 953 h 95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87" h="953">
                <a:moveTo>
                  <a:pt x="907" y="0"/>
                </a:moveTo>
                <a:lnTo>
                  <a:pt x="0" y="545"/>
                </a:lnTo>
                <a:lnTo>
                  <a:pt x="680" y="953"/>
                </a:lnTo>
                <a:lnTo>
                  <a:pt x="1587" y="409"/>
                </a:lnTo>
                <a:lnTo>
                  <a:pt x="907" y="0"/>
                </a:lnTo>
                <a:close/>
              </a:path>
            </a:pathLst>
          </a:custGeom>
          <a:gradFill rotWithShape="1">
            <a:gsLst>
              <a:gs pos="0">
                <a:srgbClr val="39B4DB"/>
              </a:gs>
              <a:gs pos="100000">
                <a:srgbClr val="80D0E8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147" name="Line 3">
            <a:extLst>
              <a:ext uri="{FF2B5EF4-FFF2-40B4-BE49-F238E27FC236}">
                <a16:creationId xmlns:a16="http://schemas.microsoft.com/office/drawing/2014/main" id="{1796676D-97F6-41B3-ADD9-CF2EFBCC0B2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48076" y="4797425"/>
            <a:ext cx="1439863" cy="863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148" name="Line 4">
            <a:extLst>
              <a:ext uri="{FF2B5EF4-FFF2-40B4-BE49-F238E27FC236}">
                <a16:creationId xmlns:a16="http://schemas.microsoft.com/office/drawing/2014/main" id="{2D4A236C-C677-4BD9-97A1-A202D69A1356}"/>
              </a:ext>
            </a:extLst>
          </p:cNvPr>
          <p:cNvSpPr>
            <a:spLocks noChangeShapeType="1"/>
          </p:cNvSpPr>
          <p:nvPr/>
        </p:nvSpPr>
        <p:spPr bwMode="auto">
          <a:xfrm>
            <a:off x="2568575" y="5013325"/>
            <a:ext cx="1079500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149" name="Line 5">
            <a:extLst>
              <a:ext uri="{FF2B5EF4-FFF2-40B4-BE49-F238E27FC236}">
                <a16:creationId xmlns:a16="http://schemas.microsoft.com/office/drawing/2014/main" id="{73C60C36-8853-461D-9B36-AA683C2969E9}"/>
              </a:ext>
            </a:extLst>
          </p:cNvPr>
          <p:cNvSpPr>
            <a:spLocks noChangeShapeType="1"/>
          </p:cNvSpPr>
          <p:nvPr/>
        </p:nvSpPr>
        <p:spPr bwMode="auto">
          <a:xfrm>
            <a:off x="3648075" y="4005263"/>
            <a:ext cx="0" cy="16557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150" name="Line 6">
            <a:extLst>
              <a:ext uri="{FF2B5EF4-FFF2-40B4-BE49-F238E27FC236}">
                <a16:creationId xmlns:a16="http://schemas.microsoft.com/office/drawing/2014/main" id="{B809A788-B21D-4C15-8D3D-5EE30F00A214}"/>
              </a:ext>
            </a:extLst>
          </p:cNvPr>
          <p:cNvSpPr>
            <a:spLocks noChangeShapeType="1"/>
          </p:cNvSpPr>
          <p:nvPr/>
        </p:nvSpPr>
        <p:spPr bwMode="auto">
          <a:xfrm>
            <a:off x="2568575" y="3357563"/>
            <a:ext cx="0" cy="16557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151" name="Freeform 7">
            <a:extLst>
              <a:ext uri="{FF2B5EF4-FFF2-40B4-BE49-F238E27FC236}">
                <a16:creationId xmlns:a16="http://schemas.microsoft.com/office/drawing/2014/main" id="{0BDB8A3E-DF3A-464D-BAC7-D75F259AB43F}"/>
              </a:ext>
            </a:extLst>
          </p:cNvPr>
          <p:cNvSpPr>
            <a:spLocks/>
          </p:cNvSpPr>
          <p:nvPr/>
        </p:nvSpPr>
        <p:spPr bwMode="auto">
          <a:xfrm>
            <a:off x="2568576" y="2492375"/>
            <a:ext cx="2519363" cy="1512888"/>
          </a:xfrm>
          <a:custGeom>
            <a:avLst/>
            <a:gdLst>
              <a:gd name="T0" fmla="*/ 2147483646 w 1587"/>
              <a:gd name="T1" fmla="*/ 0 h 953"/>
              <a:gd name="T2" fmla="*/ 0 w 1587"/>
              <a:gd name="T3" fmla="*/ 2147483646 h 953"/>
              <a:gd name="T4" fmla="*/ 2147483646 w 1587"/>
              <a:gd name="T5" fmla="*/ 2147483646 h 953"/>
              <a:gd name="T6" fmla="*/ 2147483646 w 1587"/>
              <a:gd name="T7" fmla="*/ 2147483646 h 953"/>
              <a:gd name="T8" fmla="*/ 2147483646 w 1587"/>
              <a:gd name="T9" fmla="*/ 0 h 95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87"/>
              <a:gd name="T16" fmla="*/ 0 h 953"/>
              <a:gd name="T17" fmla="*/ 1587 w 1587"/>
              <a:gd name="T18" fmla="*/ 953 h 95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87" h="953">
                <a:moveTo>
                  <a:pt x="907" y="0"/>
                </a:moveTo>
                <a:lnTo>
                  <a:pt x="0" y="545"/>
                </a:lnTo>
                <a:lnTo>
                  <a:pt x="680" y="953"/>
                </a:lnTo>
                <a:lnTo>
                  <a:pt x="1587" y="409"/>
                </a:lnTo>
                <a:lnTo>
                  <a:pt x="907" y="0"/>
                </a:lnTo>
                <a:close/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152" name="Line 8">
            <a:extLst>
              <a:ext uri="{FF2B5EF4-FFF2-40B4-BE49-F238E27FC236}">
                <a16:creationId xmlns:a16="http://schemas.microsoft.com/office/drawing/2014/main" id="{D32A42A2-0304-46C4-BB1F-96C69031A26E}"/>
              </a:ext>
            </a:extLst>
          </p:cNvPr>
          <p:cNvSpPr>
            <a:spLocks noChangeShapeType="1"/>
          </p:cNvSpPr>
          <p:nvPr/>
        </p:nvSpPr>
        <p:spPr bwMode="auto">
          <a:xfrm>
            <a:off x="4008438" y="4149725"/>
            <a:ext cx="1079500" cy="6477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153" name="Line 9">
            <a:extLst>
              <a:ext uri="{FF2B5EF4-FFF2-40B4-BE49-F238E27FC236}">
                <a16:creationId xmlns:a16="http://schemas.microsoft.com/office/drawing/2014/main" id="{EB2A2E86-73C1-4B54-8E61-9D2B1DD8DF4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68576" y="4149725"/>
            <a:ext cx="1439863" cy="8636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154" name="Line 10">
            <a:extLst>
              <a:ext uri="{FF2B5EF4-FFF2-40B4-BE49-F238E27FC236}">
                <a16:creationId xmlns:a16="http://schemas.microsoft.com/office/drawing/2014/main" id="{02CCA248-EE40-4728-8840-22F477B63C90}"/>
              </a:ext>
            </a:extLst>
          </p:cNvPr>
          <p:cNvSpPr>
            <a:spLocks noChangeShapeType="1"/>
          </p:cNvSpPr>
          <p:nvPr/>
        </p:nvSpPr>
        <p:spPr bwMode="auto">
          <a:xfrm>
            <a:off x="5087938" y="3141663"/>
            <a:ext cx="0" cy="16573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155" name="Line 11">
            <a:extLst>
              <a:ext uri="{FF2B5EF4-FFF2-40B4-BE49-F238E27FC236}">
                <a16:creationId xmlns:a16="http://schemas.microsoft.com/office/drawing/2014/main" id="{96A50D6E-3054-4F0E-99D7-C2930071E4DC}"/>
              </a:ext>
            </a:extLst>
          </p:cNvPr>
          <p:cNvSpPr>
            <a:spLocks noChangeShapeType="1"/>
          </p:cNvSpPr>
          <p:nvPr/>
        </p:nvSpPr>
        <p:spPr bwMode="auto">
          <a:xfrm>
            <a:off x="4008438" y="2492375"/>
            <a:ext cx="0" cy="165735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157" name="Text Box 13">
            <a:extLst>
              <a:ext uri="{FF2B5EF4-FFF2-40B4-BE49-F238E27FC236}">
                <a16:creationId xmlns:a16="http://schemas.microsoft.com/office/drawing/2014/main" id="{00ECAA2A-C93F-46E0-B5BD-FAF9E2D072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3089" y="1196976"/>
            <a:ext cx="78835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66"/>
                </a:solidFill>
              </a:rPr>
              <a:t>To find the </a:t>
            </a:r>
            <a:r>
              <a:rPr lang="en-GB" altLang="en-US" sz="2400" b="1">
                <a:solidFill>
                  <a:srgbClr val="FF6600"/>
                </a:solidFill>
              </a:rPr>
              <a:t>surface</a:t>
            </a:r>
            <a:r>
              <a:rPr lang="en-GB" altLang="en-US" sz="2400" b="1">
                <a:solidFill>
                  <a:srgbClr val="000066"/>
                </a:solidFill>
              </a:rPr>
              <a:t> </a:t>
            </a:r>
            <a:r>
              <a:rPr lang="en-GB" altLang="en-US" sz="2400" b="1">
                <a:solidFill>
                  <a:srgbClr val="FF6600"/>
                </a:solidFill>
              </a:rPr>
              <a:t>area</a:t>
            </a:r>
            <a:r>
              <a:rPr lang="en-GB" altLang="en-US" sz="2400">
                <a:solidFill>
                  <a:srgbClr val="000066"/>
                </a:solidFill>
              </a:rPr>
              <a:t> of a shape, we calculate the total area of all of the faces.</a:t>
            </a:r>
          </a:p>
        </p:txBody>
      </p:sp>
      <p:sp>
        <p:nvSpPr>
          <p:cNvPr id="3087" name="Text Box 15">
            <a:extLst>
              <a:ext uri="{FF2B5EF4-FFF2-40B4-BE49-F238E27FC236}">
                <a16:creationId xmlns:a16="http://schemas.microsoft.com/office/drawing/2014/main" id="{92A787AF-710C-4D66-95D6-F92CF86367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0239" y="2997200"/>
            <a:ext cx="38369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GB" altLang="en-US" sz="2400">
                <a:solidFill>
                  <a:srgbClr val="000066"/>
                </a:solidFill>
              </a:rPr>
              <a:t>A cuboid has 6 faces.</a:t>
            </a:r>
          </a:p>
        </p:txBody>
      </p:sp>
      <p:sp>
        <p:nvSpPr>
          <p:cNvPr id="3088" name="Text Box 16">
            <a:extLst>
              <a:ext uri="{FF2B5EF4-FFF2-40B4-BE49-F238E27FC236}">
                <a16:creationId xmlns:a16="http://schemas.microsoft.com/office/drawing/2014/main" id="{8CA2C344-18CE-482C-BC93-CB7DC6BC73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0239" y="4076701"/>
            <a:ext cx="47069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GB" altLang="en-US" sz="2400">
                <a:solidFill>
                  <a:srgbClr val="000066"/>
                </a:solidFill>
              </a:rPr>
              <a:t>The top and the bottom of the cuboid have the same area.</a:t>
            </a:r>
          </a:p>
        </p:txBody>
      </p:sp>
      <p:sp>
        <p:nvSpPr>
          <p:cNvPr id="6161" name="Rectangle 17">
            <a:extLst>
              <a:ext uri="{FF2B5EF4-FFF2-40B4-BE49-F238E27FC236}">
                <a16:creationId xmlns:a16="http://schemas.microsoft.com/office/drawing/2014/main" id="{DD276483-F542-4CCB-8B64-3165E7BDC3D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674813" y="150813"/>
            <a:ext cx="5573712" cy="633412"/>
          </a:xfrm>
          <a:noFill/>
        </p:spPr>
        <p:txBody>
          <a:bodyPr/>
          <a:lstStyle/>
          <a:p>
            <a:pPr algn="l" eaLnBrk="1" hangingPunct="1"/>
            <a:r>
              <a:rPr lang="en-US" altLang="en-US" sz="2800" b="1"/>
              <a:t>Surface area of a cuboid</a:t>
            </a:r>
            <a:endParaRPr lang="en-GB" altLang="en-US" sz="2800" b="1"/>
          </a:p>
        </p:txBody>
      </p:sp>
      <p:sp>
        <p:nvSpPr>
          <p:cNvPr id="3090" name="Freeform 18">
            <a:extLst>
              <a:ext uri="{FF2B5EF4-FFF2-40B4-BE49-F238E27FC236}">
                <a16:creationId xmlns:a16="http://schemas.microsoft.com/office/drawing/2014/main" id="{9F2D7948-E942-423F-B25E-47A974D5334B}"/>
              </a:ext>
            </a:extLst>
          </p:cNvPr>
          <p:cNvSpPr>
            <a:spLocks/>
          </p:cNvSpPr>
          <p:nvPr/>
        </p:nvSpPr>
        <p:spPr bwMode="auto">
          <a:xfrm>
            <a:off x="2568576" y="2492375"/>
            <a:ext cx="2519363" cy="1512888"/>
          </a:xfrm>
          <a:custGeom>
            <a:avLst/>
            <a:gdLst>
              <a:gd name="T0" fmla="*/ 2147483646 w 1587"/>
              <a:gd name="T1" fmla="*/ 0 h 953"/>
              <a:gd name="T2" fmla="*/ 0 w 1587"/>
              <a:gd name="T3" fmla="*/ 2147483646 h 953"/>
              <a:gd name="T4" fmla="*/ 2147483646 w 1587"/>
              <a:gd name="T5" fmla="*/ 2147483646 h 953"/>
              <a:gd name="T6" fmla="*/ 2147483646 w 1587"/>
              <a:gd name="T7" fmla="*/ 2147483646 h 953"/>
              <a:gd name="T8" fmla="*/ 2147483646 w 1587"/>
              <a:gd name="T9" fmla="*/ 0 h 95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87"/>
              <a:gd name="T16" fmla="*/ 0 h 953"/>
              <a:gd name="T17" fmla="*/ 1587 w 1587"/>
              <a:gd name="T18" fmla="*/ 953 h 95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87" h="953">
                <a:moveTo>
                  <a:pt x="907" y="0"/>
                </a:moveTo>
                <a:lnTo>
                  <a:pt x="0" y="545"/>
                </a:lnTo>
                <a:lnTo>
                  <a:pt x="680" y="953"/>
                </a:lnTo>
                <a:lnTo>
                  <a:pt x="1587" y="409"/>
                </a:lnTo>
                <a:lnTo>
                  <a:pt x="907" y="0"/>
                </a:lnTo>
                <a:close/>
              </a:path>
            </a:pathLst>
          </a:custGeom>
          <a:gradFill rotWithShape="1">
            <a:gsLst>
              <a:gs pos="0">
                <a:srgbClr val="39B4DB"/>
              </a:gs>
              <a:gs pos="100000">
                <a:srgbClr val="80D0E8"/>
              </a:gs>
            </a:gsLst>
            <a:lin ang="18900000" scaled="1"/>
          </a:gradFill>
          <a:ln w="28575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7" grpId="0" autoUpdateAnimBg="0"/>
      <p:bldP spid="3088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reeform 2">
            <a:extLst>
              <a:ext uri="{FF2B5EF4-FFF2-40B4-BE49-F238E27FC236}">
                <a16:creationId xmlns:a16="http://schemas.microsoft.com/office/drawing/2014/main" id="{9F983D5D-172F-453D-BDE4-CCADD72291ED}"/>
              </a:ext>
            </a:extLst>
          </p:cNvPr>
          <p:cNvSpPr>
            <a:spLocks/>
          </p:cNvSpPr>
          <p:nvPr/>
        </p:nvSpPr>
        <p:spPr bwMode="auto">
          <a:xfrm>
            <a:off x="4008438" y="2492376"/>
            <a:ext cx="1079500" cy="2303463"/>
          </a:xfrm>
          <a:custGeom>
            <a:avLst/>
            <a:gdLst>
              <a:gd name="T0" fmla="*/ 0 w 680"/>
              <a:gd name="T1" fmla="*/ 0 h 1451"/>
              <a:gd name="T2" fmla="*/ 0 w 680"/>
              <a:gd name="T3" fmla="*/ 2147483646 h 1451"/>
              <a:gd name="T4" fmla="*/ 2147483646 w 680"/>
              <a:gd name="T5" fmla="*/ 2147483646 h 1451"/>
              <a:gd name="T6" fmla="*/ 2147483646 w 680"/>
              <a:gd name="T7" fmla="*/ 2147483646 h 1451"/>
              <a:gd name="T8" fmla="*/ 0 w 680"/>
              <a:gd name="T9" fmla="*/ 0 h 145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80"/>
              <a:gd name="T16" fmla="*/ 0 h 1451"/>
              <a:gd name="T17" fmla="*/ 680 w 680"/>
              <a:gd name="T18" fmla="*/ 1451 h 145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80" h="1451">
                <a:moveTo>
                  <a:pt x="0" y="0"/>
                </a:moveTo>
                <a:lnTo>
                  <a:pt x="0" y="1043"/>
                </a:lnTo>
                <a:lnTo>
                  <a:pt x="680" y="1451"/>
                </a:lnTo>
                <a:lnTo>
                  <a:pt x="680" y="408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A679C5"/>
              </a:gs>
              <a:gs pos="100000">
                <a:srgbClr val="D0B8E0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195" name="Line 3">
            <a:extLst>
              <a:ext uri="{FF2B5EF4-FFF2-40B4-BE49-F238E27FC236}">
                <a16:creationId xmlns:a16="http://schemas.microsoft.com/office/drawing/2014/main" id="{E717942C-DF1C-492A-90E8-516D9A76AD8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48076" y="4797425"/>
            <a:ext cx="1439863" cy="863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196" name="Line 4">
            <a:extLst>
              <a:ext uri="{FF2B5EF4-FFF2-40B4-BE49-F238E27FC236}">
                <a16:creationId xmlns:a16="http://schemas.microsoft.com/office/drawing/2014/main" id="{5CCFFEBC-3DD1-4998-A684-2C303C100F62}"/>
              </a:ext>
            </a:extLst>
          </p:cNvPr>
          <p:cNvSpPr>
            <a:spLocks noChangeShapeType="1"/>
          </p:cNvSpPr>
          <p:nvPr/>
        </p:nvSpPr>
        <p:spPr bwMode="auto">
          <a:xfrm>
            <a:off x="2568575" y="5013325"/>
            <a:ext cx="1079500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197" name="Line 5">
            <a:extLst>
              <a:ext uri="{FF2B5EF4-FFF2-40B4-BE49-F238E27FC236}">
                <a16:creationId xmlns:a16="http://schemas.microsoft.com/office/drawing/2014/main" id="{58B443C0-B175-424D-A7DC-2FC694924C8F}"/>
              </a:ext>
            </a:extLst>
          </p:cNvPr>
          <p:cNvSpPr>
            <a:spLocks noChangeShapeType="1"/>
          </p:cNvSpPr>
          <p:nvPr/>
        </p:nvSpPr>
        <p:spPr bwMode="auto">
          <a:xfrm>
            <a:off x="3648075" y="4005263"/>
            <a:ext cx="0" cy="16557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198" name="Line 6">
            <a:extLst>
              <a:ext uri="{FF2B5EF4-FFF2-40B4-BE49-F238E27FC236}">
                <a16:creationId xmlns:a16="http://schemas.microsoft.com/office/drawing/2014/main" id="{426ACDFA-323B-41D1-9C33-F37FE1681015}"/>
              </a:ext>
            </a:extLst>
          </p:cNvPr>
          <p:cNvSpPr>
            <a:spLocks noChangeShapeType="1"/>
          </p:cNvSpPr>
          <p:nvPr/>
        </p:nvSpPr>
        <p:spPr bwMode="auto">
          <a:xfrm>
            <a:off x="2568575" y="3357563"/>
            <a:ext cx="0" cy="16557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199" name="Freeform 7">
            <a:extLst>
              <a:ext uri="{FF2B5EF4-FFF2-40B4-BE49-F238E27FC236}">
                <a16:creationId xmlns:a16="http://schemas.microsoft.com/office/drawing/2014/main" id="{9A762DA2-0D3F-459B-BAAA-53EC79D43D9C}"/>
              </a:ext>
            </a:extLst>
          </p:cNvPr>
          <p:cNvSpPr>
            <a:spLocks/>
          </p:cNvSpPr>
          <p:nvPr/>
        </p:nvSpPr>
        <p:spPr bwMode="auto">
          <a:xfrm>
            <a:off x="2568576" y="2492375"/>
            <a:ext cx="2519363" cy="1512888"/>
          </a:xfrm>
          <a:custGeom>
            <a:avLst/>
            <a:gdLst>
              <a:gd name="T0" fmla="*/ 2147483646 w 1587"/>
              <a:gd name="T1" fmla="*/ 0 h 953"/>
              <a:gd name="T2" fmla="*/ 0 w 1587"/>
              <a:gd name="T3" fmla="*/ 2147483646 h 953"/>
              <a:gd name="T4" fmla="*/ 2147483646 w 1587"/>
              <a:gd name="T5" fmla="*/ 2147483646 h 953"/>
              <a:gd name="T6" fmla="*/ 2147483646 w 1587"/>
              <a:gd name="T7" fmla="*/ 2147483646 h 953"/>
              <a:gd name="T8" fmla="*/ 2147483646 w 1587"/>
              <a:gd name="T9" fmla="*/ 0 h 95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87"/>
              <a:gd name="T16" fmla="*/ 0 h 953"/>
              <a:gd name="T17" fmla="*/ 1587 w 1587"/>
              <a:gd name="T18" fmla="*/ 953 h 95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87" h="953">
                <a:moveTo>
                  <a:pt x="907" y="0"/>
                </a:moveTo>
                <a:lnTo>
                  <a:pt x="0" y="545"/>
                </a:lnTo>
                <a:lnTo>
                  <a:pt x="680" y="953"/>
                </a:lnTo>
                <a:lnTo>
                  <a:pt x="1587" y="409"/>
                </a:lnTo>
                <a:lnTo>
                  <a:pt x="907" y="0"/>
                </a:lnTo>
                <a:close/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200" name="Line 8">
            <a:extLst>
              <a:ext uri="{FF2B5EF4-FFF2-40B4-BE49-F238E27FC236}">
                <a16:creationId xmlns:a16="http://schemas.microsoft.com/office/drawing/2014/main" id="{0853262A-848E-4297-B7A9-7A1F642147E2}"/>
              </a:ext>
            </a:extLst>
          </p:cNvPr>
          <p:cNvSpPr>
            <a:spLocks noChangeShapeType="1"/>
          </p:cNvSpPr>
          <p:nvPr/>
        </p:nvSpPr>
        <p:spPr bwMode="auto">
          <a:xfrm>
            <a:off x="4008438" y="4149725"/>
            <a:ext cx="1079500" cy="6477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201" name="Line 9">
            <a:extLst>
              <a:ext uri="{FF2B5EF4-FFF2-40B4-BE49-F238E27FC236}">
                <a16:creationId xmlns:a16="http://schemas.microsoft.com/office/drawing/2014/main" id="{18EA68C5-F775-47A9-927E-5736E694021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68576" y="4149725"/>
            <a:ext cx="1439863" cy="8636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202" name="Line 10">
            <a:extLst>
              <a:ext uri="{FF2B5EF4-FFF2-40B4-BE49-F238E27FC236}">
                <a16:creationId xmlns:a16="http://schemas.microsoft.com/office/drawing/2014/main" id="{6A6F163E-33D8-42CD-8B59-429DE25B9720}"/>
              </a:ext>
            </a:extLst>
          </p:cNvPr>
          <p:cNvSpPr>
            <a:spLocks noChangeShapeType="1"/>
          </p:cNvSpPr>
          <p:nvPr/>
        </p:nvSpPr>
        <p:spPr bwMode="auto">
          <a:xfrm>
            <a:off x="5087938" y="3141663"/>
            <a:ext cx="0" cy="16573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203" name="Line 11">
            <a:extLst>
              <a:ext uri="{FF2B5EF4-FFF2-40B4-BE49-F238E27FC236}">
                <a16:creationId xmlns:a16="http://schemas.microsoft.com/office/drawing/2014/main" id="{644BEF91-E88E-413C-BC28-01B036A9B9FA}"/>
              </a:ext>
            </a:extLst>
          </p:cNvPr>
          <p:cNvSpPr>
            <a:spLocks noChangeShapeType="1"/>
          </p:cNvSpPr>
          <p:nvPr/>
        </p:nvSpPr>
        <p:spPr bwMode="auto">
          <a:xfrm>
            <a:off x="4008438" y="2492375"/>
            <a:ext cx="0" cy="165735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205" name="Text Box 13">
            <a:extLst>
              <a:ext uri="{FF2B5EF4-FFF2-40B4-BE49-F238E27FC236}">
                <a16:creationId xmlns:a16="http://schemas.microsoft.com/office/drawing/2014/main" id="{317E4640-F9E3-4B7D-84AE-6F5B618949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3089" y="1196976"/>
            <a:ext cx="78835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66"/>
                </a:solidFill>
              </a:rPr>
              <a:t>To find the </a:t>
            </a:r>
            <a:r>
              <a:rPr lang="en-GB" altLang="en-US" sz="2400" b="1">
                <a:solidFill>
                  <a:srgbClr val="FF6600"/>
                </a:solidFill>
              </a:rPr>
              <a:t>surface</a:t>
            </a:r>
            <a:r>
              <a:rPr lang="en-GB" altLang="en-US" sz="2400" b="1">
                <a:solidFill>
                  <a:srgbClr val="000066"/>
                </a:solidFill>
              </a:rPr>
              <a:t> </a:t>
            </a:r>
            <a:r>
              <a:rPr lang="en-GB" altLang="en-US" sz="2400" b="1">
                <a:solidFill>
                  <a:srgbClr val="FF6600"/>
                </a:solidFill>
              </a:rPr>
              <a:t>area</a:t>
            </a:r>
            <a:r>
              <a:rPr lang="en-GB" altLang="en-US" sz="2400">
                <a:solidFill>
                  <a:srgbClr val="000066"/>
                </a:solidFill>
              </a:rPr>
              <a:t> of a shape, we calculate the total area of all of the faces.</a:t>
            </a:r>
          </a:p>
        </p:txBody>
      </p:sp>
      <p:sp>
        <p:nvSpPr>
          <p:cNvPr id="8207" name="Text Box 15">
            <a:extLst>
              <a:ext uri="{FF2B5EF4-FFF2-40B4-BE49-F238E27FC236}">
                <a16:creationId xmlns:a16="http://schemas.microsoft.com/office/drawing/2014/main" id="{72A48D17-2564-412F-95ED-1BB160BB0A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0239" y="2997200"/>
            <a:ext cx="41290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GB" altLang="en-US" sz="2400">
                <a:solidFill>
                  <a:srgbClr val="000066"/>
                </a:solidFill>
              </a:rPr>
              <a:t>A cuboid has 6 faces.</a:t>
            </a:r>
          </a:p>
        </p:txBody>
      </p:sp>
      <p:sp>
        <p:nvSpPr>
          <p:cNvPr id="6160" name="Text Box 16">
            <a:extLst>
              <a:ext uri="{FF2B5EF4-FFF2-40B4-BE49-F238E27FC236}">
                <a16:creationId xmlns:a16="http://schemas.microsoft.com/office/drawing/2014/main" id="{E210250D-BF02-4179-AC3E-18AB9BD56F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0238" y="4076701"/>
            <a:ext cx="44894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GB" altLang="en-US" sz="2400">
                <a:solidFill>
                  <a:srgbClr val="000066"/>
                </a:solidFill>
              </a:rPr>
              <a:t>The front and the back of the cuboid have the same area.</a:t>
            </a:r>
          </a:p>
        </p:txBody>
      </p:sp>
      <p:sp>
        <p:nvSpPr>
          <p:cNvPr id="8209" name="Rectangle 17">
            <a:extLst>
              <a:ext uri="{FF2B5EF4-FFF2-40B4-BE49-F238E27FC236}">
                <a16:creationId xmlns:a16="http://schemas.microsoft.com/office/drawing/2014/main" id="{0B75C03B-DB11-44E3-9661-0AA79E95A35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674814" y="150813"/>
            <a:ext cx="4492625" cy="633412"/>
          </a:xfrm>
          <a:noFill/>
        </p:spPr>
        <p:txBody>
          <a:bodyPr/>
          <a:lstStyle/>
          <a:p>
            <a:pPr algn="l" eaLnBrk="1" hangingPunct="1"/>
            <a:r>
              <a:rPr lang="en-US" altLang="en-US" sz="2800" b="1"/>
              <a:t>Surface area of a cuboid</a:t>
            </a:r>
            <a:endParaRPr lang="en-GB" altLang="en-US" sz="2800" b="1"/>
          </a:p>
        </p:txBody>
      </p:sp>
      <p:sp>
        <p:nvSpPr>
          <p:cNvPr id="6162" name="Freeform 18">
            <a:extLst>
              <a:ext uri="{FF2B5EF4-FFF2-40B4-BE49-F238E27FC236}">
                <a16:creationId xmlns:a16="http://schemas.microsoft.com/office/drawing/2014/main" id="{9F4EAAAA-DCDE-46D0-92B7-55EC1E37CDC7}"/>
              </a:ext>
            </a:extLst>
          </p:cNvPr>
          <p:cNvSpPr>
            <a:spLocks/>
          </p:cNvSpPr>
          <p:nvPr/>
        </p:nvSpPr>
        <p:spPr bwMode="auto">
          <a:xfrm>
            <a:off x="2568575" y="3357563"/>
            <a:ext cx="1079500" cy="2303462"/>
          </a:xfrm>
          <a:custGeom>
            <a:avLst/>
            <a:gdLst>
              <a:gd name="T0" fmla="*/ 0 w 680"/>
              <a:gd name="T1" fmla="*/ 0 h 1451"/>
              <a:gd name="T2" fmla="*/ 0 w 680"/>
              <a:gd name="T3" fmla="*/ 2147483646 h 1451"/>
              <a:gd name="T4" fmla="*/ 2147483646 w 680"/>
              <a:gd name="T5" fmla="*/ 2147483646 h 1451"/>
              <a:gd name="T6" fmla="*/ 2147483646 w 680"/>
              <a:gd name="T7" fmla="*/ 2147483646 h 1451"/>
              <a:gd name="T8" fmla="*/ 0 w 680"/>
              <a:gd name="T9" fmla="*/ 0 h 145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80"/>
              <a:gd name="T16" fmla="*/ 0 h 1451"/>
              <a:gd name="T17" fmla="*/ 680 w 680"/>
              <a:gd name="T18" fmla="*/ 1451 h 145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80" h="1451">
                <a:moveTo>
                  <a:pt x="0" y="0"/>
                </a:moveTo>
                <a:lnTo>
                  <a:pt x="0" y="1043"/>
                </a:lnTo>
                <a:lnTo>
                  <a:pt x="680" y="1451"/>
                </a:lnTo>
                <a:lnTo>
                  <a:pt x="680" y="408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A679C5"/>
              </a:gs>
              <a:gs pos="100000">
                <a:srgbClr val="D0B8E0"/>
              </a:gs>
            </a:gsLst>
            <a:lin ang="18900000" scaled="1"/>
          </a:gradFill>
          <a:ln w="28575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60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reeform 2">
            <a:extLst>
              <a:ext uri="{FF2B5EF4-FFF2-40B4-BE49-F238E27FC236}">
                <a16:creationId xmlns:a16="http://schemas.microsoft.com/office/drawing/2014/main" id="{9735CB18-B230-4C89-8691-8F4FA56A0E05}"/>
              </a:ext>
            </a:extLst>
          </p:cNvPr>
          <p:cNvSpPr>
            <a:spLocks/>
          </p:cNvSpPr>
          <p:nvPr/>
        </p:nvSpPr>
        <p:spPr bwMode="auto">
          <a:xfrm>
            <a:off x="2568576" y="2492375"/>
            <a:ext cx="1439863" cy="2520950"/>
          </a:xfrm>
          <a:custGeom>
            <a:avLst/>
            <a:gdLst>
              <a:gd name="T0" fmla="*/ 2147483646 w 907"/>
              <a:gd name="T1" fmla="*/ 0 h 1588"/>
              <a:gd name="T2" fmla="*/ 0 w 907"/>
              <a:gd name="T3" fmla="*/ 2147483646 h 1588"/>
              <a:gd name="T4" fmla="*/ 0 w 907"/>
              <a:gd name="T5" fmla="*/ 2147483646 h 1588"/>
              <a:gd name="T6" fmla="*/ 2147483646 w 907"/>
              <a:gd name="T7" fmla="*/ 2147483646 h 1588"/>
              <a:gd name="T8" fmla="*/ 2147483646 w 907"/>
              <a:gd name="T9" fmla="*/ 0 h 15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07"/>
              <a:gd name="T16" fmla="*/ 0 h 1588"/>
              <a:gd name="T17" fmla="*/ 907 w 907"/>
              <a:gd name="T18" fmla="*/ 1588 h 158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07" h="1588">
                <a:moveTo>
                  <a:pt x="907" y="0"/>
                </a:moveTo>
                <a:lnTo>
                  <a:pt x="0" y="545"/>
                </a:lnTo>
                <a:lnTo>
                  <a:pt x="0" y="1588"/>
                </a:lnTo>
                <a:lnTo>
                  <a:pt x="907" y="1044"/>
                </a:lnTo>
                <a:lnTo>
                  <a:pt x="907" y="0"/>
                </a:lnTo>
                <a:close/>
              </a:path>
            </a:pathLst>
          </a:custGeom>
          <a:gradFill rotWithShape="1">
            <a:gsLst>
              <a:gs pos="0">
                <a:srgbClr val="8FD63A"/>
              </a:gs>
              <a:gs pos="100000">
                <a:srgbClr val="C0E890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0243" name="Line 3">
            <a:extLst>
              <a:ext uri="{FF2B5EF4-FFF2-40B4-BE49-F238E27FC236}">
                <a16:creationId xmlns:a16="http://schemas.microsoft.com/office/drawing/2014/main" id="{23162CDA-4252-495F-BEA2-01290BF99BC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48076" y="4797425"/>
            <a:ext cx="1439863" cy="863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244" name="Line 4">
            <a:extLst>
              <a:ext uri="{FF2B5EF4-FFF2-40B4-BE49-F238E27FC236}">
                <a16:creationId xmlns:a16="http://schemas.microsoft.com/office/drawing/2014/main" id="{5AA6A940-C554-41F8-83B5-694F06D72430}"/>
              </a:ext>
            </a:extLst>
          </p:cNvPr>
          <p:cNvSpPr>
            <a:spLocks noChangeShapeType="1"/>
          </p:cNvSpPr>
          <p:nvPr/>
        </p:nvSpPr>
        <p:spPr bwMode="auto">
          <a:xfrm>
            <a:off x="2568575" y="5013325"/>
            <a:ext cx="1079500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245" name="Line 5">
            <a:extLst>
              <a:ext uri="{FF2B5EF4-FFF2-40B4-BE49-F238E27FC236}">
                <a16:creationId xmlns:a16="http://schemas.microsoft.com/office/drawing/2014/main" id="{B1310A22-C824-44FD-880D-786E273DEC2B}"/>
              </a:ext>
            </a:extLst>
          </p:cNvPr>
          <p:cNvSpPr>
            <a:spLocks noChangeShapeType="1"/>
          </p:cNvSpPr>
          <p:nvPr/>
        </p:nvSpPr>
        <p:spPr bwMode="auto">
          <a:xfrm>
            <a:off x="3648075" y="4005263"/>
            <a:ext cx="0" cy="16557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246" name="Line 6">
            <a:extLst>
              <a:ext uri="{FF2B5EF4-FFF2-40B4-BE49-F238E27FC236}">
                <a16:creationId xmlns:a16="http://schemas.microsoft.com/office/drawing/2014/main" id="{FAEAD2D7-15EA-4A55-9CB6-B0433B43DE8C}"/>
              </a:ext>
            </a:extLst>
          </p:cNvPr>
          <p:cNvSpPr>
            <a:spLocks noChangeShapeType="1"/>
          </p:cNvSpPr>
          <p:nvPr/>
        </p:nvSpPr>
        <p:spPr bwMode="auto">
          <a:xfrm>
            <a:off x="2568575" y="3357563"/>
            <a:ext cx="0" cy="16557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247" name="Freeform 7">
            <a:extLst>
              <a:ext uri="{FF2B5EF4-FFF2-40B4-BE49-F238E27FC236}">
                <a16:creationId xmlns:a16="http://schemas.microsoft.com/office/drawing/2014/main" id="{91B2D68A-DEC2-4AF6-8721-D60A7B6E31BC}"/>
              </a:ext>
            </a:extLst>
          </p:cNvPr>
          <p:cNvSpPr>
            <a:spLocks/>
          </p:cNvSpPr>
          <p:nvPr/>
        </p:nvSpPr>
        <p:spPr bwMode="auto">
          <a:xfrm>
            <a:off x="2568576" y="2492375"/>
            <a:ext cx="2519363" cy="1512888"/>
          </a:xfrm>
          <a:custGeom>
            <a:avLst/>
            <a:gdLst>
              <a:gd name="T0" fmla="*/ 2147483646 w 1587"/>
              <a:gd name="T1" fmla="*/ 0 h 953"/>
              <a:gd name="T2" fmla="*/ 0 w 1587"/>
              <a:gd name="T3" fmla="*/ 2147483646 h 953"/>
              <a:gd name="T4" fmla="*/ 2147483646 w 1587"/>
              <a:gd name="T5" fmla="*/ 2147483646 h 953"/>
              <a:gd name="T6" fmla="*/ 2147483646 w 1587"/>
              <a:gd name="T7" fmla="*/ 2147483646 h 953"/>
              <a:gd name="T8" fmla="*/ 2147483646 w 1587"/>
              <a:gd name="T9" fmla="*/ 0 h 95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87"/>
              <a:gd name="T16" fmla="*/ 0 h 953"/>
              <a:gd name="T17" fmla="*/ 1587 w 1587"/>
              <a:gd name="T18" fmla="*/ 953 h 95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87" h="953">
                <a:moveTo>
                  <a:pt x="907" y="0"/>
                </a:moveTo>
                <a:lnTo>
                  <a:pt x="0" y="545"/>
                </a:lnTo>
                <a:lnTo>
                  <a:pt x="680" y="953"/>
                </a:lnTo>
                <a:lnTo>
                  <a:pt x="1587" y="409"/>
                </a:lnTo>
                <a:lnTo>
                  <a:pt x="907" y="0"/>
                </a:lnTo>
                <a:close/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248" name="Line 8">
            <a:extLst>
              <a:ext uri="{FF2B5EF4-FFF2-40B4-BE49-F238E27FC236}">
                <a16:creationId xmlns:a16="http://schemas.microsoft.com/office/drawing/2014/main" id="{E331CDC8-18A7-48F5-AEE5-FAD1D089E191}"/>
              </a:ext>
            </a:extLst>
          </p:cNvPr>
          <p:cNvSpPr>
            <a:spLocks noChangeShapeType="1"/>
          </p:cNvSpPr>
          <p:nvPr/>
        </p:nvSpPr>
        <p:spPr bwMode="auto">
          <a:xfrm>
            <a:off x="4008438" y="4149725"/>
            <a:ext cx="1079500" cy="6477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249" name="Line 9">
            <a:extLst>
              <a:ext uri="{FF2B5EF4-FFF2-40B4-BE49-F238E27FC236}">
                <a16:creationId xmlns:a16="http://schemas.microsoft.com/office/drawing/2014/main" id="{2DCAFD0D-CDE5-476B-A179-C135BAD308B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68576" y="4149725"/>
            <a:ext cx="1439863" cy="8636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250" name="Line 10">
            <a:extLst>
              <a:ext uri="{FF2B5EF4-FFF2-40B4-BE49-F238E27FC236}">
                <a16:creationId xmlns:a16="http://schemas.microsoft.com/office/drawing/2014/main" id="{1A163BBF-2C67-4E4D-B9EF-664A9C3358CD}"/>
              </a:ext>
            </a:extLst>
          </p:cNvPr>
          <p:cNvSpPr>
            <a:spLocks noChangeShapeType="1"/>
          </p:cNvSpPr>
          <p:nvPr/>
        </p:nvSpPr>
        <p:spPr bwMode="auto">
          <a:xfrm>
            <a:off x="5087938" y="3141663"/>
            <a:ext cx="0" cy="16573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251" name="Line 11">
            <a:extLst>
              <a:ext uri="{FF2B5EF4-FFF2-40B4-BE49-F238E27FC236}">
                <a16:creationId xmlns:a16="http://schemas.microsoft.com/office/drawing/2014/main" id="{35823768-F191-42B1-8C90-FE851F5E9F94}"/>
              </a:ext>
            </a:extLst>
          </p:cNvPr>
          <p:cNvSpPr>
            <a:spLocks noChangeShapeType="1"/>
          </p:cNvSpPr>
          <p:nvPr/>
        </p:nvSpPr>
        <p:spPr bwMode="auto">
          <a:xfrm>
            <a:off x="4008438" y="2492375"/>
            <a:ext cx="0" cy="165735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253" name="Text Box 13">
            <a:extLst>
              <a:ext uri="{FF2B5EF4-FFF2-40B4-BE49-F238E27FC236}">
                <a16:creationId xmlns:a16="http://schemas.microsoft.com/office/drawing/2014/main" id="{4E09EEEE-4C3E-4D42-86EF-7DE815D7AC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3089" y="1196976"/>
            <a:ext cx="78835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66"/>
                </a:solidFill>
              </a:rPr>
              <a:t>To find the </a:t>
            </a:r>
            <a:r>
              <a:rPr lang="en-GB" altLang="en-US" sz="2400" b="1">
                <a:solidFill>
                  <a:srgbClr val="FF6600"/>
                </a:solidFill>
              </a:rPr>
              <a:t>surface</a:t>
            </a:r>
            <a:r>
              <a:rPr lang="en-GB" altLang="en-US" sz="2400" b="1">
                <a:solidFill>
                  <a:srgbClr val="000066"/>
                </a:solidFill>
              </a:rPr>
              <a:t> </a:t>
            </a:r>
            <a:r>
              <a:rPr lang="en-GB" altLang="en-US" sz="2400" b="1">
                <a:solidFill>
                  <a:srgbClr val="FF6600"/>
                </a:solidFill>
              </a:rPr>
              <a:t>area</a:t>
            </a:r>
            <a:r>
              <a:rPr lang="en-GB" altLang="en-US" sz="2400">
                <a:solidFill>
                  <a:srgbClr val="000066"/>
                </a:solidFill>
              </a:rPr>
              <a:t> of a shape, we calculate the total area of all of the faces.</a:t>
            </a:r>
          </a:p>
        </p:txBody>
      </p:sp>
      <p:sp>
        <p:nvSpPr>
          <p:cNvPr id="10255" name="Text Box 15">
            <a:extLst>
              <a:ext uri="{FF2B5EF4-FFF2-40B4-BE49-F238E27FC236}">
                <a16:creationId xmlns:a16="http://schemas.microsoft.com/office/drawing/2014/main" id="{B188BC5B-4410-456D-927E-8D8EAE347F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0239" y="2997200"/>
            <a:ext cx="41290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GB" altLang="en-US" sz="2400">
                <a:solidFill>
                  <a:srgbClr val="000066"/>
                </a:solidFill>
              </a:rPr>
              <a:t>A cuboid has 6 faces.</a:t>
            </a:r>
          </a:p>
        </p:txBody>
      </p:sp>
      <p:sp>
        <p:nvSpPr>
          <p:cNvPr id="8208" name="Text Box 16">
            <a:extLst>
              <a:ext uri="{FF2B5EF4-FFF2-40B4-BE49-F238E27FC236}">
                <a16:creationId xmlns:a16="http://schemas.microsoft.com/office/drawing/2014/main" id="{6CE8E907-19E0-44BF-BC2D-6CBC6114CA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0238" y="4076701"/>
            <a:ext cx="448945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GB" altLang="en-US" sz="2400">
                <a:solidFill>
                  <a:srgbClr val="000066"/>
                </a:solidFill>
              </a:rPr>
              <a:t>The left hand side and the right hand side of the cuboid have the same area.</a:t>
            </a:r>
          </a:p>
        </p:txBody>
      </p:sp>
      <p:sp>
        <p:nvSpPr>
          <p:cNvPr id="10257" name="Rectangle 17">
            <a:extLst>
              <a:ext uri="{FF2B5EF4-FFF2-40B4-BE49-F238E27FC236}">
                <a16:creationId xmlns:a16="http://schemas.microsoft.com/office/drawing/2014/main" id="{D74F2F77-C86A-4F7B-BE8D-D33E5A18883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674813" y="150813"/>
            <a:ext cx="5573712" cy="633412"/>
          </a:xfrm>
          <a:noFill/>
        </p:spPr>
        <p:txBody>
          <a:bodyPr/>
          <a:lstStyle/>
          <a:p>
            <a:pPr algn="l" eaLnBrk="1" hangingPunct="1"/>
            <a:r>
              <a:rPr lang="en-US" altLang="en-US" sz="2800" b="1"/>
              <a:t>Surface area of a cuboid</a:t>
            </a:r>
            <a:endParaRPr lang="en-GB" altLang="en-US" sz="2800" b="1"/>
          </a:p>
        </p:txBody>
      </p:sp>
      <p:sp>
        <p:nvSpPr>
          <p:cNvPr id="8210" name="Freeform 18">
            <a:extLst>
              <a:ext uri="{FF2B5EF4-FFF2-40B4-BE49-F238E27FC236}">
                <a16:creationId xmlns:a16="http://schemas.microsoft.com/office/drawing/2014/main" id="{F68A8E4C-0F08-491C-B03B-63918162A1EA}"/>
              </a:ext>
            </a:extLst>
          </p:cNvPr>
          <p:cNvSpPr>
            <a:spLocks/>
          </p:cNvSpPr>
          <p:nvPr/>
        </p:nvSpPr>
        <p:spPr bwMode="auto">
          <a:xfrm>
            <a:off x="3648076" y="3141663"/>
            <a:ext cx="1439863" cy="2520950"/>
          </a:xfrm>
          <a:custGeom>
            <a:avLst/>
            <a:gdLst>
              <a:gd name="T0" fmla="*/ 2147483646 w 907"/>
              <a:gd name="T1" fmla="*/ 0 h 1588"/>
              <a:gd name="T2" fmla="*/ 0 w 907"/>
              <a:gd name="T3" fmla="*/ 2147483646 h 1588"/>
              <a:gd name="T4" fmla="*/ 0 w 907"/>
              <a:gd name="T5" fmla="*/ 2147483646 h 1588"/>
              <a:gd name="T6" fmla="*/ 2147483646 w 907"/>
              <a:gd name="T7" fmla="*/ 2147483646 h 1588"/>
              <a:gd name="T8" fmla="*/ 2147483646 w 907"/>
              <a:gd name="T9" fmla="*/ 0 h 15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07"/>
              <a:gd name="T16" fmla="*/ 0 h 1588"/>
              <a:gd name="T17" fmla="*/ 907 w 907"/>
              <a:gd name="T18" fmla="*/ 1588 h 158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07" h="1588">
                <a:moveTo>
                  <a:pt x="907" y="0"/>
                </a:moveTo>
                <a:lnTo>
                  <a:pt x="0" y="545"/>
                </a:lnTo>
                <a:lnTo>
                  <a:pt x="0" y="1588"/>
                </a:lnTo>
                <a:lnTo>
                  <a:pt x="907" y="1044"/>
                </a:lnTo>
                <a:lnTo>
                  <a:pt x="907" y="0"/>
                </a:lnTo>
                <a:close/>
              </a:path>
            </a:pathLst>
          </a:custGeom>
          <a:gradFill rotWithShape="1">
            <a:gsLst>
              <a:gs pos="0">
                <a:srgbClr val="8FD63A"/>
              </a:gs>
              <a:gs pos="100000">
                <a:srgbClr val="C0E890"/>
              </a:gs>
            </a:gsLst>
            <a:lin ang="18900000" scaled="1"/>
          </a:gradFill>
          <a:ln w="28575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8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Line 2">
            <a:extLst>
              <a:ext uri="{FF2B5EF4-FFF2-40B4-BE49-F238E27FC236}">
                <a16:creationId xmlns:a16="http://schemas.microsoft.com/office/drawing/2014/main" id="{906ABDFB-FE14-4D7B-B723-D046C13B9B9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48076" y="4797425"/>
            <a:ext cx="1439863" cy="863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291" name="Line 3">
            <a:extLst>
              <a:ext uri="{FF2B5EF4-FFF2-40B4-BE49-F238E27FC236}">
                <a16:creationId xmlns:a16="http://schemas.microsoft.com/office/drawing/2014/main" id="{942516D1-6535-480A-93D7-0E06217DC495}"/>
              </a:ext>
            </a:extLst>
          </p:cNvPr>
          <p:cNvSpPr>
            <a:spLocks noChangeShapeType="1"/>
          </p:cNvSpPr>
          <p:nvPr/>
        </p:nvSpPr>
        <p:spPr bwMode="auto">
          <a:xfrm>
            <a:off x="2568575" y="5013325"/>
            <a:ext cx="1079500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292" name="Line 4">
            <a:extLst>
              <a:ext uri="{FF2B5EF4-FFF2-40B4-BE49-F238E27FC236}">
                <a16:creationId xmlns:a16="http://schemas.microsoft.com/office/drawing/2014/main" id="{EEDF8379-8374-48CF-AC26-EBE10A15A134}"/>
              </a:ext>
            </a:extLst>
          </p:cNvPr>
          <p:cNvSpPr>
            <a:spLocks noChangeShapeType="1"/>
          </p:cNvSpPr>
          <p:nvPr/>
        </p:nvSpPr>
        <p:spPr bwMode="auto">
          <a:xfrm>
            <a:off x="3648075" y="4005263"/>
            <a:ext cx="0" cy="16557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293" name="Line 5">
            <a:extLst>
              <a:ext uri="{FF2B5EF4-FFF2-40B4-BE49-F238E27FC236}">
                <a16:creationId xmlns:a16="http://schemas.microsoft.com/office/drawing/2014/main" id="{35B51788-5D9E-4D79-896C-44C1224FBC7F}"/>
              </a:ext>
            </a:extLst>
          </p:cNvPr>
          <p:cNvSpPr>
            <a:spLocks noChangeShapeType="1"/>
          </p:cNvSpPr>
          <p:nvPr/>
        </p:nvSpPr>
        <p:spPr bwMode="auto">
          <a:xfrm>
            <a:off x="2568575" y="3357563"/>
            <a:ext cx="0" cy="16557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294" name="Freeform 6">
            <a:extLst>
              <a:ext uri="{FF2B5EF4-FFF2-40B4-BE49-F238E27FC236}">
                <a16:creationId xmlns:a16="http://schemas.microsoft.com/office/drawing/2014/main" id="{4D73D7DC-16D3-47B9-9E3C-DD99162D97DC}"/>
              </a:ext>
            </a:extLst>
          </p:cNvPr>
          <p:cNvSpPr>
            <a:spLocks/>
          </p:cNvSpPr>
          <p:nvPr/>
        </p:nvSpPr>
        <p:spPr bwMode="auto">
          <a:xfrm>
            <a:off x="2568576" y="2492375"/>
            <a:ext cx="2519363" cy="1512888"/>
          </a:xfrm>
          <a:custGeom>
            <a:avLst/>
            <a:gdLst>
              <a:gd name="T0" fmla="*/ 2147483646 w 1587"/>
              <a:gd name="T1" fmla="*/ 0 h 953"/>
              <a:gd name="T2" fmla="*/ 0 w 1587"/>
              <a:gd name="T3" fmla="*/ 2147483646 h 953"/>
              <a:gd name="T4" fmla="*/ 2147483646 w 1587"/>
              <a:gd name="T5" fmla="*/ 2147483646 h 953"/>
              <a:gd name="T6" fmla="*/ 2147483646 w 1587"/>
              <a:gd name="T7" fmla="*/ 2147483646 h 953"/>
              <a:gd name="T8" fmla="*/ 2147483646 w 1587"/>
              <a:gd name="T9" fmla="*/ 0 h 95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87"/>
              <a:gd name="T16" fmla="*/ 0 h 953"/>
              <a:gd name="T17" fmla="*/ 1587 w 1587"/>
              <a:gd name="T18" fmla="*/ 953 h 95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87" h="953">
                <a:moveTo>
                  <a:pt x="907" y="0"/>
                </a:moveTo>
                <a:lnTo>
                  <a:pt x="0" y="545"/>
                </a:lnTo>
                <a:lnTo>
                  <a:pt x="680" y="953"/>
                </a:lnTo>
                <a:lnTo>
                  <a:pt x="1587" y="409"/>
                </a:lnTo>
                <a:lnTo>
                  <a:pt x="907" y="0"/>
                </a:lnTo>
                <a:close/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295" name="Line 7">
            <a:extLst>
              <a:ext uri="{FF2B5EF4-FFF2-40B4-BE49-F238E27FC236}">
                <a16:creationId xmlns:a16="http://schemas.microsoft.com/office/drawing/2014/main" id="{C9F08BCD-1C9B-4499-8020-35AC714902DE}"/>
              </a:ext>
            </a:extLst>
          </p:cNvPr>
          <p:cNvSpPr>
            <a:spLocks noChangeShapeType="1"/>
          </p:cNvSpPr>
          <p:nvPr/>
        </p:nvSpPr>
        <p:spPr bwMode="auto">
          <a:xfrm>
            <a:off x="4008438" y="4149725"/>
            <a:ext cx="1079500" cy="6477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296" name="Line 8">
            <a:extLst>
              <a:ext uri="{FF2B5EF4-FFF2-40B4-BE49-F238E27FC236}">
                <a16:creationId xmlns:a16="http://schemas.microsoft.com/office/drawing/2014/main" id="{4C6553DB-E993-429C-9C52-E3832C4B12A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68576" y="4149725"/>
            <a:ext cx="1439863" cy="8636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297" name="Line 9">
            <a:extLst>
              <a:ext uri="{FF2B5EF4-FFF2-40B4-BE49-F238E27FC236}">
                <a16:creationId xmlns:a16="http://schemas.microsoft.com/office/drawing/2014/main" id="{39373FF0-5C9E-482F-8C6C-29E6FC70D056}"/>
              </a:ext>
            </a:extLst>
          </p:cNvPr>
          <p:cNvSpPr>
            <a:spLocks noChangeShapeType="1"/>
          </p:cNvSpPr>
          <p:nvPr/>
        </p:nvSpPr>
        <p:spPr bwMode="auto">
          <a:xfrm>
            <a:off x="5087938" y="3141663"/>
            <a:ext cx="0" cy="16573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298" name="Line 10">
            <a:extLst>
              <a:ext uri="{FF2B5EF4-FFF2-40B4-BE49-F238E27FC236}">
                <a16:creationId xmlns:a16="http://schemas.microsoft.com/office/drawing/2014/main" id="{9D3E9644-3F1D-4A2C-AEB4-7C6DEA939127}"/>
              </a:ext>
            </a:extLst>
          </p:cNvPr>
          <p:cNvSpPr>
            <a:spLocks noChangeShapeType="1"/>
          </p:cNvSpPr>
          <p:nvPr/>
        </p:nvSpPr>
        <p:spPr bwMode="auto">
          <a:xfrm>
            <a:off x="4008438" y="2492375"/>
            <a:ext cx="0" cy="165735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300" name="Text Box 12">
            <a:extLst>
              <a:ext uri="{FF2B5EF4-FFF2-40B4-BE49-F238E27FC236}">
                <a16:creationId xmlns:a16="http://schemas.microsoft.com/office/drawing/2014/main" id="{6B0F5723-A88D-4CBF-AEAB-5E9FC3587E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3089" y="1196976"/>
            <a:ext cx="78835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66"/>
                </a:solidFill>
              </a:rPr>
              <a:t>To find the </a:t>
            </a:r>
            <a:r>
              <a:rPr lang="en-GB" altLang="en-US" sz="2400" b="1">
                <a:solidFill>
                  <a:srgbClr val="FF6600"/>
                </a:solidFill>
              </a:rPr>
              <a:t>surface</a:t>
            </a:r>
            <a:r>
              <a:rPr lang="en-GB" altLang="en-US" sz="2400" b="1">
                <a:solidFill>
                  <a:srgbClr val="000066"/>
                </a:solidFill>
              </a:rPr>
              <a:t> </a:t>
            </a:r>
            <a:r>
              <a:rPr lang="en-GB" altLang="en-US" sz="2400" b="1">
                <a:solidFill>
                  <a:srgbClr val="FF6600"/>
                </a:solidFill>
              </a:rPr>
              <a:t>area</a:t>
            </a:r>
            <a:r>
              <a:rPr lang="en-GB" altLang="en-US" sz="2400">
                <a:solidFill>
                  <a:srgbClr val="000066"/>
                </a:solidFill>
              </a:rPr>
              <a:t> of a shape, we calculate the total area of all of the faces.</a:t>
            </a:r>
          </a:p>
        </p:txBody>
      </p:sp>
      <p:sp>
        <p:nvSpPr>
          <p:cNvPr id="10254" name="Text Box 14">
            <a:extLst>
              <a:ext uri="{FF2B5EF4-FFF2-40B4-BE49-F238E27FC236}">
                <a16:creationId xmlns:a16="http://schemas.microsoft.com/office/drawing/2014/main" id="{95D7309F-9D4A-41F1-B9BD-0F39120DA7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7725" y="1989138"/>
            <a:ext cx="4129088" cy="850900"/>
          </a:xfrm>
          <a:prstGeom prst="rect">
            <a:avLst/>
          </a:prstGeom>
          <a:solidFill>
            <a:srgbClr val="FFFFCC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GB" altLang="en-US" sz="2400">
                <a:solidFill>
                  <a:srgbClr val="000066"/>
                </a:solidFill>
              </a:rPr>
              <a:t>Can you work out the surface area of this cuboid?</a:t>
            </a:r>
          </a:p>
        </p:txBody>
      </p:sp>
      <p:sp>
        <p:nvSpPr>
          <p:cNvPr id="12303" name="Rectangle 15">
            <a:extLst>
              <a:ext uri="{FF2B5EF4-FFF2-40B4-BE49-F238E27FC236}">
                <a16:creationId xmlns:a16="http://schemas.microsoft.com/office/drawing/2014/main" id="{2A6074D3-CB4C-4C48-A715-86347D1B948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674813" y="150813"/>
            <a:ext cx="5645150" cy="633412"/>
          </a:xfrm>
          <a:noFill/>
        </p:spPr>
        <p:txBody>
          <a:bodyPr/>
          <a:lstStyle/>
          <a:p>
            <a:pPr algn="l" eaLnBrk="1" hangingPunct="1"/>
            <a:r>
              <a:rPr lang="en-US" altLang="en-US" sz="2800" b="1"/>
              <a:t>Surface area of a cuboid</a:t>
            </a:r>
            <a:endParaRPr lang="en-GB" altLang="en-US" sz="2800" b="1"/>
          </a:p>
        </p:txBody>
      </p:sp>
      <p:sp>
        <p:nvSpPr>
          <p:cNvPr id="10256" name="Freeform 16">
            <a:extLst>
              <a:ext uri="{FF2B5EF4-FFF2-40B4-BE49-F238E27FC236}">
                <a16:creationId xmlns:a16="http://schemas.microsoft.com/office/drawing/2014/main" id="{CE2D41AA-DE37-4D1C-B233-DE9FDB532223}"/>
              </a:ext>
            </a:extLst>
          </p:cNvPr>
          <p:cNvSpPr>
            <a:spLocks/>
          </p:cNvSpPr>
          <p:nvPr/>
        </p:nvSpPr>
        <p:spPr bwMode="auto">
          <a:xfrm>
            <a:off x="3648076" y="3141663"/>
            <a:ext cx="1439863" cy="2520950"/>
          </a:xfrm>
          <a:custGeom>
            <a:avLst/>
            <a:gdLst>
              <a:gd name="T0" fmla="*/ 2147483646 w 907"/>
              <a:gd name="T1" fmla="*/ 0 h 1588"/>
              <a:gd name="T2" fmla="*/ 0 w 907"/>
              <a:gd name="T3" fmla="*/ 2147483646 h 1588"/>
              <a:gd name="T4" fmla="*/ 0 w 907"/>
              <a:gd name="T5" fmla="*/ 2147483646 h 1588"/>
              <a:gd name="T6" fmla="*/ 2147483646 w 907"/>
              <a:gd name="T7" fmla="*/ 2147483646 h 1588"/>
              <a:gd name="T8" fmla="*/ 2147483646 w 907"/>
              <a:gd name="T9" fmla="*/ 0 h 15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07"/>
              <a:gd name="T16" fmla="*/ 0 h 1588"/>
              <a:gd name="T17" fmla="*/ 907 w 907"/>
              <a:gd name="T18" fmla="*/ 1588 h 158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07" h="1588">
                <a:moveTo>
                  <a:pt x="907" y="0"/>
                </a:moveTo>
                <a:lnTo>
                  <a:pt x="0" y="545"/>
                </a:lnTo>
                <a:lnTo>
                  <a:pt x="0" y="1588"/>
                </a:lnTo>
                <a:lnTo>
                  <a:pt x="907" y="1044"/>
                </a:lnTo>
                <a:lnTo>
                  <a:pt x="907" y="0"/>
                </a:lnTo>
                <a:close/>
              </a:path>
            </a:pathLst>
          </a:custGeom>
          <a:gradFill rotWithShape="1">
            <a:gsLst>
              <a:gs pos="0">
                <a:srgbClr val="8FD63A"/>
              </a:gs>
              <a:gs pos="100000">
                <a:srgbClr val="C0E890"/>
              </a:gs>
            </a:gsLst>
            <a:lin ang="18900000" scaled="1"/>
          </a:gradFill>
          <a:ln w="28575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0257" name="Freeform 17">
            <a:extLst>
              <a:ext uri="{FF2B5EF4-FFF2-40B4-BE49-F238E27FC236}">
                <a16:creationId xmlns:a16="http://schemas.microsoft.com/office/drawing/2014/main" id="{1223C60B-3047-48E6-835E-3FFC4D305502}"/>
              </a:ext>
            </a:extLst>
          </p:cNvPr>
          <p:cNvSpPr>
            <a:spLocks/>
          </p:cNvSpPr>
          <p:nvPr/>
        </p:nvSpPr>
        <p:spPr bwMode="auto">
          <a:xfrm>
            <a:off x="2568576" y="2492375"/>
            <a:ext cx="2519363" cy="1512888"/>
          </a:xfrm>
          <a:custGeom>
            <a:avLst/>
            <a:gdLst>
              <a:gd name="T0" fmla="*/ 2147483646 w 1587"/>
              <a:gd name="T1" fmla="*/ 0 h 953"/>
              <a:gd name="T2" fmla="*/ 0 w 1587"/>
              <a:gd name="T3" fmla="*/ 2147483646 h 953"/>
              <a:gd name="T4" fmla="*/ 2147483646 w 1587"/>
              <a:gd name="T5" fmla="*/ 2147483646 h 953"/>
              <a:gd name="T6" fmla="*/ 2147483646 w 1587"/>
              <a:gd name="T7" fmla="*/ 2147483646 h 953"/>
              <a:gd name="T8" fmla="*/ 2147483646 w 1587"/>
              <a:gd name="T9" fmla="*/ 0 h 95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87"/>
              <a:gd name="T16" fmla="*/ 0 h 953"/>
              <a:gd name="T17" fmla="*/ 1587 w 1587"/>
              <a:gd name="T18" fmla="*/ 953 h 95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87" h="953">
                <a:moveTo>
                  <a:pt x="907" y="0"/>
                </a:moveTo>
                <a:lnTo>
                  <a:pt x="0" y="545"/>
                </a:lnTo>
                <a:lnTo>
                  <a:pt x="680" y="953"/>
                </a:lnTo>
                <a:lnTo>
                  <a:pt x="1587" y="409"/>
                </a:lnTo>
                <a:lnTo>
                  <a:pt x="907" y="0"/>
                </a:lnTo>
                <a:close/>
              </a:path>
            </a:pathLst>
          </a:custGeom>
          <a:gradFill rotWithShape="1">
            <a:gsLst>
              <a:gs pos="0">
                <a:srgbClr val="39B4DB"/>
              </a:gs>
              <a:gs pos="100000">
                <a:srgbClr val="80D0E8"/>
              </a:gs>
            </a:gsLst>
            <a:lin ang="18900000" scaled="1"/>
          </a:gradFill>
          <a:ln w="28575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0258" name="Freeform 18">
            <a:extLst>
              <a:ext uri="{FF2B5EF4-FFF2-40B4-BE49-F238E27FC236}">
                <a16:creationId xmlns:a16="http://schemas.microsoft.com/office/drawing/2014/main" id="{DB0FCA67-D39B-4FB5-9958-54243689FB59}"/>
              </a:ext>
            </a:extLst>
          </p:cNvPr>
          <p:cNvSpPr>
            <a:spLocks/>
          </p:cNvSpPr>
          <p:nvPr/>
        </p:nvSpPr>
        <p:spPr bwMode="auto">
          <a:xfrm>
            <a:off x="2568575" y="3357563"/>
            <a:ext cx="1079500" cy="2303462"/>
          </a:xfrm>
          <a:custGeom>
            <a:avLst/>
            <a:gdLst>
              <a:gd name="T0" fmla="*/ 0 w 680"/>
              <a:gd name="T1" fmla="*/ 0 h 1451"/>
              <a:gd name="T2" fmla="*/ 0 w 680"/>
              <a:gd name="T3" fmla="*/ 2147483646 h 1451"/>
              <a:gd name="T4" fmla="*/ 2147483646 w 680"/>
              <a:gd name="T5" fmla="*/ 2147483646 h 1451"/>
              <a:gd name="T6" fmla="*/ 2147483646 w 680"/>
              <a:gd name="T7" fmla="*/ 2147483646 h 1451"/>
              <a:gd name="T8" fmla="*/ 0 w 680"/>
              <a:gd name="T9" fmla="*/ 0 h 145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80"/>
              <a:gd name="T16" fmla="*/ 0 h 1451"/>
              <a:gd name="T17" fmla="*/ 680 w 680"/>
              <a:gd name="T18" fmla="*/ 1451 h 145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80" h="1451">
                <a:moveTo>
                  <a:pt x="0" y="0"/>
                </a:moveTo>
                <a:lnTo>
                  <a:pt x="0" y="1043"/>
                </a:lnTo>
                <a:lnTo>
                  <a:pt x="680" y="1451"/>
                </a:lnTo>
                <a:lnTo>
                  <a:pt x="680" y="408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A679C5"/>
              </a:gs>
              <a:gs pos="100000">
                <a:srgbClr val="D0B8E0"/>
              </a:gs>
            </a:gsLst>
            <a:lin ang="18900000" scaled="1"/>
          </a:gradFill>
          <a:ln w="28575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2307" name="Line 19">
            <a:extLst>
              <a:ext uri="{FF2B5EF4-FFF2-40B4-BE49-F238E27FC236}">
                <a16:creationId xmlns:a16="http://schemas.microsoft.com/office/drawing/2014/main" id="{DBAA78BD-00A0-497F-B106-0F9E459D07F1}"/>
              </a:ext>
            </a:extLst>
          </p:cNvPr>
          <p:cNvSpPr>
            <a:spLocks noChangeShapeType="1"/>
          </p:cNvSpPr>
          <p:nvPr/>
        </p:nvSpPr>
        <p:spPr bwMode="auto">
          <a:xfrm>
            <a:off x="4151313" y="2349500"/>
            <a:ext cx="1079500" cy="647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308" name="Line 20">
            <a:extLst>
              <a:ext uri="{FF2B5EF4-FFF2-40B4-BE49-F238E27FC236}">
                <a16:creationId xmlns:a16="http://schemas.microsoft.com/office/drawing/2014/main" id="{C709FDC3-27C7-4843-B003-5B997874F17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66988" y="2349500"/>
            <a:ext cx="1439862" cy="863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309" name="Line 21">
            <a:extLst>
              <a:ext uri="{FF2B5EF4-FFF2-40B4-BE49-F238E27FC236}">
                <a16:creationId xmlns:a16="http://schemas.microsoft.com/office/drawing/2014/main" id="{416EA4E5-98AD-4332-BCFE-F61B8E501C57}"/>
              </a:ext>
            </a:extLst>
          </p:cNvPr>
          <p:cNvSpPr>
            <a:spLocks noChangeShapeType="1"/>
          </p:cNvSpPr>
          <p:nvPr/>
        </p:nvSpPr>
        <p:spPr bwMode="auto">
          <a:xfrm>
            <a:off x="2424113" y="3357563"/>
            <a:ext cx="0" cy="1657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310" name="Text Box 22">
            <a:extLst>
              <a:ext uri="{FF2B5EF4-FFF2-40B4-BE49-F238E27FC236}">
                <a16:creationId xmlns:a16="http://schemas.microsoft.com/office/drawing/2014/main" id="{CA4FDF21-3FBA-4C33-82B6-63883D88E4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3389" y="3908426"/>
            <a:ext cx="7334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10066"/>
                </a:solidFill>
              </a:rPr>
              <a:t>7 cm</a:t>
            </a:r>
            <a:endParaRPr lang="en-GB" altLang="en-US" sz="2000">
              <a:solidFill>
                <a:srgbClr val="010066"/>
              </a:solidFill>
            </a:endParaRPr>
          </a:p>
        </p:txBody>
      </p:sp>
      <p:sp>
        <p:nvSpPr>
          <p:cNvPr id="12311" name="Text Box 23">
            <a:extLst>
              <a:ext uri="{FF2B5EF4-FFF2-40B4-BE49-F238E27FC236}">
                <a16:creationId xmlns:a16="http://schemas.microsoft.com/office/drawing/2014/main" id="{98A8B79C-E06B-4795-9251-E0F4DE4B6E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6989" y="2420939"/>
            <a:ext cx="7334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10066"/>
                </a:solidFill>
              </a:rPr>
              <a:t>8 cm</a:t>
            </a:r>
            <a:endParaRPr lang="en-GB" altLang="en-US" sz="2000">
              <a:solidFill>
                <a:srgbClr val="010066"/>
              </a:solidFill>
            </a:endParaRPr>
          </a:p>
        </p:txBody>
      </p:sp>
      <p:sp>
        <p:nvSpPr>
          <p:cNvPr id="12312" name="Text Box 24">
            <a:extLst>
              <a:ext uri="{FF2B5EF4-FFF2-40B4-BE49-F238E27FC236}">
                <a16:creationId xmlns:a16="http://schemas.microsoft.com/office/drawing/2014/main" id="{68A5E34B-D35A-4C63-B7D3-D56FB24D3E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1676" y="2276476"/>
            <a:ext cx="7334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10066"/>
                </a:solidFill>
              </a:rPr>
              <a:t>5 cm</a:t>
            </a:r>
            <a:endParaRPr lang="en-GB" altLang="en-US" sz="2000">
              <a:solidFill>
                <a:srgbClr val="010066"/>
              </a:solidFill>
            </a:endParaRPr>
          </a:p>
        </p:txBody>
      </p:sp>
      <p:sp>
        <p:nvSpPr>
          <p:cNvPr id="10265" name="Rectangle 25">
            <a:extLst>
              <a:ext uri="{FF2B5EF4-FFF2-40B4-BE49-F238E27FC236}">
                <a16:creationId xmlns:a16="http://schemas.microsoft.com/office/drawing/2014/main" id="{28D70C7B-5267-4872-9974-57B5A15BFC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4201" y="3017839"/>
            <a:ext cx="4754563" cy="865187"/>
          </a:xfrm>
          <a:prstGeom prst="rect">
            <a:avLst/>
          </a:prstGeom>
          <a:solidFill>
            <a:srgbClr val="80D0E8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10266" name="Text Box 26">
            <a:extLst>
              <a:ext uri="{FF2B5EF4-FFF2-40B4-BE49-F238E27FC236}">
                <a16:creationId xmlns:a16="http://schemas.microsoft.com/office/drawing/2014/main" id="{85F21488-A911-4E2E-953E-65C2169A12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5963" y="2997200"/>
            <a:ext cx="4057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GB" altLang="en-US" sz="2400">
                <a:solidFill>
                  <a:srgbClr val="000066"/>
                </a:solidFill>
              </a:rPr>
              <a:t>The area of the top = 8 </a:t>
            </a:r>
            <a:r>
              <a:rPr lang="en-US" altLang="en-US" sz="2400">
                <a:solidFill>
                  <a:srgbClr val="000066"/>
                </a:solidFill>
                <a:cs typeface="Arial" panose="020B0604020202020204" pitchFamily="34" charset="0"/>
              </a:rPr>
              <a:t>× 5    </a:t>
            </a:r>
          </a:p>
        </p:txBody>
      </p:sp>
      <p:sp>
        <p:nvSpPr>
          <p:cNvPr id="10267" name="Text Box 27">
            <a:extLst>
              <a:ext uri="{FF2B5EF4-FFF2-40B4-BE49-F238E27FC236}">
                <a16:creationId xmlns:a16="http://schemas.microsoft.com/office/drawing/2014/main" id="{93F480B4-E61D-47DE-9B80-187AEF55F6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66138" y="3448050"/>
            <a:ext cx="13890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10066"/>
                </a:solidFill>
              </a:rPr>
              <a:t>= 40 cm</a:t>
            </a:r>
            <a:r>
              <a:rPr lang="en-US" altLang="en-US" sz="2400" baseline="30000">
                <a:solidFill>
                  <a:srgbClr val="010066"/>
                </a:solidFill>
              </a:rPr>
              <a:t>2</a:t>
            </a:r>
            <a:endParaRPr lang="en-GB" altLang="en-US" sz="2400" baseline="30000">
              <a:solidFill>
                <a:srgbClr val="010066"/>
              </a:solidFill>
            </a:endParaRPr>
          </a:p>
        </p:txBody>
      </p:sp>
      <p:sp>
        <p:nvSpPr>
          <p:cNvPr id="10268" name="Rectangle 28">
            <a:extLst>
              <a:ext uri="{FF2B5EF4-FFF2-40B4-BE49-F238E27FC236}">
                <a16:creationId xmlns:a16="http://schemas.microsoft.com/office/drawing/2014/main" id="{45E33390-8EA5-4B59-83A7-83927B03FC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4201" y="3997325"/>
            <a:ext cx="4754563" cy="865188"/>
          </a:xfrm>
          <a:prstGeom prst="rect">
            <a:avLst/>
          </a:prstGeom>
          <a:solidFill>
            <a:srgbClr val="D0B8E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10269" name="Text Box 29">
            <a:extLst>
              <a:ext uri="{FF2B5EF4-FFF2-40B4-BE49-F238E27FC236}">
                <a16:creationId xmlns:a16="http://schemas.microsoft.com/office/drawing/2014/main" id="{1D290C1E-7482-4D91-BA2B-3022390AEC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5964" y="3975100"/>
            <a:ext cx="44910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GB" altLang="en-US" sz="2400">
                <a:solidFill>
                  <a:srgbClr val="000066"/>
                </a:solidFill>
              </a:rPr>
              <a:t>The area of the front = 7 </a:t>
            </a:r>
            <a:r>
              <a:rPr lang="en-US" altLang="en-US" sz="2400">
                <a:solidFill>
                  <a:srgbClr val="000066"/>
                </a:solidFill>
                <a:cs typeface="Arial" panose="020B0604020202020204" pitchFamily="34" charset="0"/>
              </a:rPr>
              <a:t>× 5</a:t>
            </a:r>
          </a:p>
        </p:txBody>
      </p:sp>
      <p:sp>
        <p:nvSpPr>
          <p:cNvPr id="10270" name="Text Box 30">
            <a:extLst>
              <a:ext uri="{FF2B5EF4-FFF2-40B4-BE49-F238E27FC236}">
                <a16:creationId xmlns:a16="http://schemas.microsoft.com/office/drawing/2014/main" id="{1FC920B7-A67A-4CA8-BC6D-5221B41307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31238" y="4425950"/>
            <a:ext cx="13890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10066"/>
                </a:solidFill>
              </a:rPr>
              <a:t>= 35 cm</a:t>
            </a:r>
            <a:r>
              <a:rPr lang="en-US" altLang="en-US" sz="2400" baseline="30000">
                <a:solidFill>
                  <a:srgbClr val="010066"/>
                </a:solidFill>
              </a:rPr>
              <a:t>2</a:t>
            </a:r>
            <a:endParaRPr lang="en-GB" altLang="en-US" sz="2400" baseline="30000">
              <a:solidFill>
                <a:srgbClr val="010066"/>
              </a:solidFill>
            </a:endParaRPr>
          </a:p>
        </p:txBody>
      </p:sp>
      <p:sp>
        <p:nvSpPr>
          <p:cNvPr id="10271" name="Rectangle 31">
            <a:extLst>
              <a:ext uri="{FF2B5EF4-FFF2-40B4-BE49-F238E27FC236}">
                <a16:creationId xmlns:a16="http://schemas.microsoft.com/office/drawing/2014/main" id="{ED50A0BA-E509-400F-8E1A-32AB177D99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4201" y="4976814"/>
            <a:ext cx="4754563" cy="865187"/>
          </a:xfrm>
          <a:prstGeom prst="rect">
            <a:avLst/>
          </a:prstGeom>
          <a:solidFill>
            <a:srgbClr val="C0E89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10272" name="Text Box 32">
            <a:extLst>
              <a:ext uri="{FF2B5EF4-FFF2-40B4-BE49-F238E27FC236}">
                <a16:creationId xmlns:a16="http://schemas.microsoft.com/office/drawing/2014/main" id="{7A90103A-A054-461C-B5C7-6311B0663D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5964" y="4954588"/>
            <a:ext cx="44910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GB" altLang="en-US" sz="2400">
                <a:solidFill>
                  <a:srgbClr val="000066"/>
                </a:solidFill>
              </a:rPr>
              <a:t>The area of the side = 7 </a:t>
            </a:r>
            <a:r>
              <a:rPr lang="en-US" altLang="en-US" sz="2400">
                <a:solidFill>
                  <a:srgbClr val="000066"/>
                </a:solidFill>
                <a:cs typeface="Arial" panose="020B0604020202020204" pitchFamily="34" charset="0"/>
              </a:rPr>
              <a:t>× 8</a:t>
            </a:r>
          </a:p>
        </p:txBody>
      </p:sp>
      <p:sp>
        <p:nvSpPr>
          <p:cNvPr id="10273" name="Text Box 33">
            <a:extLst>
              <a:ext uri="{FF2B5EF4-FFF2-40B4-BE49-F238E27FC236}">
                <a16:creationId xmlns:a16="http://schemas.microsoft.com/office/drawing/2014/main" id="{60B0BF24-2601-4597-BDEE-E073321360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0601" y="5405438"/>
            <a:ext cx="13890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10066"/>
                </a:solidFill>
              </a:rPr>
              <a:t>= 56 cm</a:t>
            </a:r>
            <a:r>
              <a:rPr lang="en-US" altLang="en-US" sz="2400" baseline="30000">
                <a:solidFill>
                  <a:srgbClr val="010066"/>
                </a:solidFill>
              </a:rPr>
              <a:t>2</a:t>
            </a:r>
            <a:endParaRPr lang="en-GB" altLang="en-US" sz="2400" baseline="30000">
              <a:solidFill>
                <a:srgbClr val="01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4" grpId="0" animBg="1" autoUpdateAnimBg="0"/>
      <p:bldP spid="10265" grpId="0" animBg="1"/>
      <p:bldP spid="10266" grpId="0"/>
      <p:bldP spid="10267" grpId="0"/>
      <p:bldP spid="10268" grpId="0" animBg="1"/>
      <p:bldP spid="10269" grpId="0"/>
      <p:bldP spid="10270" grpId="0"/>
      <p:bldP spid="10271" grpId="0" animBg="1"/>
      <p:bldP spid="10272" grpId="0"/>
      <p:bldP spid="1027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324D4DB4-FF82-45B0-89A6-8ECFE41610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4201" y="2781300"/>
            <a:ext cx="4754563" cy="865188"/>
          </a:xfrm>
          <a:prstGeom prst="rect">
            <a:avLst/>
          </a:prstGeom>
          <a:solidFill>
            <a:srgbClr val="80D0E8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B3138667-A7CC-44D5-B801-23F4197BFF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4201" y="3760789"/>
            <a:ext cx="4754563" cy="865187"/>
          </a:xfrm>
          <a:prstGeom prst="rect">
            <a:avLst/>
          </a:prstGeom>
          <a:solidFill>
            <a:srgbClr val="D0B8E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12292" name="Rectangle 4">
            <a:extLst>
              <a:ext uri="{FF2B5EF4-FFF2-40B4-BE49-F238E27FC236}">
                <a16:creationId xmlns:a16="http://schemas.microsoft.com/office/drawing/2014/main" id="{DFBC7D5E-96D9-45E2-8892-66029343D0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4201" y="4740275"/>
            <a:ext cx="4754563" cy="865188"/>
          </a:xfrm>
          <a:prstGeom prst="rect">
            <a:avLst/>
          </a:prstGeom>
          <a:solidFill>
            <a:srgbClr val="C0E89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14341" name="Line 5">
            <a:extLst>
              <a:ext uri="{FF2B5EF4-FFF2-40B4-BE49-F238E27FC236}">
                <a16:creationId xmlns:a16="http://schemas.microsoft.com/office/drawing/2014/main" id="{B0F4553C-3869-4758-9186-75EC1D67A14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48076" y="4797425"/>
            <a:ext cx="1439863" cy="863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4342" name="Line 6">
            <a:extLst>
              <a:ext uri="{FF2B5EF4-FFF2-40B4-BE49-F238E27FC236}">
                <a16:creationId xmlns:a16="http://schemas.microsoft.com/office/drawing/2014/main" id="{4860CCCF-266F-4B34-83BE-F02D244416F4}"/>
              </a:ext>
            </a:extLst>
          </p:cNvPr>
          <p:cNvSpPr>
            <a:spLocks noChangeShapeType="1"/>
          </p:cNvSpPr>
          <p:nvPr/>
        </p:nvSpPr>
        <p:spPr bwMode="auto">
          <a:xfrm>
            <a:off x="2568575" y="5013325"/>
            <a:ext cx="1079500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4343" name="Line 7">
            <a:extLst>
              <a:ext uri="{FF2B5EF4-FFF2-40B4-BE49-F238E27FC236}">
                <a16:creationId xmlns:a16="http://schemas.microsoft.com/office/drawing/2014/main" id="{39A393FB-F15D-467D-BBF0-951280E69756}"/>
              </a:ext>
            </a:extLst>
          </p:cNvPr>
          <p:cNvSpPr>
            <a:spLocks noChangeShapeType="1"/>
          </p:cNvSpPr>
          <p:nvPr/>
        </p:nvSpPr>
        <p:spPr bwMode="auto">
          <a:xfrm>
            <a:off x="3648075" y="4005263"/>
            <a:ext cx="0" cy="16557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4344" name="Line 8">
            <a:extLst>
              <a:ext uri="{FF2B5EF4-FFF2-40B4-BE49-F238E27FC236}">
                <a16:creationId xmlns:a16="http://schemas.microsoft.com/office/drawing/2014/main" id="{8F683F1C-8F91-4C7A-B250-BF82E0C85D10}"/>
              </a:ext>
            </a:extLst>
          </p:cNvPr>
          <p:cNvSpPr>
            <a:spLocks noChangeShapeType="1"/>
          </p:cNvSpPr>
          <p:nvPr/>
        </p:nvSpPr>
        <p:spPr bwMode="auto">
          <a:xfrm>
            <a:off x="2568575" y="3357563"/>
            <a:ext cx="0" cy="16557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4345" name="Freeform 9">
            <a:extLst>
              <a:ext uri="{FF2B5EF4-FFF2-40B4-BE49-F238E27FC236}">
                <a16:creationId xmlns:a16="http://schemas.microsoft.com/office/drawing/2014/main" id="{4BDDD8E7-D461-4A49-88B6-760F9C9F8B76}"/>
              </a:ext>
            </a:extLst>
          </p:cNvPr>
          <p:cNvSpPr>
            <a:spLocks/>
          </p:cNvSpPr>
          <p:nvPr/>
        </p:nvSpPr>
        <p:spPr bwMode="auto">
          <a:xfrm>
            <a:off x="2568576" y="2492375"/>
            <a:ext cx="2519363" cy="1512888"/>
          </a:xfrm>
          <a:custGeom>
            <a:avLst/>
            <a:gdLst>
              <a:gd name="T0" fmla="*/ 2147483646 w 1587"/>
              <a:gd name="T1" fmla="*/ 0 h 953"/>
              <a:gd name="T2" fmla="*/ 0 w 1587"/>
              <a:gd name="T3" fmla="*/ 2147483646 h 953"/>
              <a:gd name="T4" fmla="*/ 2147483646 w 1587"/>
              <a:gd name="T5" fmla="*/ 2147483646 h 953"/>
              <a:gd name="T6" fmla="*/ 2147483646 w 1587"/>
              <a:gd name="T7" fmla="*/ 2147483646 h 953"/>
              <a:gd name="T8" fmla="*/ 2147483646 w 1587"/>
              <a:gd name="T9" fmla="*/ 0 h 95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87"/>
              <a:gd name="T16" fmla="*/ 0 h 953"/>
              <a:gd name="T17" fmla="*/ 1587 w 1587"/>
              <a:gd name="T18" fmla="*/ 953 h 95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87" h="953">
                <a:moveTo>
                  <a:pt x="907" y="0"/>
                </a:moveTo>
                <a:lnTo>
                  <a:pt x="0" y="545"/>
                </a:lnTo>
                <a:lnTo>
                  <a:pt x="680" y="953"/>
                </a:lnTo>
                <a:lnTo>
                  <a:pt x="1587" y="409"/>
                </a:lnTo>
                <a:lnTo>
                  <a:pt x="907" y="0"/>
                </a:lnTo>
                <a:close/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4346" name="Line 10">
            <a:extLst>
              <a:ext uri="{FF2B5EF4-FFF2-40B4-BE49-F238E27FC236}">
                <a16:creationId xmlns:a16="http://schemas.microsoft.com/office/drawing/2014/main" id="{A9F7277F-026B-4B9E-A37A-CC1494B9840A}"/>
              </a:ext>
            </a:extLst>
          </p:cNvPr>
          <p:cNvSpPr>
            <a:spLocks noChangeShapeType="1"/>
          </p:cNvSpPr>
          <p:nvPr/>
        </p:nvSpPr>
        <p:spPr bwMode="auto">
          <a:xfrm>
            <a:off x="4008438" y="4149725"/>
            <a:ext cx="1079500" cy="6477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4347" name="Line 11">
            <a:extLst>
              <a:ext uri="{FF2B5EF4-FFF2-40B4-BE49-F238E27FC236}">
                <a16:creationId xmlns:a16="http://schemas.microsoft.com/office/drawing/2014/main" id="{FB98AB61-3553-43E7-87E0-CA961FEE343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68576" y="4149725"/>
            <a:ext cx="1439863" cy="8636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4348" name="Line 12">
            <a:extLst>
              <a:ext uri="{FF2B5EF4-FFF2-40B4-BE49-F238E27FC236}">
                <a16:creationId xmlns:a16="http://schemas.microsoft.com/office/drawing/2014/main" id="{83756BCC-F010-4BC9-9ADA-1225D7E83719}"/>
              </a:ext>
            </a:extLst>
          </p:cNvPr>
          <p:cNvSpPr>
            <a:spLocks noChangeShapeType="1"/>
          </p:cNvSpPr>
          <p:nvPr/>
        </p:nvSpPr>
        <p:spPr bwMode="auto">
          <a:xfrm>
            <a:off x="5087938" y="3141663"/>
            <a:ext cx="0" cy="16573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4349" name="Line 13">
            <a:extLst>
              <a:ext uri="{FF2B5EF4-FFF2-40B4-BE49-F238E27FC236}">
                <a16:creationId xmlns:a16="http://schemas.microsoft.com/office/drawing/2014/main" id="{7894269D-E7BF-4895-8BD6-D01B39378430}"/>
              </a:ext>
            </a:extLst>
          </p:cNvPr>
          <p:cNvSpPr>
            <a:spLocks noChangeShapeType="1"/>
          </p:cNvSpPr>
          <p:nvPr/>
        </p:nvSpPr>
        <p:spPr bwMode="auto">
          <a:xfrm>
            <a:off x="4008438" y="2492375"/>
            <a:ext cx="0" cy="165735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4351" name="Text Box 15">
            <a:extLst>
              <a:ext uri="{FF2B5EF4-FFF2-40B4-BE49-F238E27FC236}">
                <a16:creationId xmlns:a16="http://schemas.microsoft.com/office/drawing/2014/main" id="{08F847BD-9FA2-4EFD-8C61-388E7B18FE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3089" y="1196976"/>
            <a:ext cx="78835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66"/>
                </a:solidFill>
              </a:rPr>
              <a:t>To find the </a:t>
            </a:r>
            <a:r>
              <a:rPr lang="en-GB" altLang="en-US" sz="2400" b="1">
                <a:solidFill>
                  <a:srgbClr val="FF6600"/>
                </a:solidFill>
              </a:rPr>
              <a:t>surface</a:t>
            </a:r>
            <a:r>
              <a:rPr lang="en-GB" altLang="en-US" sz="2400" b="1">
                <a:solidFill>
                  <a:srgbClr val="000066"/>
                </a:solidFill>
              </a:rPr>
              <a:t> </a:t>
            </a:r>
            <a:r>
              <a:rPr lang="en-GB" altLang="en-US" sz="2400" b="1">
                <a:solidFill>
                  <a:srgbClr val="FF6600"/>
                </a:solidFill>
              </a:rPr>
              <a:t>area</a:t>
            </a:r>
            <a:r>
              <a:rPr lang="en-GB" altLang="en-US" sz="2400">
                <a:solidFill>
                  <a:srgbClr val="000066"/>
                </a:solidFill>
              </a:rPr>
              <a:t> of a shape, we calculate the total area of all of the faces.</a:t>
            </a:r>
          </a:p>
        </p:txBody>
      </p:sp>
      <p:sp>
        <p:nvSpPr>
          <p:cNvPr id="14353" name="Text Box 17">
            <a:extLst>
              <a:ext uri="{FF2B5EF4-FFF2-40B4-BE49-F238E27FC236}">
                <a16:creationId xmlns:a16="http://schemas.microsoft.com/office/drawing/2014/main" id="{4F697AFF-2F45-4A8B-B0C8-8B28775AA3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0239" y="2205038"/>
            <a:ext cx="41290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GB" altLang="en-US" sz="2400">
                <a:solidFill>
                  <a:srgbClr val="000066"/>
                </a:solidFill>
              </a:rPr>
              <a:t>So the total surface area =</a:t>
            </a:r>
          </a:p>
        </p:txBody>
      </p:sp>
      <p:sp>
        <p:nvSpPr>
          <p:cNvPr id="14354" name="Rectangle 18">
            <a:extLst>
              <a:ext uri="{FF2B5EF4-FFF2-40B4-BE49-F238E27FC236}">
                <a16:creationId xmlns:a16="http://schemas.microsoft.com/office/drawing/2014/main" id="{FF631414-D86D-4AAA-88AC-4168897663F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674813" y="150813"/>
            <a:ext cx="6005512" cy="633412"/>
          </a:xfrm>
          <a:noFill/>
        </p:spPr>
        <p:txBody>
          <a:bodyPr/>
          <a:lstStyle/>
          <a:p>
            <a:pPr algn="l" eaLnBrk="1" hangingPunct="1"/>
            <a:r>
              <a:rPr lang="en-US" altLang="en-US" sz="2800" b="1"/>
              <a:t>Surface area of a cuboid</a:t>
            </a:r>
            <a:endParaRPr lang="en-GB" altLang="en-US" sz="2800" b="1"/>
          </a:p>
        </p:txBody>
      </p:sp>
      <p:sp>
        <p:nvSpPr>
          <p:cNvPr id="14355" name="Freeform 19">
            <a:extLst>
              <a:ext uri="{FF2B5EF4-FFF2-40B4-BE49-F238E27FC236}">
                <a16:creationId xmlns:a16="http://schemas.microsoft.com/office/drawing/2014/main" id="{734187C8-170A-4625-8456-BA3BF5374B0D}"/>
              </a:ext>
            </a:extLst>
          </p:cNvPr>
          <p:cNvSpPr>
            <a:spLocks/>
          </p:cNvSpPr>
          <p:nvPr/>
        </p:nvSpPr>
        <p:spPr bwMode="auto">
          <a:xfrm>
            <a:off x="3648076" y="3141663"/>
            <a:ext cx="1439863" cy="2520950"/>
          </a:xfrm>
          <a:custGeom>
            <a:avLst/>
            <a:gdLst>
              <a:gd name="T0" fmla="*/ 2147483646 w 907"/>
              <a:gd name="T1" fmla="*/ 0 h 1588"/>
              <a:gd name="T2" fmla="*/ 0 w 907"/>
              <a:gd name="T3" fmla="*/ 2147483646 h 1588"/>
              <a:gd name="T4" fmla="*/ 0 w 907"/>
              <a:gd name="T5" fmla="*/ 2147483646 h 1588"/>
              <a:gd name="T6" fmla="*/ 2147483646 w 907"/>
              <a:gd name="T7" fmla="*/ 2147483646 h 1588"/>
              <a:gd name="T8" fmla="*/ 2147483646 w 907"/>
              <a:gd name="T9" fmla="*/ 0 h 15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07"/>
              <a:gd name="T16" fmla="*/ 0 h 1588"/>
              <a:gd name="T17" fmla="*/ 907 w 907"/>
              <a:gd name="T18" fmla="*/ 1588 h 158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07" h="1588">
                <a:moveTo>
                  <a:pt x="907" y="0"/>
                </a:moveTo>
                <a:lnTo>
                  <a:pt x="0" y="545"/>
                </a:lnTo>
                <a:lnTo>
                  <a:pt x="0" y="1588"/>
                </a:lnTo>
                <a:lnTo>
                  <a:pt x="907" y="1044"/>
                </a:lnTo>
                <a:lnTo>
                  <a:pt x="907" y="0"/>
                </a:lnTo>
                <a:close/>
              </a:path>
            </a:pathLst>
          </a:custGeom>
          <a:gradFill rotWithShape="1">
            <a:gsLst>
              <a:gs pos="0">
                <a:srgbClr val="8FD63A"/>
              </a:gs>
              <a:gs pos="100000">
                <a:srgbClr val="C0E890"/>
              </a:gs>
            </a:gsLst>
            <a:lin ang="18900000" scaled="1"/>
          </a:gradFill>
          <a:ln w="28575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4356" name="Freeform 20">
            <a:extLst>
              <a:ext uri="{FF2B5EF4-FFF2-40B4-BE49-F238E27FC236}">
                <a16:creationId xmlns:a16="http://schemas.microsoft.com/office/drawing/2014/main" id="{61A583F8-A061-4466-B8CA-57E0BFEC621C}"/>
              </a:ext>
            </a:extLst>
          </p:cNvPr>
          <p:cNvSpPr>
            <a:spLocks/>
          </p:cNvSpPr>
          <p:nvPr/>
        </p:nvSpPr>
        <p:spPr bwMode="auto">
          <a:xfrm>
            <a:off x="2568576" y="2492375"/>
            <a:ext cx="2519363" cy="1512888"/>
          </a:xfrm>
          <a:custGeom>
            <a:avLst/>
            <a:gdLst>
              <a:gd name="T0" fmla="*/ 2147483646 w 1587"/>
              <a:gd name="T1" fmla="*/ 0 h 953"/>
              <a:gd name="T2" fmla="*/ 0 w 1587"/>
              <a:gd name="T3" fmla="*/ 2147483646 h 953"/>
              <a:gd name="T4" fmla="*/ 2147483646 w 1587"/>
              <a:gd name="T5" fmla="*/ 2147483646 h 953"/>
              <a:gd name="T6" fmla="*/ 2147483646 w 1587"/>
              <a:gd name="T7" fmla="*/ 2147483646 h 953"/>
              <a:gd name="T8" fmla="*/ 2147483646 w 1587"/>
              <a:gd name="T9" fmla="*/ 0 h 95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87"/>
              <a:gd name="T16" fmla="*/ 0 h 953"/>
              <a:gd name="T17" fmla="*/ 1587 w 1587"/>
              <a:gd name="T18" fmla="*/ 953 h 95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87" h="953">
                <a:moveTo>
                  <a:pt x="907" y="0"/>
                </a:moveTo>
                <a:lnTo>
                  <a:pt x="0" y="545"/>
                </a:lnTo>
                <a:lnTo>
                  <a:pt x="680" y="953"/>
                </a:lnTo>
                <a:lnTo>
                  <a:pt x="1587" y="409"/>
                </a:lnTo>
                <a:lnTo>
                  <a:pt x="907" y="0"/>
                </a:lnTo>
                <a:close/>
              </a:path>
            </a:pathLst>
          </a:custGeom>
          <a:gradFill rotWithShape="1">
            <a:gsLst>
              <a:gs pos="0">
                <a:srgbClr val="39B4DB"/>
              </a:gs>
              <a:gs pos="100000">
                <a:srgbClr val="80D0E8"/>
              </a:gs>
            </a:gsLst>
            <a:lin ang="18900000" scaled="1"/>
          </a:gradFill>
          <a:ln w="28575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4357" name="Freeform 21">
            <a:extLst>
              <a:ext uri="{FF2B5EF4-FFF2-40B4-BE49-F238E27FC236}">
                <a16:creationId xmlns:a16="http://schemas.microsoft.com/office/drawing/2014/main" id="{9F991EB0-9D3C-46B5-ACD4-5F8F483C3F66}"/>
              </a:ext>
            </a:extLst>
          </p:cNvPr>
          <p:cNvSpPr>
            <a:spLocks/>
          </p:cNvSpPr>
          <p:nvPr/>
        </p:nvSpPr>
        <p:spPr bwMode="auto">
          <a:xfrm>
            <a:off x="2568575" y="3357563"/>
            <a:ext cx="1079500" cy="2303462"/>
          </a:xfrm>
          <a:custGeom>
            <a:avLst/>
            <a:gdLst>
              <a:gd name="T0" fmla="*/ 0 w 680"/>
              <a:gd name="T1" fmla="*/ 0 h 1451"/>
              <a:gd name="T2" fmla="*/ 0 w 680"/>
              <a:gd name="T3" fmla="*/ 2147483646 h 1451"/>
              <a:gd name="T4" fmla="*/ 2147483646 w 680"/>
              <a:gd name="T5" fmla="*/ 2147483646 h 1451"/>
              <a:gd name="T6" fmla="*/ 2147483646 w 680"/>
              <a:gd name="T7" fmla="*/ 2147483646 h 1451"/>
              <a:gd name="T8" fmla="*/ 0 w 680"/>
              <a:gd name="T9" fmla="*/ 0 h 145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80"/>
              <a:gd name="T16" fmla="*/ 0 h 1451"/>
              <a:gd name="T17" fmla="*/ 680 w 680"/>
              <a:gd name="T18" fmla="*/ 1451 h 145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80" h="1451">
                <a:moveTo>
                  <a:pt x="0" y="0"/>
                </a:moveTo>
                <a:lnTo>
                  <a:pt x="0" y="1043"/>
                </a:lnTo>
                <a:lnTo>
                  <a:pt x="680" y="1451"/>
                </a:lnTo>
                <a:lnTo>
                  <a:pt x="680" y="408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A679C5"/>
              </a:gs>
              <a:gs pos="100000">
                <a:srgbClr val="D0B8E0"/>
              </a:gs>
            </a:gsLst>
            <a:lin ang="18900000" scaled="1"/>
          </a:gradFill>
          <a:ln w="28575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4358" name="Line 22">
            <a:extLst>
              <a:ext uri="{FF2B5EF4-FFF2-40B4-BE49-F238E27FC236}">
                <a16:creationId xmlns:a16="http://schemas.microsoft.com/office/drawing/2014/main" id="{DFBE35F3-FC1A-4003-A069-91334CCA1E71}"/>
              </a:ext>
            </a:extLst>
          </p:cNvPr>
          <p:cNvSpPr>
            <a:spLocks noChangeShapeType="1"/>
          </p:cNvSpPr>
          <p:nvPr/>
        </p:nvSpPr>
        <p:spPr bwMode="auto">
          <a:xfrm>
            <a:off x="4151313" y="2349500"/>
            <a:ext cx="1079500" cy="647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4359" name="Line 23">
            <a:extLst>
              <a:ext uri="{FF2B5EF4-FFF2-40B4-BE49-F238E27FC236}">
                <a16:creationId xmlns:a16="http://schemas.microsoft.com/office/drawing/2014/main" id="{EE4CF430-74CF-4E17-A4CC-5B59CFC8030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66988" y="2349500"/>
            <a:ext cx="1439862" cy="863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4360" name="Line 24">
            <a:extLst>
              <a:ext uri="{FF2B5EF4-FFF2-40B4-BE49-F238E27FC236}">
                <a16:creationId xmlns:a16="http://schemas.microsoft.com/office/drawing/2014/main" id="{6B936BE2-2364-424C-8455-38DA955C989F}"/>
              </a:ext>
            </a:extLst>
          </p:cNvPr>
          <p:cNvSpPr>
            <a:spLocks noChangeShapeType="1"/>
          </p:cNvSpPr>
          <p:nvPr/>
        </p:nvSpPr>
        <p:spPr bwMode="auto">
          <a:xfrm>
            <a:off x="2424113" y="3357563"/>
            <a:ext cx="0" cy="1657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4361" name="Text Box 25">
            <a:extLst>
              <a:ext uri="{FF2B5EF4-FFF2-40B4-BE49-F238E27FC236}">
                <a16:creationId xmlns:a16="http://schemas.microsoft.com/office/drawing/2014/main" id="{DBF9FA49-A092-4C87-A0EC-FFBD8EDC1A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3389" y="3908426"/>
            <a:ext cx="7334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10066"/>
                </a:solidFill>
              </a:rPr>
              <a:t>7 cm</a:t>
            </a:r>
            <a:endParaRPr lang="en-GB" altLang="en-US" sz="2000">
              <a:solidFill>
                <a:srgbClr val="010066"/>
              </a:solidFill>
            </a:endParaRPr>
          </a:p>
        </p:txBody>
      </p:sp>
      <p:sp>
        <p:nvSpPr>
          <p:cNvPr id="14362" name="Text Box 26">
            <a:extLst>
              <a:ext uri="{FF2B5EF4-FFF2-40B4-BE49-F238E27FC236}">
                <a16:creationId xmlns:a16="http://schemas.microsoft.com/office/drawing/2014/main" id="{744916F1-4579-4541-86F7-BFD0300AB2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6989" y="2420939"/>
            <a:ext cx="7334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10066"/>
                </a:solidFill>
              </a:rPr>
              <a:t>8 cm</a:t>
            </a:r>
            <a:endParaRPr lang="en-GB" altLang="en-US" sz="2000">
              <a:solidFill>
                <a:srgbClr val="010066"/>
              </a:solidFill>
            </a:endParaRPr>
          </a:p>
        </p:txBody>
      </p:sp>
      <p:sp>
        <p:nvSpPr>
          <p:cNvPr id="14363" name="Text Box 27">
            <a:extLst>
              <a:ext uri="{FF2B5EF4-FFF2-40B4-BE49-F238E27FC236}">
                <a16:creationId xmlns:a16="http://schemas.microsoft.com/office/drawing/2014/main" id="{980B5EAE-3F46-4E64-BF53-DA710FC83C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1676" y="2276476"/>
            <a:ext cx="7334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10066"/>
                </a:solidFill>
              </a:rPr>
              <a:t>5 cm</a:t>
            </a:r>
            <a:endParaRPr lang="en-GB" altLang="en-US" sz="2000">
              <a:solidFill>
                <a:srgbClr val="010066"/>
              </a:solidFill>
            </a:endParaRPr>
          </a:p>
        </p:txBody>
      </p:sp>
      <p:sp>
        <p:nvSpPr>
          <p:cNvPr id="12316" name="Text Box 28">
            <a:extLst>
              <a:ext uri="{FF2B5EF4-FFF2-40B4-BE49-F238E27FC236}">
                <a16:creationId xmlns:a16="http://schemas.microsoft.com/office/drawing/2014/main" id="{2815F704-8961-43B7-BEBF-3F50CFAA7D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8663" y="2986088"/>
            <a:ext cx="16430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10066"/>
                </a:solidFill>
              </a:rPr>
              <a:t>2 × 40 cm</a:t>
            </a:r>
            <a:r>
              <a:rPr lang="en-US" altLang="en-US" sz="2400" baseline="30000">
                <a:solidFill>
                  <a:srgbClr val="010066"/>
                </a:solidFill>
              </a:rPr>
              <a:t>2</a:t>
            </a:r>
            <a:endParaRPr lang="en-GB" altLang="en-US" sz="2400" baseline="30000">
              <a:solidFill>
                <a:srgbClr val="010066"/>
              </a:solidFill>
            </a:endParaRPr>
          </a:p>
        </p:txBody>
      </p:sp>
      <p:sp>
        <p:nvSpPr>
          <p:cNvPr id="12317" name="Text Box 29">
            <a:extLst>
              <a:ext uri="{FF2B5EF4-FFF2-40B4-BE49-F238E27FC236}">
                <a16:creationId xmlns:a16="http://schemas.microsoft.com/office/drawing/2014/main" id="{B8C60A7F-56C9-4985-905B-1ED6739B9B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5638" y="3965575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10066"/>
                </a:solidFill>
              </a:rPr>
              <a:t>+ 2 × 35 cm</a:t>
            </a:r>
            <a:r>
              <a:rPr lang="en-US" altLang="en-US" sz="2400" baseline="30000">
                <a:solidFill>
                  <a:srgbClr val="010066"/>
                </a:solidFill>
              </a:rPr>
              <a:t>2</a:t>
            </a:r>
            <a:endParaRPr lang="en-GB" altLang="en-US" sz="2400" baseline="30000">
              <a:solidFill>
                <a:srgbClr val="010066"/>
              </a:solidFill>
            </a:endParaRPr>
          </a:p>
        </p:txBody>
      </p:sp>
      <p:sp>
        <p:nvSpPr>
          <p:cNvPr id="12318" name="Text Box 30">
            <a:extLst>
              <a:ext uri="{FF2B5EF4-FFF2-40B4-BE49-F238E27FC236}">
                <a16:creationId xmlns:a16="http://schemas.microsoft.com/office/drawing/2014/main" id="{F35BB3A2-2351-40C2-80AC-B32B8F241C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5638" y="4945063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10066"/>
                </a:solidFill>
              </a:rPr>
              <a:t>+ 2 × 56 cm</a:t>
            </a:r>
            <a:r>
              <a:rPr lang="en-US" altLang="en-US" sz="2400" baseline="30000">
                <a:solidFill>
                  <a:srgbClr val="010066"/>
                </a:solidFill>
              </a:rPr>
              <a:t>2</a:t>
            </a:r>
            <a:endParaRPr lang="en-GB" altLang="en-US" sz="2400" baseline="30000">
              <a:solidFill>
                <a:srgbClr val="010066"/>
              </a:solidFill>
            </a:endParaRPr>
          </a:p>
        </p:txBody>
      </p:sp>
      <p:sp>
        <p:nvSpPr>
          <p:cNvPr id="12319" name="Text Box 31">
            <a:extLst>
              <a:ext uri="{FF2B5EF4-FFF2-40B4-BE49-F238E27FC236}">
                <a16:creationId xmlns:a16="http://schemas.microsoft.com/office/drawing/2014/main" id="{FD9099FF-87A4-4570-81C5-C7660C011C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1764" y="2986088"/>
            <a:ext cx="23193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10066"/>
                </a:solidFill>
              </a:rPr>
              <a:t>Top and bottom</a:t>
            </a:r>
            <a:endParaRPr lang="en-GB" altLang="en-US" sz="2400">
              <a:solidFill>
                <a:srgbClr val="010066"/>
              </a:solidFill>
            </a:endParaRPr>
          </a:p>
        </p:txBody>
      </p:sp>
      <p:sp>
        <p:nvSpPr>
          <p:cNvPr id="12320" name="Text Box 32">
            <a:extLst>
              <a:ext uri="{FF2B5EF4-FFF2-40B4-BE49-F238E27FC236}">
                <a16:creationId xmlns:a16="http://schemas.microsoft.com/office/drawing/2014/main" id="{B0E828C1-81BF-4F87-9F34-689AB7BA20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1764" y="3965575"/>
            <a:ext cx="22177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10066"/>
                </a:solidFill>
              </a:rPr>
              <a:t>Front and back</a:t>
            </a:r>
            <a:endParaRPr lang="en-GB" altLang="en-US" sz="2400">
              <a:solidFill>
                <a:srgbClr val="010066"/>
              </a:solidFill>
            </a:endParaRPr>
          </a:p>
        </p:txBody>
      </p:sp>
      <p:sp>
        <p:nvSpPr>
          <p:cNvPr id="12321" name="Text Box 33">
            <a:extLst>
              <a:ext uri="{FF2B5EF4-FFF2-40B4-BE49-F238E27FC236}">
                <a16:creationId xmlns:a16="http://schemas.microsoft.com/office/drawing/2014/main" id="{81B5F05F-BCFF-4C51-B9F1-07332162AF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1763" y="4945063"/>
            <a:ext cx="26082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10066"/>
                </a:solidFill>
              </a:rPr>
              <a:t>Left and right side</a:t>
            </a:r>
            <a:endParaRPr lang="en-GB" altLang="en-US" sz="2400">
              <a:solidFill>
                <a:srgbClr val="010066"/>
              </a:solidFill>
            </a:endParaRPr>
          </a:p>
        </p:txBody>
      </p:sp>
      <p:sp>
        <p:nvSpPr>
          <p:cNvPr id="12322" name="Text Box 34">
            <a:extLst>
              <a:ext uri="{FF2B5EF4-FFF2-40B4-BE49-F238E27FC236}">
                <a16:creationId xmlns:a16="http://schemas.microsoft.com/office/drawing/2014/main" id="{846AD9E2-321C-4924-B55D-D6516A1AF6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6588" y="5848350"/>
            <a:ext cx="38211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10066"/>
                </a:solidFill>
              </a:rPr>
              <a:t>= 80 + 70 + 112 = </a:t>
            </a:r>
            <a:r>
              <a:rPr lang="en-US" altLang="en-US" sz="2400" b="1">
                <a:solidFill>
                  <a:srgbClr val="FF6600"/>
                </a:solidFill>
              </a:rPr>
              <a:t>262 cm</a:t>
            </a:r>
            <a:r>
              <a:rPr lang="en-US" altLang="en-US" sz="2400" b="1" baseline="30000">
                <a:solidFill>
                  <a:srgbClr val="FF6600"/>
                </a:solidFill>
              </a:rPr>
              <a:t>2</a:t>
            </a:r>
            <a:endParaRPr lang="en-GB" altLang="en-US" sz="2400" b="1" baseline="30000">
              <a:solidFill>
                <a:srgbClr val="FF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animBg="1"/>
      <p:bldP spid="12291" grpId="0" animBg="1"/>
      <p:bldP spid="12292" grpId="0" animBg="1"/>
      <p:bldP spid="12316" grpId="0"/>
      <p:bldP spid="12317" grpId="0"/>
      <p:bldP spid="12318" grpId="0"/>
      <p:bldP spid="12319" grpId="0"/>
      <p:bldP spid="12320" grpId="0"/>
      <p:bldP spid="12321" grpId="0"/>
      <p:bldP spid="123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0EBF4FB5-41DB-49C5-B2EC-9750B1624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Surface Area</a:t>
            </a:r>
          </a:p>
        </p:txBody>
      </p:sp>
      <p:sp>
        <p:nvSpPr>
          <p:cNvPr id="4" name="Cube 3">
            <a:extLst>
              <a:ext uri="{FF2B5EF4-FFF2-40B4-BE49-F238E27FC236}">
                <a16:creationId xmlns:a16="http://schemas.microsoft.com/office/drawing/2014/main" id="{5F1E2792-930A-428B-BB75-AF4E01EF880E}"/>
              </a:ext>
            </a:extLst>
          </p:cNvPr>
          <p:cNvSpPr/>
          <p:nvPr/>
        </p:nvSpPr>
        <p:spPr>
          <a:xfrm>
            <a:off x="2135188" y="1700213"/>
            <a:ext cx="2881312" cy="2881312"/>
          </a:xfrm>
          <a:prstGeom prst="cub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17412" name="TextBox 4">
            <a:extLst>
              <a:ext uri="{FF2B5EF4-FFF2-40B4-BE49-F238E27FC236}">
                <a16:creationId xmlns:a16="http://schemas.microsoft.com/office/drawing/2014/main" id="{15053651-03D8-4168-A4E1-1885C41D40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4114" y="4581525"/>
            <a:ext cx="13684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5cm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25916B-1355-4550-820E-455E14CC32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6139" y="4140200"/>
            <a:ext cx="13684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5cm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D641D9-E826-45C6-93FE-3F0013502D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6500" y="2636839"/>
            <a:ext cx="13668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5cm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0DC98F2-C87F-4232-945F-C73EE4B77D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16614" y="1700213"/>
            <a:ext cx="4283075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/>
              <a:t>Each face is the same – a square.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/>
              <a:t>Area A 	= 5 x 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/>
              <a:t>	= 25cm</a:t>
            </a:r>
            <a:r>
              <a:rPr lang="en-GB" altLang="en-US" sz="2400" baseline="30000"/>
              <a:t>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/>
              <a:t>Total Surface Area = 6 x 25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/>
              <a:t>		       = 150cm</a:t>
            </a:r>
            <a:r>
              <a:rPr lang="en-GB" altLang="en-US" sz="2400" baseline="30000"/>
              <a:t>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E6E2FB6-86E3-4B9B-BAB4-094A130BD4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4464" y="3006725"/>
            <a:ext cx="1152525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5400"/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71204D0FC17C942829FAA371BEF1116" ma:contentTypeVersion="7" ma:contentTypeDescription="Create a new document." ma:contentTypeScope="" ma:versionID="a235812aa3f8acf769715af7725773db">
  <xsd:schema xmlns:xsd="http://www.w3.org/2001/XMLSchema" xmlns:xs="http://www.w3.org/2001/XMLSchema" xmlns:p="http://schemas.microsoft.com/office/2006/metadata/properties" xmlns:ns2="f45c64de-80c6-4060-b669-b1ce3442f828" xmlns:ns3="a275ba49-db92-471d-8c08-cd84a3a06beb" targetNamespace="http://schemas.microsoft.com/office/2006/metadata/properties" ma:root="true" ma:fieldsID="d732685ca93e4f868118398c42de050e" ns2:_="" ns3:_="">
    <xsd:import namespace="f45c64de-80c6-4060-b669-b1ce3442f828"/>
    <xsd:import namespace="a275ba49-db92-471d-8c08-cd84a3a06be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5c64de-80c6-4060-b669-b1ce3442f82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75ba49-db92-471d-8c08-cd84a3a06be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3D14AA6-A186-41B3-BD61-5136285F54B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943AC26-9C10-4BD0-832A-C836FA69E3D2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a275ba49-db92-471d-8c08-cd84a3a06beb"/>
    <ds:schemaRef ds:uri="f45c64de-80c6-4060-b669-b1ce3442f828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5E2E6B81-0D3B-415E-9292-5A5A7036CBC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45c64de-80c6-4060-b669-b1ce3442f828"/>
    <ds:schemaRef ds:uri="a275ba49-db92-471d-8c08-cd84a3a06be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7899</TotalTime>
  <Words>1971</Words>
  <Application>Microsoft Office PowerPoint</Application>
  <PresentationFormat>Widescreen</PresentationFormat>
  <Paragraphs>564</Paragraphs>
  <Slides>39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39</vt:i4>
      </vt:variant>
    </vt:vector>
  </HeadingPairs>
  <TitlesOfParts>
    <vt:vector size="46" baseType="lpstr">
      <vt:lpstr>Arial</vt:lpstr>
      <vt:lpstr>Calibri</vt:lpstr>
      <vt:lpstr>Calibri Light</vt:lpstr>
      <vt:lpstr>Century Gothic</vt:lpstr>
      <vt:lpstr>Comic Sans MS</vt:lpstr>
      <vt:lpstr>Office Theme</vt:lpstr>
      <vt:lpstr>Custom Design</vt:lpstr>
      <vt:lpstr>PowerPoint Presentation</vt:lpstr>
      <vt:lpstr>Activity One</vt:lpstr>
      <vt:lpstr>PowerPoint Presentation</vt:lpstr>
      <vt:lpstr>Surface area of a cuboid</vt:lpstr>
      <vt:lpstr>Surface area of a cuboid</vt:lpstr>
      <vt:lpstr>Surface area of a cuboid</vt:lpstr>
      <vt:lpstr>Surface area of a cuboid</vt:lpstr>
      <vt:lpstr>Surface area of a cuboid</vt:lpstr>
      <vt:lpstr>Surface Area</vt:lpstr>
      <vt:lpstr>Surface Area</vt:lpstr>
      <vt:lpstr>Surface Area</vt:lpstr>
      <vt:lpstr>PowerPoint Presentation</vt:lpstr>
      <vt:lpstr>Find the total surface area.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Starter</vt:lpstr>
      <vt:lpstr>Starter</vt:lpstr>
      <vt:lpstr>Drawing nets</vt:lpstr>
      <vt:lpstr>PowerPoint Presentation</vt:lpstr>
      <vt:lpstr>PowerPoint Presentation</vt:lpstr>
      <vt:lpstr>PowerPoint Presentation</vt:lpstr>
      <vt:lpstr>Quick check</vt:lpstr>
      <vt:lpstr>Cubes</vt:lpstr>
      <vt:lpstr>PowerPoint Presentation</vt:lpstr>
      <vt:lpstr>PowerPoint Presentation</vt:lpstr>
      <vt:lpstr>PowerPoint Presentation</vt:lpstr>
      <vt:lpstr>PowerPoint Presentation</vt:lpstr>
      <vt:lpstr>Prisms</vt:lpstr>
      <vt:lpstr>PowerPoint Presentation</vt:lpstr>
      <vt:lpstr>PowerPoint Presentation</vt:lpstr>
      <vt:lpstr>PowerPoint Presentation</vt:lpstr>
      <vt:lpstr>Quick check</vt:lpstr>
      <vt:lpstr>Quick check</vt:lpstr>
      <vt:lpstr>Todays Objectives – Have you met them?</vt:lpstr>
      <vt:lpstr>PowerPoint Presentation</vt:lpstr>
    </vt:vector>
  </TitlesOfParts>
  <Company>MidKent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Get started</dc:title>
  <dc:creator>Damian Rollinson</dc:creator>
  <cp:lastModifiedBy>Janet Williamson</cp:lastModifiedBy>
  <cp:revision>67</cp:revision>
  <cp:lastPrinted>2017-05-19T11:56:43Z</cp:lastPrinted>
  <dcterms:created xsi:type="dcterms:W3CDTF">2017-05-17T10:50:23Z</dcterms:created>
  <dcterms:modified xsi:type="dcterms:W3CDTF">2020-05-18T13:26:35Z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0x010100371204D0FC17C942829FAA371BEF1116</vt:lpwstr>
  </property>
</Properties>
</file>