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26"/>
  </p:notesMasterIdLst>
  <p:sldIdLst>
    <p:sldId id="258" r:id="rId6"/>
    <p:sldId id="287" r:id="rId7"/>
    <p:sldId id="259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2" r:id="rId17"/>
    <p:sldId id="283" r:id="rId18"/>
    <p:sldId id="284" r:id="rId19"/>
    <p:sldId id="285" r:id="rId20"/>
    <p:sldId id="281" r:id="rId21"/>
    <p:sldId id="286" r:id="rId22"/>
    <p:sldId id="288" r:id="rId23"/>
    <p:sldId id="268" r:id="rId24"/>
    <p:sldId id="270" r:id="rId2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649850-C4CD-44F6-A1E0-83FDAA6D5436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C4946-F840-4432-A32D-D6DE0E4EAA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EC4946-F840-4432-A32D-D6DE0E4EAA9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32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EC4946-F840-4432-A32D-D6DE0E4EAA9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635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775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240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65285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074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211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374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0987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2553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06550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41687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401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0860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9795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9590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761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01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761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65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330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509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459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561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alpha val="3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538C7-E255-47E8-9388-DC395F41058D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1" y="5486400"/>
            <a:ext cx="12261669" cy="1443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948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>
            <a:alpha val="3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639DD-4AC2-48D8-A37A-F32F2D9B3A0C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748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8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33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5juto2ze8Lg" TargetMode="External"/><Relationship Id="rId2" Type="http://schemas.openxmlformats.org/officeDocument/2006/relationships/hyperlink" Target="https://www.youtube.com/watch?v=gOmj58JdxL8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6K77Igo39vk" TargetMode="External"/><Relationship Id="rId4" Type="http://schemas.openxmlformats.org/officeDocument/2006/relationships/hyperlink" Target="https://www.youtube.com/watch?v=kwh4SD1ToFc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3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503" y="91440"/>
            <a:ext cx="787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/>
              <a:t>1-10 Quiz.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09006" y="718456"/>
                <a:ext cx="9901645" cy="46924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545×8</m:t>
                    </m:r>
                  </m:oMath>
                </a14:m>
                <a:endParaRPr lang="en-GB" sz="2800" b="0" dirty="0">
                  <a:ea typeface="Cambria Math" panose="02040503050406030204" pitchFamily="18" charset="0"/>
                </a:endParaRP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e>
                      <m:sup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en-GB" sz="2800" i="1">
                        <a:latin typeface="Cambria Math" panose="02040503050406030204" pitchFamily="18" charset="0"/>
                      </a:rPr>
                      <m:t>=?</m:t>
                    </m:r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endParaRPr lang="en-GB" sz="2800" b="0" dirty="0">
                  <a:ea typeface="Cambria Math" panose="02040503050406030204" pitchFamily="18" charset="0"/>
                </a:endParaRP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What is an 8 sided shape called?</a:t>
                </a: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Round 0.0083476 to 1 significant figures.</a:t>
                </a: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How do you find the Range of a set of numbers.</a:t>
                </a: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Convert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3.5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GB" sz="2800" dirty="0"/>
                  <a:t> to a normal number.</a:t>
                </a: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Write 0.00067 in standard form.</a:t>
                </a: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)×(3.5×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sup>
                    </m:sSup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006" y="718456"/>
                <a:ext cx="9901645" cy="4692438"/>
              </a:xfrm>
              <a:prstGeom prst="rect">
                <a:avLst/>
              </a:prstGeom>
              <a:blipFill>
                <a:blip r:embed="rId5"/>
                <a:stretch>
                  <a:fillRect l="-1292" b="-6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2915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be 1"/>
          <p:cNvSpPr/>
          <p:nvPr/>
        </p:nvSpPr>
        <p:spPr>
          <a:xfrm>
            <a:off x="918547" y="1266697"/>
            <a:ext cx="2304256" cy="1080120"/>
          </a:xfrm>
          <a:prstGeom prst="cub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3" name="TextBox 5"/>
          <p:cNvSpPr txBox="1"/>
          <p:nvPr/>
        </p:nvSpPr>
        <p:spPr>
          <a:xfrm>
            <a:off x="1566619" y="234681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8cm</a:t>
            </a:r>
          </a:p>
        </p:txBody>
      </p:sp>
      <p:sp>
        <p:nvSpPr>
          <p:cNvPr id="4" name="TextBox 6"/>
          <p:cNvSpPr txBox="1"/>
          <p:nvPr/>
        </p:nvSpPr>
        <p:spPr>
          <a:xfrm>
            <a:off x="2969287" y="2129885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2cm</a:t>
            </a:r>
          </a:p>
        </p:txBody>
      </p:sp>
      <p:sp>
        <p:nvSpPr>
          <p:cNvPr id="5" name="TextBox 7"/>
          <p:cNvSpPr txBox="1"/>
          <p:nvPr/>
        </p:nvSpPr>
        <p:spPr>
          <a:xfrm>
            <a:off x="378487" y="162209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5cm</a:t>
            </a:r>
          </a:p>
        </p:txBody>
      </p:sp>
      <p:sp>
        <p:nvSpPr>
          <p:cNvPr id="6" name="Cube 5"/>
          <p:cNvSpPr/>
          <p:nvPr/>
        </p:nvSpPr>
        <p:spPr>
          <a:xfrm>
            <a:off x="4250971" y="786193"/>
            <a:ext cx="1566428" cy="1592560"/>
          </a:xfrm>
          <a:prstGeom prst="cube">
            <a:avLst/>
          </a:prstGeom>
          <a:noFill/>
          <a:ln w="285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7" name="TextBox 9"/>
          <p:cNvSpPr txBox="1"/>
          <p:nvPr/>
        </p:nvSpPr>
        <p:spPr>
          <a:xfrm>
            <a:off x="4566132" y="237875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7mm</a:t>
            </a:r>
          </a:p>
        </p:txBody>
      </p:sp>
      <p:sp>
        <p:nvSpPr>
          <p:cNvPr id="8" name="TextBox 10"/>
          <p:cNvSpPr txBox="1"/>
          <p:nvPr/>
        </p:nvSpPr>
        <p:spPr>
          <a:xfrm>
            <a:off x="3601278" y="152080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7mm</a:t>
            </a:r>
          </a:p>
        </p:txBody>
      </p:sp>
      <p:sp>
        <p:nvSpPr>
          <p:cNvPr id="9" name="TextBox 11"/>
          <p:cNvSpPr txBox="1"/>
          <p:nvPr/>
        </p:nvSpPr>
        <p:spPr>
          <a:xfrm>
            <a:off x="5612708" y="206915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7mm</a:t>
            </a:r>
          </a:p>
        </p:txBody>
      </p:sp>
      <p:sp>
        <p:nvSpPr>
          <p:cNvPr id="12" name="Isosceles Triangle 11"/>
          <p:cNvSpPr/>
          <p:nvPr/>
        </p:nvSpPr>
        <p:spPr>
          <a:xfrm>
            <a:off x="6714407" y="1357180"/>
            <a:ext cx="1398568" cy="1205662"/>
          </a:xfrm>
          <a:prstGeom prst="triangl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cxnSp>
        <p:nvCxnSpPr>
          <p:cNvPr id="13" name="Straight Connector 12"/>
          <p:cNvCxnSpPr>
            <a:stCxn id="12" idx="4"/>
          </p:cNvCxnSpPr>
          <p:nvPr/>
        </p:nvCxnSpPr>
        <p:spPr>
          <a:xfrm flipV="1">
            <a:off x="8112975" y="1843588"/>
            <a:ext cx="798460" cy="71925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7413691" y="642690"/>
            <a:ext cx="798460" cy="71925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212151" y="642690"/>
            <a:ext cx="699284" cy="120089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8"/>
          <p:cNvSpPr txBox="1"/>
          <p:nvPr/>
        </p:nvSpPr>
        <p:spPr>
          <a:xfrm>
            <a:off x="7111235" y="256341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6m</a:t>
            </a:r>
          </a:p>
        </p:txBody>
      </p:sp>
      <p:sp>
        <p:nvSpPr>
          <p:cNvPr id="17" name="TextBox 19"/>
          <p:cNvSpPr txBox="1"/>
          <p:nvPr/>
        </p:nvSpPr>
        <p:spPr>
          <a:xfrm>
            <a:off x="8443383" y="2129885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7m</a:t>
            </a:r>
          </a:p>
        </p:txBody>
      </p:sp>
      <p:cxnSp>
        <p:nvCxnSpPr>
          <p:cNvPr id="19" name="Straight Connector 18"/>
          <p:cNvCxnSpPr>
            <a:stCxn id="12" idx="0"/>
            <a:endCxn id="12" idx="3"/>
          </p:cNvCxnSpPr>
          <p:nvPr/>
        </p:nvCxnSpPr>
        <p:spPr>
          <a:xfrm>
            <a:off x="7413691" y="1357180"/>
            <a:ext cx="0" cy="1205662"/>
          </a:xfrm>
          <a:prstGeom prst="line">
            <a:avLst/>
          </a:prstGeom>
          <a:ln>
            <a:solidFill>
              <a:schemeClr val="tx1"/>
            </a:solidFill>
            <a:prstDash val="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22"/>
          <p:cNvSpPr txBox="1"/>
          <p:nvPr/>
        </p:nvSpPr>
        <p:spPr>
          <a:xfrm>
            <a:off x="7371556" y="189014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5m</a:t>
            </a:r>
          </a:p>
        </p:txBody>
      </p:sp>
      <p:sp>
        <p:nvSpPr>
          <p:cNvPr id="22" name="Cube 21"/>
          <p:cNvSpPr/>
          <p:nvPr/>
        </p:nvSpPr>
        <p:spPr>
          <a:xfrm>
            <a:off x="503088" y="3185942"/>
            <a:ext cx="1152128" cy="1696834"/>
          </a:xfrm>
          <a:prstGeom prst="cube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23" name="TextBox 25"/>
          <p:cNvSpPr txBox="1"/>
          <p:nvPr/>
        </p:nvSpPr>
        <p:spPr>
          <a:xfrm>
            <a:off x="630515" y="4939105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6m</a:t>
            </a:r>
          </a:p>
        </p:txBody>
      </p:sp>
      <p:sp>
        <p:nvSpPr>
          <p:cNvPr id="24" name="TextBox 26"/>
          <p:cNvSpPr txBox="1"/>
          <p:nvPr/>
        </p:nvSpPr>
        <p:spPr>
          <a:xfrm>
            <a:off x="1439192" y="4665843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6m</a:t>
            </a:r>
          </a:p>
        </p:txBody>
      </p:sp>
      <p:sp>
        <p:nvSpPr>
          <p:cNvPr id="25" name="TextBox 27"/>
          <p:cNvSpPr txBox="1"/>
          <p:nvPr/>
        </p:nvSpPr>
        <p:spPr>
          <a:xfrm>
            <a:off x="1655216" y="3788717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11m</a:t>
            </a:r>
          </a:p>
        </p:txBody>
      </p:sp>
      <p:sp>
        <p:nvSpPr>
          <p:cNvPr id="26" name="Right Triangle 25"/>
          <p:cNvSpPr/>
          <p:nvPr/>
        </p:nvSpPr>
        <p:spPr>
          <a:xfrm rot="16200000">
            <a:off x="3873094" y="3309199"/>
            <a:ext cx="810014" cy="1624827"/>
          </a:xfrm>
          <a:prstGeom prst="rtTriangle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cxnSp>
        <p:nvCxnSpPr>
          <p:cNvPr id="27" name="Straight Connector 26"/>
          <p:cNvCxnSpPr>
            <a:stCxn id="26" idx="0"/>
          </p:cNvCxnSpPr>
          <p:nvPr/>
        </p:nvCxnSpPr>
        <p:spPr>
          <a:xfrm flipH="1" flipV="1">
            <a:off x="2538728" y="4071129"/>
            <a:ext cx="926961" cy="455491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 flipV="1">
            <a:off x="4163553" y="3243219"/>
            <a:ext cx="926961" cy="455491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538725" y="3243218"/>
            <a:ext cx="1624827" cy="82791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35"/>
          <p:cNvSpPr txBox="1"/>
          <p:nvPr/>
        </p:nvSpPr>
        <p:spPr>
          <a:xfrm>
            <a:off x="3950331" y="4569773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12cm</a:t>
            </a:r>
          </a:p>
        </p:txBody>
      </p:sp>
      <p:sp>
        <p:nvSpPr>
          <p:cNvPr id="31" name="TextBox 36"/>
          <p:cNvSpPr txBox="1"/>
          <p:nvPr/>
        </p:nvSpPr>
        <p:spPr>
          <a:xfrm>
            <a:off x="5061315" y="397875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3cm</a:t>
            </a:r>
          </a:p>
        </p:txBody>
      </p:sp>
      <p:sp>
        <p:nvSpPr>
          <p:cNvPr id="33" name="TextBox 38"/>
          <p:cNvSpPr txBox="1"/>
          <p:nvPr/>
        </p:nvSpPr>
        <p:spPr>
          <a:xfrm>
            <a:off x="2447304" y="420045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6cm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6191721" y="3921080"/>
            <a:ext cx="468052" cy="1246861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6678028" y="3921080"/>
            <a:ext cx="936104" cy="1246862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191721" y="3927216"/>
            <a:ext cx="1422412" cy="0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6191720" y="3073284"/>
            <a:ext cx="1712947" cy="853933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7604612" y="3067147"/>
            <a:ext cx="1712947" cy="853933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6678028" y="4314009"/>
            <a:ext cx="1712947" cy="853933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7904667" y="3073284"/>
            <a:ext cx="1412892" cy="1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8390975" y="3067147"/>
            <a:ext cx="926584" cy="1229365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57"/>
          <p:cNvSpPr txBox="1"/>
          <p:nvPr/>
        </p:nvSpPr>
        <p:spPr>
          <a:xfrm>
            <a:off x="7413691" y="469811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11mm</a:t>
            </a:r>
          </a:p>
        </p:txBody>
      </p:sp>
      <p:sp>
        <p:nvSpPr>
          <p:cNvPr id="46" name="TextBox 60"/>
          <p:cNvSpPr txBox="1"/>
          <p:nvPr/>
        </p:nvSpPr>
        <p:spPr>
          <a:xfrm>
            <a:off x="8349795" y="270395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5mm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6667060" y="3948217"/>
            <a:ext cx="0" cy="1205662"/>
          </a:xfrm>
          <a:prstGeom prst="line">
            <a:avLst/>
          </a:prstGeom>
          <a:ln>
            <a:solidFill>
              <a:schemeClr val="tx1"/>
            </a:solidFill>
            <a:prstDash val="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62"/>
          <p:cNvSpPr txBox="1"/>
          <p:nvPr/>
        </p:nvSpPr>
        <p:spPr>
          <a:xfrm>
            <a:off x="6624927" y="4291033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6mm</a:t>
            </a:r>
          </a:p>
        </p:txBody>
      </p:sp>
      <p:sp>
        <p:nvSpPr>
          <p:cNvPr id="50" name="Oval 49"/>
          <p:cNvSpPr/>
          <p:nvPr/>
        </p:nvSpPr>
        <p:spPr>
          <a:xfrm>
            <a:off x="503088" y="73405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1" name="Oval 50"/>
          <p:cNvSpPr/>
          <p:nvPr/>
        </p:nvSpPr>
        <p:spPr>
          <a:xfrm>
            <a:off x="3311400" y="625530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>
                <a:solidFill>
                  <a:srgbClr val="FF00FF"/>
                </a:solidFill>
              </a:rPr>
              <a:t>2</a:t>
            </a:r>
          </a:p>
        </p:txBody>
      </p:sp>
      <p:sp>
        <p:nvSpPr>
          <p:cNvPr id="52" name="Oval 51"/>
          <p:cNvSpPr/>
          <p:nvPr/>
        </p:nvSpPr>
        <p:spPr>
          <a:xfrm>
            <a:off x="6658988" y="717122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53" name="Oval 52"/>
          <p:cNvSpPr/>
          <p:nvPr/>
        </p:nvSpPr>
        <p:spPr>
          <a:xfrm>
            <a:off x="344353" y="2636589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>
                <a:solidFill>
                  <a:srgbClr val="7030A0"/>
                </a:solidFill>
              </a:rPr>
              <a:t>4</a:t>
            </a:r>
          </a:p>
        </p:txBody>
      </p:sp>
      <p:sp>
        <p:nvSpPr>
          <p:cNvPr id="54" name="Oval 53"/>
          <p:cNvSpPr/>
          <p:nvPr/>
        </p:nvSpPr>
        <p:spPr>
          <a:xfrm>
            <a:off x="3131380" y="2821257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55" name="Oval 54"/>
          <p:cNvSpPr/>
          <p:nvPr/>
        </p:nvSpPr>
        <p:spPr>
          <a:xfrm>
            <a:off x="5997419" y="2838588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>
                <a:solidFill>
                  <a:schemeClr val="bg2">
                    <a:lumMod val="50000"/>
                  </a:schemeClr>
                </a:solidFill>
              </a:rPr>
              <a:t>6</a:t>
            </a:r>
          </a:p>
        </p:txBody>
      </p:sp>
      <p:sp>
        <p:nvSpPr>
          <p:cNvPr id="57" name="Rectangle 56"/>
          <p:cNvSpPr/>
          <p:nvPr/>
        </p:nvSpPr>
        <p:spPr>
          <a:xfrm>
            <a:off x="8060052" y="59935"/>
            <a:ext cx="4096667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Find the Volume</a:t>
            </a:r>
          </a:p>
          <a:p>
            <a:pPr algn="ctr"/>
            <a:r>
              <a:rPr lang="en-US" sz="32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of these 6 Prisms</a:t>
            </a:r>
            <a:endParaRPr lang="en-US" sz="3200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43870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be 1"/>
          <p:cNvSpPr/>
          <p:nvPr/>
        </p:nvSpPr>
        <p:spPr>
          <a:xfrm>
            <a:off x="918547" y="1266697"/>
            <a:ext cx="2304256" cy="1080120"/>
          </a:xfrm>
          <a:prstGeom prst="cub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3" name="TextBox 5"/>
          <p:cNvSpPr txBox="1"/>
          <p:nvPr/>
        </p:nvSpPr>
        <p:spPr>
          <a:xfrm>
            <a:off x="1566619" y="234681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8cm</a:t>
            </a:r>
          </a:p>
        </p:txBody>
      </p:sp>
      <p:sp>
        <p:nvSpPr>
          <p:cNvPr id="4" name="TextBox 6"/>
          <p:cNvSpPr txBox="1"/>
          <p:nvPr/>
        </p:nvSpPr>
        <p:spPr>
          <a:xfrm>
            <a:off x="2969287" y="2129885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2cm</a:t>
            </a:r>
          </a:p>
        </p:txBody>
      </p:sp>
      <p:sp>
        <p:nvSpPr>
          <p:cNvPr id="5" name="TextBox 7"/>
          <p:cNvSpPr txBox="1"/>
          <p:nvPr/>
        </p:nvSpPr>
        <p:spPr>
          <a:xfrm>
            <a:off x="378487" y="162209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5cm</a:t>
            </a:r>
          </a:p>
        </p:txBody>
      </p:sp>
      <p:sp>
        <p:nvSpPr>
          <p:cNvPr id="6" name="Cube 5"/>
          <p:cNvSpPr/>
          <p:nvPr/>
        </p:nvSpPr>
        <p:spPr>
          <a:xfrm>
            <a:off x="4250971" y="786193"/>
            <a:ext cx="1566428" cy="1592560"/>
          </a:xfrm>
          <a:prstGeom prst="cube">
            <a:avLst/>
          </a:prstGeom>
          <a:noFill/>
          <a:ln w="285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7" name="TextBox 9"/>
          <p:cNvSpPr txBox="1"/>
          <p:nvPr/>
        </p:nvSpPr>
        <p:spPr>
          <a:xfrm>
            <a:off x="4566132" y="237875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7mm</a:t>
            </a:r>
          </a:p>
        </p:txBody>
      </p:sp>
      <p:sp>
        <p:nvSpPr>
          <p:cNvPr id="8" name="TextBox 10"/>
          <p:cNvSpPr txBox="1"/>
          <p:nvPr/>
        </p:nvSpPr>
        <p:spPr>
          <a:xfrm>
            <a:off x="3569318" y="1503387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7mm</a:t>
            </a:r>
          </a:p>
        </p:txBody>
      </p:sp>
      <p:sp>
        <p:nvSpPr>
          <p:cNvPr id="9" name="TextBox 11"/>
          <p:cNvSpPr txBox="1"/>
          <p:nvPr/>
        </p:nvSpPr>
        <p:spPr>
          <a:xfrm>
            <a:off x="5763139" y="123811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7mm</a:t>
            </a:r>
          </a:p>
        </p:txBody>
      </p:sp>
      <p:sp>
        <p:nvSpPr>
          <p:cNvPr id="10" name="TextBox 12"/>
          <p:cNvSpPr txBox="1"/>
          <p:nvPr/>
        </p:nvSpPr>
        <p:spPr>
          <a:xfrm>
            <a:off x="1314591" y="1683067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>
                <a:solidFill>
                  <a:srgbClr val="FF0000"/>
                </a:solidFill>
              </a:rPr>
              <a:t>80cm</a:t>
            </a:r>
            <a:r>
              <a:rPr lang="en-GB" sz="2400" baseline="300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1" name="TextBox 13"/>
          <p:cNvSpPr txBox="1"/>
          <p:nvPr/>
        </p:nvSpPr>
        <p:spPr>
          <a:xfrm>
            <a:off x="4178963" y="1505114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>
                <a:solidFill>
                  <a:srgbClr val="FF0066"/>
                </a:solidFill>
              </a:rPr>
              <a:t>343mm</a:t>
            </a:r>
            <a:r>
              <a:rPr lang="en-GB" sz="2400" baseline="30000">
                <a:solidFill>
                  <a:srgbClr val="FF0066"/>
                </a:solidFill>
              </a:rPr>
              <a:t>3</a:t>
            </a:r>
          </a:p>
        </p:txBody>
      </p:sp>
      <p:sp>
        <p:nvSpPr>
          <p:cNvPr id="12" name="Isosceles Triangle 11"/>
          <p:cNvSpPr/>
          <p:nvPr/>
        </p:nvSpPr>
        <p:spPr>
          <a:xfrm>
            <a:off x="6714407" y="1357180"/>
            <a:ext cx="1398568" cy="1205662"/>
          </a:xfrm>
          <a:prstGeom prst="triangl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cxnSp>
        <p:nvCxnSpPr>
          <p:cNvPr id="13" name="Straight Connector 12"/>
          <p:cNvCxnSpPr>
            <a:stCxn id="12" idx="4"/>
          </p:cNvCxnSpPr>
          <p:nvPr/>
        </p:nvCxnSpPr>
        <p:spPr>
          <a:xfrm flipV="1">
            <a:off x="8112975" y="1843588"/>
            <a:ext cx="798460" cy="71925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7413691" y="642690"/>
            <a:ext cx="798460" cy="71925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212151" y="642690"/>
            <a:ext cx="699284" cy="120089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8"/>
          <p:cNvSpPr txBox="1"/>
          <p:nvPr/>
        </p:nvSpPr>
        <p:spPr>
          <a:xfrm>
            <a:off x="7111235" y="256341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6m</a:t>
            </a:r>
          </a:p>
        </p:txBody>
      </p:sp>
      <p:sp>
        <p:nvSpPr>
          <p:cNvPr id="17" name="TextBox 19"/>
          <p:cNvSpPr txBox="1"/>
          <p:nvPr/>
        </p:nvSpPr>
        <p:spPr>
          <a:xfrm>
            <a:off x="8443383" y="2129885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7m</a:t>
            </a:r>
          </a:p>
        </p:txBody>
      </p:sp>
      <p:cxnSp>
        <p:nvCxnSpPr>
          <p:cNvPr id="19" name="Straight Connector 18"/>
          <p:cNvCxnSpPr>
            <a:stCxn id="12" idx="0"/>
            <a:endCxn id="12" idx="3"/>
          </p:cNvCxnSpPr>
          <p:nvPr/>
        </p:nvCxnSpPr>
        <p:spPr>
          <a:xfrm>
            <a:off x="7413691" y="1357180"/>
            <a:ext cx="0" cy="1205662"/>
          </a:xfrm>
          <a:prstGeom prst="line">
            <a:avLst/>
          </a:prstGeom>
          <a:ln>
            <a:solidFill>
              <a:schemeClr val="tx1"/>
            </a:solidFill>
            <a:prstDash val="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22"/>
          <p:cNvSpPr txBox="1"/>
          <p:nvPr/>
        </p:nvSpPr>
        <p:spPr>
          <a:xfrm>
            <a:off x="7371556" y="189014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5m</a:t>
            </a:r>
          </a:p>
        </p:txBody>
      </p:sp>
      <p:sp>
        <p:nvSpPr>
          <p:cNvPr id="21" name="TextBox 23"/>
          <p:cNvSpPr txBox="1"/>
          <p:nvPr/>
        </p:nvSpPr>
        <p:spPr>
          <a:xfrm>
            <a:off x="7473715" y="1411055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>
                <a:solidFill>
                  <a:srgbClr val="00B050"/>
                </a:solidFill>
              </a:rPr>
              <a:t>105m</a:t>
            </a:r>
            <a:r>
              <a:rPr lang="en-GB" sz="2400" baseline="3000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22" name="Cube 21"/>
          <p:cNvSpPr/>
          <p:nvPr/>
        </p:nvSpPr>
        <p:spPr>
          <a:xfrm>
            <a:off x="503088" y="3185942"/>
            <a:ext cx="1152128" cy="1696834"/>
          </a:xfrm>
          <a:prstGeom prst="cube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23" name="TextBox 25"/>
          <p:cNvSpPr txBox="1"/>
          <p:nvPr/>
        </p:nvSpPr>
        <p:spPr>
          <a:xfrm>
            <a:off x="663516" y="4886199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6m</a:t>
            </a:r>
          </a:p>
        </p:txBody>
      </p:sp>
      <p:sp>
        <p:nvSpPr>
          <p:cNvPr id="24" name="TextBox 26"/>
          <p:cNvSpPr txBox="1"/>
          <p:nvPr/>
        </p:nvSpPr>
        <p:spPr>
          <a:xfrm>
            <a:off x="1439192" y="4665843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6m</a:t>
            </a:r>
          </a:p>
        </p:txBody>
      </p:sp>
      <p:sp>
        <p:nvSpPr>
          <p:cNvPr id="25" name="TextBox 27"/>
          <p:cNvSpPr txBox="1"/>
          <p:nvPr/>
        </p:nvSpPr>
        <p:spPr>
          <a:xfrm>
            <a:off x="1655216" y="3788717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11m</a:t>
            </a:r>
          </a:p>
        </p:txBody>
      </p:sp>
      <p:sp>
        <p:nvSpPr>
          <p:cNvPr id="26" name="Right Triangle 25"/>
          <p:cNvSpPr/>
          <p:nvPr/>
        </p:nvSpPr>
        <p:spPr>
          <a:xfrm rot="16200000">
            <a:off x="3873094" y="3309199"/>
            <a:ext cx="810014" cy="1624827"/>
          </a:xfrm>
          <a:prstGeom prst="rtTriangle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cxnSp>
        <p:nvCxnSpPr>
          <p:cNvPr id="27" name="Straight Connector 26"/>
          <p:cNvCxnSpPr>
            <a:stCxn id="26" idx="0"/>
          </p:cNvCxnSpPr>
          <p:nvPr/>
        </p:nvCxnSpPr>
        <p:spPr>
          <a:xfrm flipH="1" flipV="1">
            <a:off x="2538728" y="4071129"/>
            <a:ext cx="926961" cy="455491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 flipV="1">
            <a:off x="4163553" y="3243219"/>
            <a:ext cx="926961" cy="455491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538725" y="3243218"/>
            <a:ext cx="1624827" cy="82791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35"/>
          <p:cNvSpPr txBox="1"/>
          <p:nvPr/>
        </p:nvSpPr>
        <p:spPr>
          <a:xfrm>
            <a:off x="3950331" y="4569773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12cm</a:t>
            </a:r>
          </a:p>
        </p:txBody>
      </p:sp>
      <p:sp>
        <p:nvSpPr>
          <p:cNvPr id="31" name="TextBox 36"/>
          <p:cNvSpPr txBox="1"/>
          <p:nvPr/>
        </p:nvSpPr>
        <p:spPr>
          <a:xfrm>
            <a:off x="5061315" y="397875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3cm</a:t>
            </a:r>
          </a:p>
        </p:txBody>
      </p:sp>
      <p:sp>
        <p:nvSpPr>
          <p:cNvPr id="33" name="TextBox 38"/>
          <p:cNvSpPr txBox="1"/>
          <p:nvPr/>
        </p:nvSpPr>
        <p:spPr>
          <a:xfrm>
            <a:off x="2447304" y="420045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6cm</a:t>
            </a:r>
          </a:p>
        </p:txBody>
      </p:sp>
      <p:sp>
        <p:nvSpPr>
          <p:cNvPr id="34" name="TextBox 39"/>
          <p:cNvSpPr txBox="1"/>
          <p:nvPr/>
        </p:nvSpPr>
        <p:spPr>
          <a:xfrm>
            <a:off x="3278863" y="3660363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>
                <a:solidFill>
                  <a:srgbClr val="0000FF"/>
                </a:solidFill>
              </a:rPr>
              <a:t>108cm</a:t>
            </a:r>
            <a:r>
              <a:rPr lang="en-GB" sz="2400" baseline="30000">
                <a:solidFill>
                  <a:srgbClr val="0000FF"/>
                </a:solidFill>
              </a:rPr>
              <a:t>3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6191721" y="3921080"/>
            <a:ext cx="468052" cy="1246861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6678028" y="3921080"/>
            <a:ext cx="936104" cy="1246862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191721" y="3927216"/>
            <a:ext cx="1422412" cy="0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6191720" y="3073284"/>
            <a:ext cx="1712947" cy="853933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7604612" y="3067147"/>
            <a:ext cx="1712947" cy="853933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6678028" y="4314009"/>
            <a:ext cx="1712947" cy="853933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7904667" y="3073284"/>
            <a:ext cx="1412892" cy="1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8390975" y="3067147"/>
            <a:ext cx="926584" cy="1229365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57"/>
          <p:cNvSpPr txBox="1"/>
          <p:nvPr/>
        </p:nvSpPr>
        <p:spPr>
          <a:xfrm>
            <a:off x="7413691" y="469811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11mm</a:t>
            </a:r>
          </a:p>
        </p:txBody>
      </p:sp>
      <p:sp>
        <p:nvSpPr>
          <p:cNvPr id="46" name="TextBox 60"/>
          <p:cNvSpPr txBox="1"/>
          <p:nvPr/>
        </p:nvSpPr>
        <p:spPr>
          <a:xfrm>
            <a:off x="8349795" y="270395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5mm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6667060" y="3948217"/>
            <a:ext cx="0" cy="1205662"/>
          </a:xfrm>
          <a:prstGeom prst="line">
            <a:avLst/>
          </a:prstGeom>
          <a:ln>
            <a:solidFill>
              <a:schemeClr val="tx1"/>
            </a:solidFill>
            <a:prstDash val="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62"/>
          <p:cNvSpPr txBox="1"/>
          <p:nvPr/>
        </p:nvSpPr>
        <p:spPr>
          <a:xfrm>
            <a:off x="6624927" y="4291033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6mm</a:t>
            </a:r>
          </a:p>
        </p:txBody>
      </p:sp>
      <p:sp>
        <p:nvSpPr>
          <p:cNvPr id="49" name="TextBox 63"/>
          <p:cNvSpPr txBox="1"/>
          <p:nvPr/>
        </p:nvSpPr>
        <p:spPr>
          <a:xfrm>
            <a:off x="7127824" y="3257950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>
                <a:solidFill>
                  <a:schemeClr val="bg2">
                    <a:lumMod val="25000"/>
                  </a:schemeClr>
                </a:solidFill>
              </a:rPr>
              <a:t>165mm</a:t>
            </a:r>
            <a:r>
              <a:rPr lang="en-GB" sz="2400" baseline="30000">
                <a:solidFill>
                  <a:schemeClr val="bg2">
                    <a:lumMod val="25000"/>
                  </a:schemeClr>
                </a:solidFill>
              </a:rPr>
              <a:t>3</a:t>
            </a:r>
          </a:p>
        </p:txBody>
      </p:sp>
      <p:sp>
        <p:nvSpPr>
          <p:cNvPr id="50" name="Oval 49"/>
          <p:cNvSpPr/>
          <p:nvPr/>
        </p:nvSpPr>
        <p:spPr>
          <a:xfrm>
            <a:off x="503088" y="73405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1" name="Oval 50"/>
          <p:cNvSpPr/>
          <p:nvPr/>
        </p:nvSpPr>
        <p:spPr>
          <a:xfrm>
            <a:off x="3311400" y="625530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>
                <a:solidFill>
                  <a:srgbClr val="FF00FF"/>
                </a:solidFill>
              </a:rPr>
              <a:t>2</a:t>
            </a:r>
          </a:p>
        </p:txBody>
      </p:sp>
      <p:sp>
        <p:nvSpPr>
          <p:cNvPr id="52" name="Oval 51"/>
          <p:cNvSpPr/>
          <p:nvPr/>
        </p:nvSpPr>
        <p:spPr>
          <a:xfrm>
            <a:off x="6658988" y="717122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53" name="Oval 52"/>
          <p:cNvSpPr/>
          <p:nvPr/>
        </p:nvSpPr>
        <p:spPr>
          <a:xfrm>
            <a:off x="344353" y="2636589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>
                <a:solidFill>
                  <a:srgbClr val="7030A0"/>
                </a:solidFill>
              </a:rPr>
              <a:t>4</a:t>
            </a:r>
          </a:p>
        </p:txBody>
      </p:sp>
      <p:sp>
        <p:nvSpPr>
          <p:cNvPr id="54" name="Oval 53"/>
          <p:cNvSpPr/>
          <p:nvPr/>
        </p:nvSpPr>
        <p:spPr>
          <a:xfrm>
            <a:off x="3131380" y="2821257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55" name="Oval 54"/>
          <p:cNvSpPr/>
          <p:nvPr/>
        </p:nvSpPr>
        <p:spPr>
          <a:xfrm>
            <a:off x="5997419" y="2838588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>
                <a:solidFill>
                  <a:schemeClr val="bg2">
                    <a:lumMod val="50000"/>
                  </a:schemeClr>
                </a:solidFill>
              </a:rPr>
              <a:t>6</a:t>
            </a:r>
          </a:p>
        </p:txBody>
      </p:sp>
      <p:sp>
        <p:nvSpPr>
          <p:cNvPr id="56" name="TextBox 28"/>
          <p:cNvSpPr txBox="1"/>
          <p:nvPr/>
        </p:nvSpPr>
        <p:spPr>
          <a:xfrm>
            <a:off x="253225" y="3895964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>
                <a:solidFill>
                  <a:srgbClr val="7030A0"/>
                </a:solidFill>
              </a:rPr>
              <a:t>396m</a:t>
            </a:r>
            <a:r>
              <a:rPr lang="en-GB" sz="2400" baseline="3000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57" name="Rectangle 56"/>
          <p:cNvSpPr/>
          <p:nvPr/>
        </p:nvSpPr>
        <p:spPr>
          <a:xfrm>
            <a:off x="8060052" y="59935"/>
            <a:ext cx="4096667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Find the Volume</a:t>
            </a:r>
          </a:p>
          <a:p>
            <a:pPr algn="ctr"/>
            <a:r>
              <a:rPr lang="en-US" sz="32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of these 6 Prisms</a:t>
            </a:r>
            <a:endParaRPr lang="en-US" sz="3200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6911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21" grpId="0"/>
      <p:bldP spid="34" grpId="0"/>
      <p:bldP spid="49" grpId="0"/>
      <p:bldP spid="5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>
            <a:spLocks noGrp="1" noChangeArrowheads="1"/>
          </p:cNvSpPr>
          <p:nvPr/>
        </p:nvSpPr>
        <p:spPr bwMode="auto">
          <a:xfrm>
            <a:off x="-6322" y="-57150"/>
            <a:ext cx="5176779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4800" b="1"/>
              <a:t>Volume of a Cylinder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 Box 12"/>
              <p:cNvSpPr txBox="1">
                <a:spLocks noChangeArrowheads="1"/>
              </p:cNvSpPr>
              <p:nvPr/>
            </p:nvSpPr>
            <p:spPr bwMode="auto">
              <a:xfrm>
                <a:off x="284351" y="1281727"/>
                <a:ext cx="4534446" cy="4700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r>
                  <a:rPr lang="en-GB" altLang="en-US" sz="2400" b="1"/>
                  <a:t>Cross-sectional Area </a:t>
                </a:r>
                <a14:m>
                  <m:oMath xmlns:m="http://schemas.openxmlformats.org/officeDocument/2006/math">
                    <m:r>
                      <a:rPr lang="en-GB" alt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alt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𝝅</m:t>
                    </m:r>
                    <m:r>
                      <a:rPr lang="en-GB" alt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alt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alt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𝒓</m:t>
                        </m:r>
                      </m:e>
                      <m:sup>
                        <m:r>
                          <a:rPr lang="en-GB" alt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GB" altLang="en-US" sz="2400" b="1"/>
              </a:p>
            </p:txBody>
          </p:sp>
        </mc:Choice>
        <mc:Fallback xmlns="">
          <p:sp>
            <p:nvSpPr>
              <p:cNvPr id="26" name="Text 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84351" y="1281727"/>
                <a:ext cx="4534446" cy="470000"/>
              </a:xfrm>
              <a:prstGeom prst="rect">
                <a:avLst/>
              </a:prstGeom>
              <a:blipFill>
                <a:blip r:embed="rId2"/>
                <a:stretch>
                  <a:fillRect l="-2153" t="-7792" b="-2987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 Box 13"/>
              <p:cNvSpPr txBox="1">
                <a:spLocks noChangeArrowheads="1"/>
              </p:cNvSpPr>
              <p:nvPr/>
            </p:nvSpPr>
            <p:spPr bwMode="auto">
              <a:xfrm>
                <a:off x="3391406" y="1725897"/>
                <a:ext cx="2839688" cy="8476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GB" alt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alt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en-GB" alt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altLang="en-US" sz="2400" b="1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𝟐𝟖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𝟐𝟕𝟒𝟑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….</m:t>
                      </m:r>
                      <m:sSup>
                        <m:sSupPr>
                          <m:ctrlPr>
                            <a:rPr lang="en-GB" altLang="en-US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altLang="en-US" sz="2400" b="1" i="1" smtClean="0">
                              <a:latin typeface="Cambria Math" panose="02040503050406030204" pitchFamily="18" charset="0"/>
                            </a:rPr>
                            <m:t>𝒄𝒎</m:t>
                          </m:r>
                        </m:e>
                        <m:sup>
                          <m:r>
                            <a:rPr lang="en-GB" altLang="en-US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altLang="en-US" sz="2400" b="1" dirty="0"/>
              </a:p>
            </p:txBody>
          </p:sp>
        </mc:Choice>
        <mc:Fallback xmlns="">
          <p:sp>
            <p:nvSpPr>
              <p:cNvPr id="27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91406" y="1725897"/>
                <a:ext cx="2839688" cy="84766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 Box 14"/>
              <p:cNvSpPr txBox="1">
                <a:spLocks noChangeArrowheads="1"/>
              </p:cNvSpPr>
              <p:nvPr/>
            </p:nvSpPr>
            <p:spPr bwMode="auto">
              <a:xfrm>
                <a:off x="2300089" y="2885103"/>
                <a:ext cx="3673506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r>
                  <a:rPr lang="en-GB" altLang="en-US" sz="2400" b="1"/>
                  <a:t>Volume </a:t>
                </a:r>
                <a14:m>
                  <m:oMath xmlns:m="http://schemas.openxmlformats.org/officeDocument/2006/math">
                    <m:r>
                      <a:rPr lang="en-GB" alt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altLang="en-US" sz="2400" b="1" i="1" smtClean="0">
                        <a:latin typeface="Cambria Math" panose="02040503050406030204" pitchFamily="18" charset="0"/>
                      </a:rPr>
                      <m:t>𝑪𝑺𝑨</m:t>
                    </m:r>
                    <m:r>
                      <a:rPr lang="en-GB" alt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alt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𝑳𝒆𝒏𝒈𝒕𝒉</m:t>
                    </m:r>
                  </m:oMath>
                </a14:m>
                <a:endParaRPr lang="en-GB" altLang="en-US" sz="2400" b="1"/>
              </a:p>
            </p:txBody>
          </p:sp>
        </mc:Choice>
        <mc:Fallback xmlns="">
          <p:sp>
            <p:nvSpPr>
              <p:cNvPr id="28" name="Text 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00089" y="2885103"/>
                <a:ext cx="3673506" cy="461665"/>
              </a:xfrm>
              <a:prstGeom prst="rect">
                <a:avLst/>
              </a:prstGeom>
              <a:blipFill>
                <a:blip r:embed="rId4"/>
                <a:stretch>
                  <a:fillRect l="-2488" t="-9211" r="-332" b="-3026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 Box 15"/>
              <p:cNvSpPr txBox="1">
                <a:spLocks noChangeArrowheads="1"/>
              </p:cNvSpPr>
              <p:nvPr/>
            </p:nvSpPr>
            <p:spPr bwMode="auto">
              <a:xfrm>
                <a:off x="3514527" y="3389928"/>
                <a:ext cx="261001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𝟐𝟖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𝟐𝟕𝟒𝟑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…×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n-GB" altLang="en-US" sz="2400" b="1"/>
              </a:p>
            </p:txBody>
          </p:sp>
        </mc:Choice>
        <mc:Fallback xmlns="">
          <p:sp>
            <p:nvSpPr>
              <p:cNvPr id="29" name="Text 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14527" y="3389928"/>
                <a:ext cx="2610010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 Box 16"/>
              <p:cNvSpPr txBox="1">
                <a:spLocks noChangeArrowheads="1"/>
              </p:cNvSpPr>
              <p:nvPr/>
            </p:nvSpPr>
            <p:spPr bwMode="auto">
              <a:xfrm>
                <a:off x="3524052" y="4613891"/>
                <a:ext cx="2023759" cy="4700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𝟏𝟒𝟏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𝟒</m:t>
                      </m:r>
                      <m:sSup>
                        <m:sSupPr>
                          <m:ctrlPr>
                            <a:rPr lang="en-GB" altLang="en-US" sz="24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altLang="en-US" sz="2400" b="1" i="1">
                              <a:latin typeface="Cambria Math" panose="02040503050406030204" pitchFamily="18" charset="0"/>
                            </a:rPr>
                            <m:t>𝒄𝒎</m:t>
                          </m:r>
                        </m:e>
                        <m:sup>
                          <m:r>
                            <a:rPr lang="en-GB" altLang="en-US" sz="2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en-GB" altLang="en-US" sz="2400" b="1" dirty="0"/>
              </a:p>
            </p:txBody>
          </p:sp>
        </mc:Choice>
        <mc:Fallback xmlns="">
          <p:sp>
            <p:nvSpPr>
              <p:cNvPr id="30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24052" y="4613891"/>
                <a:ext cx="2023759" cy="47000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463507" y="2116365"/>
            <a:ext cx="267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GB" altLang="en-US" sz="2400" b="1">
                <a:solidFill>
                  <a:srgbClr val="FF0000"/>
                </a:solidFill>
              </a:rPr>
              <a:t>DO NOT ROUND!</a:t>
            </a:r>
          </a:p>
        </p:txBody>
      </p: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5281963" y="2946194"/>
            <a:ext cx="3303588" cy="577851"/>
            <a:chOff x="2075" y="2478"/>
            <a:chExt cx="2081" cy="364"/>
          </a:xfrm>
        </p:grpSpPr>
        <p:sp>
          <p:nvSpPr>
            <p:cNvPr id="33" name="Text Box 19"/>
            <p:cNvSpPr txBox="1">
              <a:spLocks noChangeArrowheads="1"/>
            </p:cNvSpPr>
            <p:nvPr/>
          </p:nvSpPr>
          <p:spPr bwMode="auto">
            <a:xfrm>
              <a:off x="3016" y="2478"/>
              <a:ext cx="11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r>
                <a:rPr lang="en-GB" altLang="en-US" sz="2400" b="1">
                  <a:solidFill>
                    <a:srgbClr val="FF0000"/>
                  </a:solidFill>
                </a:rPr>
                <a:t>USE ‘ANS’!</a:t>
              </a:r>
            </a:p>
          </p:txBody>
        </p:sp>
        <p:sp>
          <p:nvSpPr>
            <p:cNvPr id="34" name="Line 20"/>
            <p:cNvSpPr>
              <a:spLocks noChangeShapeType="1"/>
            </p:cNvSpPr>
            <p:nvPr/>
          </p:nvSpPr>
          <p:spPr bwMode="auto">
            <a:xfrm flipH="1">
              <a:off x="2075" y="2642"/>
              <a:ext cx="900" cy="2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 Box 21"/>
              <p:cNvSpPr txBox="1">
                <a:spLocks noChangeArrowheads="1"/>
              </p:cNvSpPr>
              <p:nvPr/>
            </p:nvSpPr>
            <p:spPr bwMode="auto">
              <a:xfrm>
                <a:off x="3524052" y="3966191"/>
                <a:ext cx="2910220" cy="4700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𝟏𝟒𝟏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𝟑𝟕𝟏𝟔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…</m:t>
                      </m:r>
                      <m:sSup>
                        <m:sSupPr>
                          <m:ctrlPr>
                            <a:rPr lang="en-GB" altLang="en-US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altLang="en-US" sz="2400" b="1" i="1" smtClean="0">
                              <a:latin typeface="Cambria Math" panose="02040503050406030204" pitchFamily="18" charset="0"/>
                            </a:rPr>
                            <m:t>𝒄𝒎</m:t>
                          </m:r>
                        </m:e>
                        <m:sup>
                          <m:r>
                            <a:rPr lang="en-GB" altLang="en-US" sz="2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en-GB" altLang="en-US" sz="2400" b="1" dirty="0"/>
              </a:p>
            </p:txBody>
          </p:sp>
        </mc:Choice>
        <mc:Fallback xmlns="">
          <p:sp>
            <p:nvSpPr>
              <p:cNvPr id="35" name="Text 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24052" y="3966191"/>
                <a:ext cx="2910220" cy="47000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Group 35"/>
          <p:cNvGrpSpPr>
            <a:grpSpLocks/>
          </p:cNvGrpSpPr>
          <p:nvPr/>
        </p:nvGrpSpPr>
        <p:grpSpPr bwMode="auto">
          <a:xfrm>
            <a:off x="5630182" y="4376263"/>
            <a:ext cx="5862639" cy="830263"/>
            <a:chOff x="2789" y="2597"/>
            <a:chExt cx="3693" cy="523"/>
          </a:xfrm>
        </p:grpSpPr>
        <p:sp>
          <p:nvSpPr>
            <p:cNvPr id="37" name="Text Box 25"/>
            <p:cNvSpPr txBox="1">
              <a:spLocks noChangeArrowheads="1"/>
            </p:cNvSpPr>
            <p:nvPr/>
          </p:nvSpPr>
          <p:spPr bwMode="auto">
            <a:xfrm>
              <a:off x="3522" y="2597"/>
              <a:ext cx="2960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r>
                <a:rPr lang="en-GB" altLang="en-US" sz="2400" b="1">
                  <a:solidFill>
                    <a:srgbClr val="FF0000"/>
                  </a:solidFill>
                </a:rPr>
                <a:t>Sensible degree of accuracy if </a:t>
              </a:r>
            </a:p>
            <a:p>
              <a:r>
                <a:rPr lang="en-GB" altLang="en-US" sz="2400" b="1">
                  <a:solidFill>
                    <a:srgbClr val="FF0000"/>
                  </a:solidFill>
                </a:rPr>
                <a:t>	not stated in question.</a:t>
              </a:r>
            </a:p>
          </p:txBody>
        </p:sp>
        <p:sp>
          <p:nvSpPr>
            <p:cNvPr id="38" name="Line 26"/>
            <p:cNvSpPr>
              <a:spLocks noChangeShapeType="1"/>
            </p:cNvSpPr>
            <p:nvPr/>
          </p:nvSpPr>
          <p:spPr bwMode="auto">
            <a:xfrm flipH="1">
              <a:off x="2789" y="2841"/>
              <a:ext cx="722" cy="9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</p:grpSp>
      <p:sp>
        <p:nvSpPr>
          <p:cNvPr id="39" name="Oval 38"/>
          <p:cNvSpPr>
            <a:spLocks noChangeArrowheads="1"/>
          </p:cNvSpPr>
          <p:nvPr/>
        </p:nvSpPr>
        <p:spPr bwMode="auto">
          <a:xfrm>
            <a:off x="9343338" y="885647"/>
            <a:ext cx="1944687" cy="1598612"/>
          </a:xfrm>
          <a:prstGeom prst="ellipse">
            <a:avLst/>
          </a:prstGeom>
          <a:solidFill>
            <a:schemeClr val="accent2"/>
          </a:solidFill>
          <a:ln w="9525">
            <a:round/>
            <a:headEnd/>
            <a:tailEnd/>
          </a:ln>
          <a:effectLst/>
          <a:scene3d>
            <a:camera prst="legacyPerspectiveTopLeft">
              <a:rot lat="600000" lon="20399999" rev="0"/>
            </a:camera>
            <a:lightRig rig="legacyFlat4" dir="t"/>
          </a:scene3d>
          <a:sp3d extrusionH="1801800" prstMaterial="legacyMatte">
            <a:bevelT w="13500" h="13500" prst="angle"/>
            <a:bevelB w="13500" h="13500" prst="angle"/>
            <a:extrusionClr>
              <a:schemeClr val="accent1"/>
            </a:extrusionClr>
            <a:contourClr>
              <a:schemeClr val="accent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40" name="Line 5"/>
          <p:cNvSpPr>
            <a:spLocks noChangeShapeType="1"/>
          </p:cNvSpPr>
          <p:nvPr/>
        </p:nvSpPr>
        <p:spPr bwMode="auto">
          <a:xfrm>
            <a:off x="8622613" y="1692097"/>
            <a:ext cx="792162" cy="7191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41" name="Text Box 6"/>
          <p:cNvSpPr txBox="1">
            <a:spLocks noChangeArrowheads="1"/>
          </p:cNvSpPr>
          <p:nvPr/>
        </p:nvSpPr>
        <p:spPr bwMode="auto">
          <a:xfrm>
            <a:off x="8406713" y="1979434"/>
            <a:ext cx="7953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GB" altLang="en-US" sz="2400" b="1"/>
              <a:t>5cm</a:t>
            </a:r>
          </a:p>
        </p:txBody>
      </p:sp>
      <p:sp>
        <p:nvSpPr>
          <p:cNvPr id="42" name="Line 7"/>
          <p:cNvSpPr>
            <a:spLocks noChangeShapeType="1"/>
          </p:cNvSpPr>
          <p:nvPr/>
        </p:nvSpPr>
        <p:spPr bwMode="auto">
          <a:xfrm flipH="1" flipV="1">
            <a:off x="10135500" y="1044397"/>
            <a:ext cx="215900" cy="647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43" name="Text Box 8"/>
          <p:cNvSpPr txBox="1">
            <a:spLocks noChangeArrowheads="1"/>
          </p:cNvSpPr>
          <p:nvPr/>
        </p:nvSpPr>
        <p:spPr bwMode="auto">
          <a:xfrm>
            <a:off x="9559238" y="1547634"/>
            <a:ext cx="7953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GB" altLang="en-US" sz="2400" b="1">
                <a:solidFill>
                  <a:schemeClr val="bg1"/>
                </a:solidFill>
              </a:rPr>
              <a:t>3cm</a:t>
            </a:r>
          </a:p>
        </p:txBody>
      </p:sp>
    </p:spTree>
    <p:extLst>
      <p:ext uri="{BB962C8B-B14F-4D97-AF65-F5344CB8AC3E}">
        <p14:creationId xmlns:p14="http://schemas.microsoft.com/office/powerpoint/2010/main" val="40628410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/>
        </p:nvSpPr>
        <p:spPr bwMode="auto">
          <a:xfrm>
            <a:off x="-6350" y="-57150"/>
            <a:ext cx="75869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4800" b="1"/>
              <a:t>Volume of a Trapezoid Prism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Box 12"/>
              <p:cNvSpPr txBox="1">
                <a:spLocks noChangeArrowheads="1"/>
              </p:cNvSpPr>
              <p:nvPr/>
            </p:nvSpPr>
            <p:spPr bwMode="auto">
              <a:xfrm>
                <a:off x="261952" y="1163255"/>
                <a:ext cx="7074950" cy="7319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r>
                  <a:rPr lang="en-GB" altLang="en-US" sz="2400" b="1"/>
                  <a:t>Cross-sectional Area </a:t>
                </a:r>
                <a14:m>
                  <m:oMath xmlns:m="http://schemas.openxmlformats.org/officeDocument/2006/math">
                    <m:r>
                      <a:rPr lang="en-GB" altLang="en-US" sz="28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altLang="en-US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altLang="en-US" sz="28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GB" altLang="en-US" sz="28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GB" altLang="en-US" sz="28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altLang="en-US" sz="28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GB" altLang="en-US" sz="2800" b="1" i="1" smtClean="0">
                            <a:latin typeface="Cambria Math" panose="02040503050406030204" pitchFamily="18" charset="0"/>
                          </a:rPr>
                          <m:t>)×</m:t>
                        </m:r>
                        <m:r>
                          <a:rPr lang="en-GB" alt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𝒉</m:t>
                        </m:r>
                      </m:num>
                      <m:den>
                        <m:r>
                          <a:rPr lang="en-GB" altLang="en-US" sz="2800" b="1" i="1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GB" altLang="en-US" sz="28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alt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GB" alt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altLang="en-US" sz="2800" b="1" i="1" smtClean="0">
                                <a:latin typeface="Cambria Math" panose="02040503050406030204" pitchFamily="18" charset="0"/>
                              </a:rPr>
                              <m:t>𝟔</m:t>
                            </m:r>
                            <m:r>
                              <a:rPr lang="en-GB" altLang="en-US" sz="2800" b="1" i="1" smtClean="0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GB" altLang="en-US" sz="28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GB" altLang="en-US" sz="2800" b="1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GB" altLang="en-US" sz="28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GB" altLang="en-US" sz="2800" b="1" i="1" smtClean="0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GB" altLang="en-US" sz="2800" b="1" i="1" smtClean="0">
                                <a:latin typeface="Cambria Math" panose="02040503050406030204" pitchFamily="18" charset="0"/>
                              </a:rPr>
                              <m:t>𝟕</m:t>
                            </m:r>
                          </m:e>
                        </m:d>
                        <m:r>
                          <a:rPr lang="en-GB" altLang="en-US" sz="28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alt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GB" alt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  <m:r>
                          <a:rPr lang="en-GB" alt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GB" alt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GB" altLang="en-US" sz="2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GB" altLang="en-US" sz="2400" b="1"/>
              </a:p>
            </p:txBody>
          </p:sp>
        </mc:Choice>
        <mc:Fallback xmlns="">
          <p:sp>
            <p:nvSpPr>
              <p:cNvPr id="3" name="Text 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1952" y="1163255"/>
                <a:ext cx="7074950" cy="731932"/>
              </a:xfrm>
              <a:prstGeom prst="rect">
                <a:avLst/>
              </a:prstGeom>
              <a:blipFill>
                <a:blip r:embed="rId2"/>
                <a:stretch>
                  <a:fillRect l="-1378" b="-416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Box 13"/>
              <p:cNvSpPr txBox="1">
                <a:spLocks noChangeArrowheads="1"/>
              </p:cNvSpPr>
              <p:nvPr/>
            </p:nvSpPr>
            <p:spPr bwMode="auto">
              <a:xfrm>
                <a:off x="4343514" y="1931052"/>
                <a:ext cx="1839414" cy="4700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𝟏𝟗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𝟔</m:t>
                      </m:r>
                      <m:sSup>
                        <m:sSupPr>
                          <m:ctrlPr>
                            <a:rPr lang="en-GB" altLang="en-US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altLang="en-US" sz="2400" b="1" i="1" smtClean="0">
                              <a:latin typeface="Cambria Math" panose="02040503050406030204" pitchFamily="18" charset="0"/>
                            </a:rPr>
                            <m:t>𝒄𝒎</m:t>
                          </m:r>
                        </m:e>
                        <m:sup>
                          <m:r>
                            <a:rPr lang="en-GB" altLang="en-US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altLang="en-US" sz="2000" b="1"/>
              </a:p>
            </p:txBody>
          </p:sp>
        </mc:Choice>
        <mc:Fallback xmlns="">
          <p:sp>
            <p:nvSpPr>
              <p:cNvPr id="4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43514" y="1931052"/>
                <a:ext cx="1839414" cy="4700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Box 14"/>
              <p:cNvSpPr txBox="1">
                <a:spLocks noChangeArrowheads="1"/>
              </p:cNvSpPr>
              <p:nvPr/>
            </p:nvSpPr>
            <p:spPr bwMode="auto">
              <a:xfrm>
                <a:off x="2300089" y="2885103"/>
                <a:ext cx="3673506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r>
                  <a:rPr lang="en-GB" altLang="en-US" sz="2400" b="1"/>
                  <a:t>Volume </a:t>
                </a:r>
                <a14:m>
                  <m:oMath xmlns:m="http://schemas.openxmlformats.org/officeDocument/2006/math">
                    <m:r>
                      <a:rPr lang="en-GB" alt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altLang="en-US" sz="2400" b="1" i="1" smtClean="0">
                        <a:latin typeface="Cambria Math" panose="02040503050406030204" pitchFamily="18" charset="0"/>
                      </a:rPr>
                      <m:t>𝑪𝑺𝑨</m:t>
                    </m:r>
                    <m:r>
                      <a:rPr lang="en-GB" alt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alt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𝑳𝒆𝒏𝒈𝒕𝒉</m:t>
                    </m:r>
                  </m:oMath>
                </a14:m>
                <a:endParaRPr lang="en-GB" altLang="en-US" sz="2400" b="1"/>
              </a:p>
            </p:txBody>
          </p:sp>
        </mc:Choice>
        <mc:Fallback xmlns="">
          <p:sp>
            <p:nvSpPr>
              <p:cNvPr id="5" name="Text 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00089" y="2885103"/>
                <a:ext cx="3673506" cy="461665"/>
              </a:xfrm>
              <a:prstGeom prst="rect">
                <a:avLst/>
              </a:prstGeom>
              <a:blipFill>
                <a:blip r:embed="rId4"/>
                <a:stretch>
                  <a:fillRect l="-2488" t="-9211" r="-332" b="-3026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15"/>
              <p:cNvSpPr txBox="1">
                <a:spLocks noChangeArrowheads="1"/>
              </p:cNvSpPr>
              <p:nvPr/>
            </p:nvSpPr>
            <p:spPr bwMode="auto">
              <a:xfrm>
                <a:off x="3514527" y="3389928"/>
                <a:ext cx="2090124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𝟏𝟗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GB" altLang="en-US" sz="2400" b="1"/>
              </a:p>
            </p:txBody>
          </p:sp>
        </mc:Choice>
        <mc:Fallback xmlns="">
          <p:sp>
            <p:nvSpPr>
              <p:cNvPr id="6" name="Text 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14527" y="3389928"/>
                <a:ext cx="2090124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Box 16"/>
              <p:cNvSpPr txBox="1">
                <a:spLocks noChangeArrowheads="1"/>
              </p:cNvSpPr>
              <p:nvPr/>
            </p:nvSpPr>
            <p:spPr bwMode="auto">
              <a:xfrm>
                <a:off x="3524052" y="4613891"/>
                <a:ext cx="2023759" cy="4700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𝟏𝟔𝟎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𝟕</m:t>
                      </m:r>
                      <m:sSup>
                        <m:sSupPr>
                          <m:ctrlPr>
                            <a:rPr lang="en-GB" altLang="en-US" sz="24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altLang="en-US" sz="2400" b="1" i="1">
                              <a:latin typeface="Cambria Math" panose="02040503050406030204" pitchFamily="18" charset="0"/>
                            </a:rPr>
                            <m:t>𝒄𝒎</m:t>
                          </m:r>
                        </m:e>
                        <m:sup>
                          <m:r>
                            <a:rPr lang="en-GB" altLang="en-US" sz="2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en-GB" altLang="en-US" sz="2400" b="1" dirty="0"/>
              </a:p>
            </p:txBody>
          </p:sp>
        </mc:Choice>
        <mc:Fallback xmlns="">
          <p:sp>
            <p:nvSpPr>
              <p:cNvPr id="7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24052" y="4613891"/>
                <a:ext cx="2023759" cy="47000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17"/>
          <p:cNvSpPr txBox="1">
            <a:spLocks noChangeArrowheads="1"/>
          </p:cNvSpPr>
          <p:nvPr/>
        </p:nvSpPr>
        <p:spPr bwMode="auto">
          <a:xfrm>
            <a:off x="636168" y="2067085"/>
            <a:ext cx="267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GB" altLang="en-US" sz="2400" b="1">
                <a:solidFill>
                  <a:srgbClr val="FF0000"/>
                </a:solidFill>
              </a:rPr>
              <a:t>DO NOT ROUND!</a:t>
            </a:r>
          </a:p>
        </p:txBody>
      </p: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5985958" y="2987199"/>
            <a:ext cx="2170113" cy="719138"/>
            <a:chOff x="2789" y="2478"/>
            <a:chExt cx="1367" cy="453"/>
          </a:xfrm>
        </p:grpSpPr>
        <p:sp>
          <p:nvSpPr>
            <p:cNvPr id="10" name="Text Box 19"/>
            <p:cNvSpPr txBox="1">
              <a:spLocks noChangeArrowheads="1"/>
            </p:cNvSpPr>
            <p:nvPr/>
          </p:nvSpPr>
          <p:spPr bwMode="auto">
            <a:xfrm>
              <a:off x="3016" y="2478"/>
              <a:ext cx="11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r>
                <a:rPr lang="en-GB" altLang="en-US" sz="2400" b="1">
                  <a:solidFill>
                    <a:srgbClr val="FF0000"/>
                  </a:solidFill>
                </a:rPr>
                <a:t>USE ‘ANS’!</a:t>
              </a:r>
            </a:p>
          </p:txBody>
        </p:sp>
        <p:sp>
          <p:nvSpPr>
            <p:cNvPr id="11" name="Line 20"/>
            <p:cNvSpPr>
              <a:spLocks noChangeShapeType="1"/>
            </p:cNvSpPr>
            <p:nvPr/>
          </p:nvSpPr>
          <p:spPr bwMode="auto">
            <a:xfrm flipH="1">
              <a:off x="2789" y="2750"/>
              <a:ext cx="681" cy="18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 Box 21"/>
              <p:cNvSpPr txBox="1">
                <a:spLocks noChangeArrowheads="1"/>
              </p:cNvSpPr>
              <p:nvPr/>
            </p:nvSpPr>
            <p:spPr bwMode="auto">
              <a:xfrm>
                <a:off x="3524052" y="3966191"/>
                <a:ext cx="2208105" cy="4700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𝟏𝟔𝟎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𝟕𝟐</m:t>
                      </m:r>
                      <m:sSup>
                        <m:sSupPr>
                          <m:ctrlPr>
                            <a:rPr lang="en-GB" altLang="en-US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altLang="en-US" sz="2400" b="1" i="1" smtClean="0">
                              <a:latin typeface="Cambria Math" panose="02040503050406030204" pitchFamily="18" charset="0"/>
                            </a:rPr>
                            <m:t>𝒄𝒎</m:t>
                          </m:r>
                        </m:e>
                        <m:sup>
                          <m:r>
                            <a:rPr lang="en-GB" altLang="en-US" sz="2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en-GB" altLang="en-US" sz="2400" b="1" dirty="0"/>
              </a:p>
            </p:txBody>
          </p:sp>
        </mc:Choice>
        <mc:Fallback xmlns="">
          <p:sp>
            <p:nvSpPr>
              <p:cNvPr id="12" name="Text 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24052" y="3966191"/>
                <a:ext cx="2208105" cy="47000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5630182" y="4187350"/>
            <a:ext cx="5059364" cy="830263"/>
            <a:chOff x="2789" y="2478"/>
            <a:chExt cx="3187" cy="523"/>
          </a:xfrm>
        </p:grpSpPr>
        <p:sp>
          <p:nvSpPr>
            <p:cNvPr id="14" name="Text Box 25"/>
            <p:cNvSpPr txBox="1">
              <a:spLocks noChangeArrowheads="1"/>
            </p:cNvSpPr>
            <p:nvPr/>
          </p:nvSpPr>
          <p:spPr bwMode="auto">
            <a:xfrm>
              <a:off x="3016" y="2478"/>
              <a:ext cx="2960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r>
                <a:rPr lang="en-GB" altLang="en-US" sz="2400" b="1">
                  <a:solidFill>
                    <a:srgbClr val="FF0000"/>
                  </a:solidFill>
                </a:rPr>
                <a:t>Sensible degree of accuracy if </a:t>
              </a:r>
            </a:p>
            <a:p>
              <a:r>
                <a:rPr lang="en-GB" altLang="en-US" sz="2400" b="1">
                  <a:solidFill>
                    <a:srgbClr val="FF0000"/>
                  </a:solidFill>
                </a:rPr>
                <a:t>	not stated in question.</a:t>
              </a:r>
            </a:p>
          </p:txBody>
        </p:sp>
        <p:sp>
          <p:nvSpPr>
            <p:cNvPr id="15" name="Line 26"/>
            <p:cNvSpPr>
              <a:spLocks noChangeShapeType="1"/>
            </p:cNvSpPr>
            <p:nvPr/>
          </p:nvSpPr>
          <p:spPr bwMode="auto">
            <a:xfrm flipH="1">
              <a:off x="2789" y="2750"/>
              <a:ext cx="681" cy="18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</p:grpSp>
      <p:grpSp>
        <p:nvGrpSpPr>
          <p:cNvPr id="25" name="Group 24"/>
          <p:cNvGrpSpPr>
            <a:grpSpLocks/>
          </p:cNvGrpSpPr>
          <p:nvPr/>
        </p:nvGrpSpPr>
        <p:grpSpPr bwMode="auto">
          <a:xfrm>
            <a:off x="7697110" y="743088"/>
            <a:ext cx="2992436" cy="1951038"/>
            <a:chOff x="4014" y="1525"/>
            <a:chExt cx="1885" cy="1229"/>
          </a:xfrm>
        </p:grpSpPr>
        <p:grpSp>
          <p:nvGrpSpPr>
            <p:cNvPr id="26" name="Group 25"/>
            <p:cNvGrpSpPr>
              <a:grpSpLocks/>
            </p:cNvGrpSpPr>
            <p:nvPr/>
          </p:nvGrpSpPr>
          <p:grpSpPr bwMode="auto">
            <a:xfrm>
              <a:off x="4014" y="1525"/>
              <a:ext cx="1885" cy="1229"/>
              <a:chOff x="3107" y="981"/>
              <a:chExt cx="1885" cy="1229"/>
            </a:xfrm>
          </p:grpSpPr>
          <p:sp>
            <p:nvSpPr>
              <p:cNvPr id="29" name="AutoShape 25"/>
              <p:cNvSpPr>
                <a:spLocks noChangeArrowheads="1"/>
              </p:cNvSpPr>
              <p:nvPr/>
            </p:nvSpPr>
            <p:spPr bwMode="auto">
              <a:xfrm>
                <a:off x="3107" y="1344"/>
                <a:ext cx="1315" cy="544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miter lim="800000"/>
                <a:headEnd/>
                <a:tailEnd/>
              </a:ln>
              <a:effectLst/>
              <a:scene3d>
                <a:camera prst="legacyPerspectiveTopRight">
                  <a:rot lat="0" lon="900000" rev="0"/>
                </a:camera>
                <a:lightRig rig="legacyFlat3" dir="b"/>
              </a:scene3d>
              <a:sp3d extrusionH="3630600" prstMaterial="legacyMatte">
                <a:bevelT w="13500" h="13500" prst="angle"/>
                <a:bevelB w="13500" h="13500" prst="angle"/>
                <a:extrusionClr>
                  <a:schemeClr val="accent1"/>
                </a:extrusionClr>
                <a:contourClr>
                  <a:schemeClr val="accent2"/>
                </a:contour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flatTx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endParaRPr lang="en-GB"/>
              </a:p>
            </p:txBody>
          </p:sp>
          <p:sp>
            <p:nvSpPr>
              <p:cNvPr id="30" name="Line 6"/>
              <p:cNvSpPr>
                <a:spLocks noChangeShapeType="1"/>
              </p:cNvSpPr>
              <p:nvPr/>
            </p:nvSpPr>
            <p:spPr bwMode="auto">
              <a:xfrm>
                <a:off x="3470" y="1979"/>
                <a:ext cx="544" cy="45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endParaRPr lang="en-GB"/>
              </a:p>
            </p:txBody>
          </p:sp>
          <p:sp>
            <p:nvSpPr>
              <p:cNvPr id="31" name="Line 7"/>
              <p:cNvSpPr>
                <a:spLocks noChangeShapeType="1"/>
              </p:cNvSpPr>
              <p:nvPr/>
            </p:nvSpPr>
            <p:spPr bwMode="auto">
              <a:xfrm flipV="1">
                <a:off x="4150" y="1616"/>
                <a:ext cx="771" cy="363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endParaRPr lang="en-GB"/>
              </a:p>
            </p:txBody>
          </p:sp>
          <p:sp>
            <p:nvSpPr>
              <p:cNvPr id="32" name="Text Box 10"/>
              <p:cNvSpPr txBox="1">
                <a:spLocks noChangeArrowheads="1"/>
              </p:cNvSpPr>
              <p:nvPr/>
            </p:nvSpPr>
            <p:spPr bwMode="auto">
              <a:xfrm>
                <a:off x="3470" y="1979"/>
                <a:ext cx="52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r>
                  <a:rPr lang="en-GB" altLang="en-US" b="1"/>
                  <a:t>1.7cm</a:t>
                </a:r>
              </a:p>
            </p:txBody>
          </p:sp>
          <p:sp>
            <p:nvSpPr>
              <p:cNvPr id="33" name="Text Box 11"/>
              <p:cNvSpPr txBox="1">
                <a:spLocks noChangeArrowheads="1"/>
              </p:cNvSpPr>
              <p:nvPr/>
            </p:nvSpPr>
            <p:spPr bwMode="auto">
              <a:xfrm>
                <a:off x="4468" y="1797"/>
                <a:ext cx="52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r>
                  <a:rPr lang="en-GB" altLang="en-US" b="1"/>
                  <a:t>8.2cm</a:t>
                </a:r>
              </a:p>
            </p:txBody>
          </p:sp>
          <p:sp>
            <p:nvSpPr>
              <p:cNvPr id="34" name="Line 26"/>
              <p:cNvSpPr>
                <a:spLocks noChangeShapeType="1"/>
              </p:cNvSpPr>
              <p:nvPr/>
            </p:nvSpPr>
            <p:spPr bwMode="auto">
              <a:xfrm>
                <a:off x="3198" y="1253"/>
                <a:ext cx="1179" cy="45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endParaRPr lang="en-GB"/>
              </a:p>
            </p:txBody>
          </p:sp>
          <p:sp>
            <p:nvSpPr>
              <p:cNvPr id="35" name="Text Box 27"/>
              <p:cNvSpPr txBox="1">
                <a:spLocks noChangeArrowheads="1"/>
              </p:cNvSpPr>
              <p:nvPr/>
            </p:nvSpPr>
            <p:spPr bwMode="auto">
              <a:xfrm>
                <a:off x="3515" y="981"/>
                <a:ext cx="52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r>
                  <a:rPr lang="en-GB" altLang="en-US" b="1"/>
                  <a:t>6.3cm</a:t>
                </a:r>
              </a:p>
            </p:txBody>
          </p:sp>
        </p:grpSp>
        <p:sp>
          <p:nvSpPr>
            <p:cNvPr id="27" name="Line 8"/>
            <p:cNvSpPr>
              <a:spLocks noChangeShapeType="1"/>
            </p:cNvSpPr>
            <p:nvPr/>
          </p:nvSpPr>
          <p:spPr bwMode="auto">
            <a:xfrm flipV="1">
              <a:off x="4876" y="1888"/>
              <a:ext cx="0" cy="544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4377" y="2024"/>
              <a:ext cx="5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r>
                <a:rPr lang="en-GB" altLang="en-US" b="1">
                  <a:solidFill>
                    <a:schemeClr val="bg1"/>
                  </a:solidFill>
                </a:rPr>
                <a:t>4.9cm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65235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/>
          <p:cNvSpPr/>
          <p:nvPr/>
        </p:nvSpPr>
        <p:spPr>
          <a:xfrm>
            <a:off x="6122091" y="59935"/>
            <a:ext cx="603462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Find the Volume </a:t>
            </a:r>
            <a:r>
              <a:rPr lang="en-US" sz="32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of these 3 Prisms</a:t>
            </a:r>
            <a:endParaRPr lang="en-US" sz="3200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349160" y="1600754"/>
            <a:ext cx="2960991" cy="1982093"/>
            <a:chOff x="335512" y="1628050"/>
            <a:chExt cx="2960991" cy="1982093"/>
          </a:xfrm>
        </p:grpSpPr>
        <p:sp>
          <p:nvSpPr>
            <p:cNvPr id="3" name="TextBox 5"/>
            <p:cNvSpPr txBox="1"/>
            <p:nvPr/>
          </p:nvSpPr>
          <p:spPr>
            <a:xfrm>
              <a:off x="1399043" y="3240811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/>
                <a:t>8cm</a:t>
              </a:r>
            </a:p>
          </p:txBody>
        </p:sp>
        <p:sp>
          <p:nvSpPr>
            <p:cNvPr id="5" name="TextBox 7"/>
            <p:cNvSpPr txBox="1"/>
            <p:nvPr/>
          </p:nvSpPr>
          <p:spPr>
            <a:xfrm>
              <a:off x="2360399" y="2542728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/>
                <a:t>5cm</a:t>
              </a:r>
            </a:p>
          </p:txBody>
        </p:sp>
        <p:sp>
          <p:nvSpPr>
            <p:cNvPr id="50" name="Oval 49"/>
            <p:cNvSpPr/>
            <p:nvPr/>
          </p:nvSpPr>
          <p:spPr>
            <a:xfrm>
              <a:off x="335512" y="1628050"/>
              <a:ext cx="504056" cy="504056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240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0" name="Flowchart: Direct Access Storage 9"/>
            <p:cNvSpPr/>
            <p:nvPr/>
          </p:nvSpPr>
          <p:spPr>
            <a:xfrm>
              <a:off x="873631" y="1886452"/>
              <a:ext cx="2134470" cy="1343692"/>
            </a:xfrm>
            <a:prstGeom prst="flowChartMagneticDrum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1" name="Straight Connector 60"/>
            <p:cNvCxnSpPr/>
            <p:nvPr/>
          </p:nvCxnSpPr>
          <p:spPr>
            <a:xfrm>
              <a:off x="2661891" y="1908357"/>
              <a:ext cx="13879" cy="649941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/>
          <p:cNvGrpSpPr/>
          <p:nvPr/>
        </p:nvGrpSpPr>
        <p:grpSpPr>
          <a:xfrm>
            <a:off x="3963063" y="1628050"/>
            <a:ext cx="2597708" cy="1525417"/>
            <a:chOff x="3553629" y="1628050"/>
            <a:chExt cx="2597708" cy="1525417"/>
          </a:xfrm>
        </p:grpSpPr>
        <p:sp>
          <p:nvSpPr>
            <p:cNvPr id="8" name="TextBox 10"/>
            <p:cNvSpPr txBox="1"/>
            <p:nvPr/>
          </p:nvSpPr>
          <p:spPr>
            <a:xfrm>
              <a:off x="3584905" y="2358062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/>
                <a:t>7mm</a:t>
              </a:r>
            </a:p>
          </p:txBody>
        </p:sp>
        <p:sp>
          <p:nvSpPr>
            <p:cNvPr id="9" name="TextBox 11"/>
            <p:cNvSpPr txBox="1"/>
            <p:nvPr/>
          </p:nvSpPr>
          <p:spPr>
            <a:xfrm>
              <a:off x="5185987" y="1880078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/>
                <a:t>7mm</a:t>
              </a:r>
            </a:p>
          </p:txBody>
        </p:sp>
        <p:sp>
          <p:nvSpPr>
            <p:cNvPr id="51" name="Oval 50"/>
            <p:cNvSpPr/>
            <p:nvPr/>
          </p:nvSpPr>
          <p:spPr>
            <a:xfrm>
              <a:off x="3553629" y="1628050"/>
              <a:ext cx="504056" cy="504056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2400">
                  <a:solidFill>
                    <a:srgbClr val="FF00FF"/>
                  </a:solidFill>
                </a:rPr>
                <a:t>2</a:t>
              </a:r>
            </a:p>
          </p:txBody>
        </p:sp>
        <p:sp>
          <p:nvSpPr>
            <p:cNvPr id="11" name="Flowchart: Magnetic Disk 10"/>
            <p:cNvSpPr/>
            <p:nvPr/>
          </p:nvSpPr>
          <p:spPr>
            <a:xfrm>
              <a:off x="4240651" y="1886452"/>
              <a:ext cx="1910686" cy="1267015"/>
            </a:xfrm>
            <a:prstGeom prst="flowChartMagneticDisk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8" name="Straight Arrow Connector 67"/>
            <p:cNvCxnSpPr/>
            <p:nvPr/>
          </p:nvCxnSpPr>
          <p:spPr>
            <a:xfrm>
              <a:off x="4240651" y="2081213"/>
              <a:ext cx="898087" cy="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Group 71"/>
          <p:cNvGrpSpPr/>
          <p:nvPr/>
        </p:nvGrpSpPr>
        <p:grpSpPr>
          <a:xfrm>
            <a:off x="7356435" y="1623144"/>
            <a:ext cx="3396368" cy="2164740"/>
            <a:chOff x="6947001" y="1623144"/>
            <a:chExt cx="3396368" cy="2164740"/>
          </a:xfrm>
        </p:grpSpPr>
        <p:cxnSp>
          <p:nvCxnSpPr>
            <p:cNvPr id="19" name="Straight Connector 18"/>
            <p:cNvCxnSpPr>
              <a:stCxn id="18" idx="2"/>
            </p:cNvCxnSpPr>
            <p:nvPr/>
          </p:nvCxnSpPr>
          <p:spPr>
            <a:xfrm>
              <a:off x="8209163" y="2337296"/>
              <a:ext cx="2956" cy="1012891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22"/>
            <p:cNvSpPr txBox="1"/>
            <p:nvPr/>
          </p:nvSpPr>
          <p:spPr>
            <a:xfrm>
              <a:off x="8161550" y="2737117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/>
                <a:t>5m</a:t>
              </a:r>
            </a:p>
          </p:txBody>
        </p:sp>
        <p:sp>
          <p:nvSpPr>
            <p:cNvPr id="52" name="Oval 51"/>
            <p:cNvSpPr/>
            <p:nvPr/>
          </p:nvSpPr>
          <p:spPr>
            <a:xfrm>
              <a:off x="6947001" y="1631399"/>
              <a:ext cx="504056" cy="504056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2400">
                  <a:solidFill>
                    <a:srgbClr val="00B050"/>
                  </a:solidFill>
                </a:rPr>
                <a:t>3</a:t>
              </a:r>
            </a:p>
          </p:txBody>
        </p:sp>
        <p:grpSp>
          <p:nvGrpSpPr>
            <p:cNvPr id="59" name="Group 58"/>
            <p:cNvGrpSpPr/>
            <p:nvPr/>
          </p:nvGrpSpPr>
          <p:grpSpPr>
            <a:xfrm>
              <a:off x="7383887" y="1623144"/>
              <a:ext cx="2443696" cy="1751382"/>
              <a:chOff x="7332733" y="3851355"/>
              <a:chExt cx="2443696" cy="1751382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 flipV="1">
                <a:off x="7660822" y="3851355"/>
                <a:ext cx="798460" cy="719253"/>
              </a:xfrm>
              <a:prstGeom prst="line">
                <a:avLst/>
              </a:prstGeom>
              <a:ln w="28575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Flowchart: Manual Operation 17"/>
              <p:cNvSpPr/>
              <p:nvPr/>
            </p:nvSpPr>
            <p:spPr>
              <a:xfrm flipV="1">
                <a:off x="7332733" y="4565507"/>
                <a:ext cx="1650552" cy="1037230"/>
              </a:xfrm>
              <a:prstGeom prst="flowChartManualOperation">
                <a:avLst/>
              </a:prstGeom>
              <a:noFill/>
              <a:ln w="28575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6" name="Straight Connector 55"/>
              <p:cNvCxnSpPr/>
              <p:nvPr/>
            </p:nvCxnSpPr>
            <p:spPr>
              <a:xfrm flipV="1">
                <a:off x="8647270" y="3856060"/>
                <a:ext cx="798460" cy="719253"/>
              </a:xfrm>
              <a:prstGeom prst="line">
                <a:avLst/>
              </a:prstGeom>
              <a:ln w="28575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flipV="1">
                <a:off x="8977969" y="4872853"/>
                <a:ext cx="798460" cy="719253"/>
              </a:xfrm>
              <a:prstGeom prst="line">
                <a:avLst/>
              </a:prstGeom>
              <a:ln w="28575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8452469" y="3861987"/>
                <a:ext cx="1009209" cy="0"/>
              </a:xfrm>
              <a:prstGeom prst="line">
                <a:avLst/>
              </a:prstGeom>
              <a:ln w="1905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9445730" y="3861987"/>
                <a:ext cx="325383" cy="1021498"/>
              </a:xfrm>
              <a:prstGeom prst="line">
                <a:avLst/>
              </a:prstGeom>
              <a:ln w="1905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9" name="TextBox 22"/>
            <p:cNvSpPr txBox="1"/>
            <p:nvPr/>
          </p:nvSpPr>
          <p:spPr>
            <a:xfrm>
              <a:off x="7575953" y="3418552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/>
                <a:t>9m</a:t>
              </a:r>
            </a:p>
          </p:txBody>
        </p:sp>
        <p:sp>
          <p:nvSpPr>
            <p:cNvPr id="70" name="TextBox 22"/>
            <p:cNvSpPr txBox="1"/>
            <p:nvPr/>
          </p:nvSpPr>
          <p:spPr>
            <a:xfrm>
              <a:off x="8241254" y="1977770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/>
                <a:t>4m</a:t>
              </a:r>
            </a:p>
          </p:txBody>
        </p:sp>
        <p:sp>
          <p:nvSpPr>
            <p:cNvPr id="71" name="TextBox 22"/>
            <p:cNvSpPr txBox="1"/>
            <p:nvPr/>
          </p:nvSpPr>
          <p:spPr>
            <a:xfrm>
              <a:off x="9407265" y="2952814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/>
                <a:t>12.5m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674673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/>
          <p:cNvSpPr/>
          <p:nvPr/>
        </p:nvSpPr>
        <p:spPr>
          <a:xfrm>
            <a:off x="6122091" y="59935"/>
            <a:ext cx="6034628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Find the Volume </a:t>
            </a:r>
            <a:r>
              <a:rPr lang="en-US" sz="32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of these 3 Prisms</a:t>
            </a:r>
          </a:p>
          <a:p>
            <a:pPr algn="ctr"/>
            <a:r>
              <a:rPr lang="en-US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Leave your answers to 1dp</a:t>
            </a:r>
            <a:endParaRPr lang="en-US" sz="2800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349160" y="1600754"/>
            <a:ext cx="2960991" cy="1982093"/>
            <a:chOff x="335512" y="1628050"/>
            <a:chExt cx="2960991" cy="1982093"/>
          </a:xfrm>
        </p:grpSpPr>
        <p:sp>
          <p:nvSpPr>
            <p:cNvPr id="3" name="TextBox 5"/>
            <p:cNvSpPr txBox="1"/>
            <p:nvPr/>
          </p:nvSpPr>
          <p:spPr>
            <a:xfrm>
              <a:off x="1399043" y="3240811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/>
                <a:t>8cm</a:t>
              </a:r>
            </a:p>
          </p:txBody>
        </p:sp>
        <p:sp>
          <p:nvSpPr>
            <p:cNvPr id="5" name="TextBox 7"/>
            <p:cNvSpPr txBox="1"/>
            <p:nvPr/>
          </p:nvSpPr>
          <p:spPr>
            <a:xfrm>
              <a:off x="2360399" y="2542728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/>
                <a:t>5cm</a:t>
              </a:r>
            </a:p>
          </p:txBody>
        </p:sp>
        <p:sp>
          <p:nvSpPr>
            <p:cNvPr id="50" name="Oval 49"/>
            <p:cNvSpPr/>
            <p:nvPr/>
          </p:nvSpPr>
          <p:spPr>
            <a:xfrm>
              <a:off x="335512" y="1628050"/>
              <a:ext cx="504056" cy="504056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240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0" name="Flowchart: Direct Access Storage 9"/>
            <p:cNvSpPr/>
            <p:nvPr/>
          </p:nvSpPr>
          <p:spPr>
            <a:xfrm>
              <a:off x="873631" y="1886452"/>
              <a:ext cx="2134470" cy="1343692"/>
            </a:xfrm>
            <a:prstGeom prst="flowChartMagneticDrum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1" name="Straight Connector 60"/>
            <p:cNvCxnSpPr/>
            <p:nvPr/>
          </p:nvCxnSpPr>
          <p:spPr>
            <a:xfrm>
              <a:off x="2661891" y="1908357"/>
              <a:ext cx="13879" cy="649941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/>
          <p:cNvGrpSpPr/>
          <p:nvPr/>
        </p:nvGrpSpPr>
        <p:grpSpPr>
          <a:xfrm>
            <a:off x="3963063" y="1628050"/>
            <a:ext cx="2597708" cy="1525417"/>
            <a:chOff x="3553629" y="1628050"/>
            <a:chExt cx="2597708" cy="1525417"/>
          </a:xfrm>
        </p:grpSpPr>
        <p:sp>
          <p:nvSpPr>
            <p:cNvPr id="8" name="TextBox 10"/>
            <p:cNvSpPr txBox="1"/>
            <p:nvPr/>
          </p:nvSpPr>
          <p:spPr>
            <a:xfrm>
              <a:off x="3584905" y="2358062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/>
                <a:t>7mm</a:t>
              </a:r>
            </a:p>
          </p:txBody>
        </p:sp>
        <p:sp>
          <p:nvSpPr>
            <p:cNvPr id="9" name="TextBox 11"/>
            <p:cNvSpPr txBox="1"/>
            <p:nvPr/>
          </p:nvSpPr>
          <p:spPr>
            <a:xfrm>
              <a:off x="5185987" y="1880078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/>
                <a:t>7mm</a:t>
              </a:r>
            </a:p>
          </p:txBody>
        </p:sp>
        <p:sp>
          <p:nvSpPr>
            <p:cNvPr id="51" name="Oval 50"/>
            <p:cNvSpPr/>
            <p:nvPr/>
          </p:nvSpPr>
          <p:spPr>
            <a:xfrm>
              <a:off x="3553629" y="1628050"/>
              <a:ext cx="504056" cy="504056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2400">
                  <a:solidFill>
                    <a:srgbClr val="FF00FF"/>
                  </a:solidFill>
                </a:rPr>
                <a:t>2</a:t>
              </a:r>
            </a:p>
          </p:txBody>
        </p:sp>
        <p:sp>
          <p:nvSpPr>
            <p:cNvPr id="11" name="Flowchart: Magnetic Disk 10"/>
            <p:cNvSpPr/>
            <p:nvPr/>
          </p:nvSpPr>
          <p:spPr>
            <a:xfrm>
              <a:off x="4240651" y="1886452"/>
              <a:ext cx="1910686" cy="1267015"/>
            </a:xfrm>
            <a:prstGeom prst="flowChartMagneticDisk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8" name="Straight Arrow Connector 67"/>
            <p:cNvCxnSpPr/>
            <p:nvPr/>
          </p:nvCxnSpPr>
          <p:spPr>
            <a:xfrm>
              <a:off x="4240651" y="2081213"/>
              <a:ext cx="898087" cy="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7356435" y="1623144"/>
            <a:ext cx="3396368" cy="2164740"/>
            <a:chOff x="7356435" y="1623144"/>
            <a:chExt cx="3396368" cy="2164740"/>
          </a:xfrm>
        </p:grpSpPr>
        <p:cxnSp>
          <p:nvCxnSpPr>
            <p:cNvPr id="19" name="Straight Connector 18"/>
            <p:cNvCxnSpPr>
              <a:stCxn id="18" idx="2"/>
            </p:cNvCxnSpPr>
            <p:nvPr/>
          </p:nvCxnSpPr>
          <p:spPr>
            <a:xfrm>
              <a:off x="8618597" y="2337296"/>
              <a:ext cx="2956" cy="1012891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22"/>
            <p:cNvSpPr txBox="1"/>
            <p:nvPr/>
          </p:nvSpPr>
          <p:spPr>
            <a:xfrm>
              <a:off x="8570984" y="2737117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/>
                <a:t>5m</a:t>
              </a:r>
            </a:p>
          </p:txBody>
        </p:sp>
        <p:sp>
          <p:nvSpPr>
            <p:cNvPr id="52" name="Oval 51"/>
            <p:cNvSpPr/>
            <p:nvPr/>
          </p:nvSpPr>
          <p:spPr>
            <a:xfrm>
              <a:off x="7356435" y="1631399"/>
              <a:ext cx="504056" cy="504056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2400">
                  <a:solidFill>
                    <a:srgbClr val="00B050"/>
                  </a:solidFill>
                </a:rPr>
                <a:t>3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flipV="1">
              <a:off x="8121410" y="1623144"/>
              <a:ext cx="798460" cy="719253"/>
            </a:xfrm>
            <a:prstGeom prst="line">
              <a:avLst/>
            </a:prstGeom>
            <a:ln w="28575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Flowchart: Manual Operation 17"/>
            <p:cNvSpPr/>
            <p:nvPr/>
          </p:nvSpPr>
          <p:spPr>
            <a:xfrm flipV="1">
              <a:off x="7793321" y="2337296"/>
              <a:ext cx="1650552" cy="1037230"/>
            </a:xfrm>
            <a:prstGeom prst="flowChartManualOperation">
              <a:avLst/>
            </a:prstGeom>
            <a:noFill/>
            <a:ln w="28575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6" name="Straight Connector 55"/>
            <p:cNvCxnSpPr/>
            <p:nvPr/>
          </p:nvCxnSpPr>
          <p:spPr>
            <a:xfrm flipV="1">
              <a:off x="9107858" y="1627849"/>
              <a:ext cx="798460" cy="719253"/>
            </a:xfrm>
            <a:prstGeom prst="line">
              <a:avLst/>
            </a:prstGeom>
            <a:ln w="28575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V="1">
              <a:off x="9438557" y="2644642"/>
              <a:ext cx="798460" cy="719253"/>
            </a:xfrm>
            <a:prstGeom prst="line">
              <a:avLst/>
            </a:prstGeom>
            <a:ln w="28575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8913057" y="1633776"/>
              <a:ext cx="1009209" cy="0"/>
            </a:xfrm>
            <a:prstGeom prst="line">
              <a:avLst/>
            </a:prstGeom>
            <a:ln w="28575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9906318" y="1633776"/>
              <a:ext cx="325383" cy="1021498"/>
            </a:xfrm>
            <a:prstGeom prst="line">
              <a:avLst/>
            </a:prstGeom>
            <a:ln w="28575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Box 22"/>
            <p:cNvSpPr txBox="1"/>
            <p:nvPr/>
          </p:nvSpPr>
          <p:spPr>
            <a:xfrm>
              <a:off x="7985387" y="3418552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/>
                <a:t>9m</a:t>
              </a:r>
            </a:p>
          </p:txBody>
        </p:sp>
        <p:sp>
          <p:nvSpPr>
            <p:cNvPr id="70" name="TextBox 22"/>
            <p:cNvSpPr txBox="1"/>
            <p:nvPr/>
          </p:nvSpPr>
          <p:spPr>
            <a:xfrm>
              <a:off x="8650688" y="1977770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/>
                <a:t>4m</a:t>
              </a:r>
            </a:p>
          </p:txBody>
        </p:sp>
        <p:sp>
          <p:nvSpPr>
            <p:cNvPr id="71" name="TextBox 22"/>
            <p:cNvSpPr txBox="1"/>
            <p:nvPr/>
          </p:nvSpPr>
          <p:spPr>
            <a:xfrm>
              <a:off x="9816699" y="2952814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/>
                <a:t>12.5m</a:t>
              </a:r>
            </a:p>
          </p:txBody>
        </p:sp>
      </p:grpSp>
      <p:sp>
        <p:nvSpPr>
          <p:cNvPr id="29" name="TextBox 23"/>
          <p:cNvSpPr txBox="1"/>
          <p:nvPr/>
        </p:nvSpPr>
        <p:spPr>
          <a:xfrm>
            <a:off x="4554355" y="2460118"/>
            <a:ext cx="19771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b="1">
                <a:solidFill>
                  <a:srgbClr val="00B050"/>
                </a:solidFill>
              </a:rPr>
              <a:t>1077.6mm</a:t>
            </a:r>
            <a:r>
              <a:rPr lang="en-GB" sz="2400" b="1" baseline="3000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30" name="TextBox 39"/>
          <p:cNvSpPr txBox="1"/>
          <p:nvPr/>
        </p:nvSpPr>
        <p:spPr>
          <a:xfrm>
            <a:off x="995859" y="2310171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b="1">
                <a:solidFill>
                  <a:srgbClr val="0000FF"/>
                </a:solidFill>
              </a:rPr>
              <a:t>628.3cm</a:t>
            </a:r>
            <a:r>
              <a:rPr lang="en-GB" sz="2400" b="1" baseline="300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31" name="TextBox 63"/>
          <p:cNvSpPr txBox="1"/>
          <p:nvPr/>
        </p:nvSpPr>
        <p:spPr>
          <a:xfrm>
            <a:off x="10146629" y="1787745"/>
            <a:ext cx="15886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b="1" dirty="0">
                <a:solidFill>
                  <a:schemeClr val="accent2">
                    <a:lumMod val="50000"/>
                  </a:schemeClr>
                </a:solidFill>
              </a:rPr>
              <a:t>406.25m</a:t>
            </a:r>
            <a:r>
              <a:rPr lang="en-GB" sz="2400" b="1" baseline="30000" dirty="0">
                <a:solidFill>
                  <a:schemeClr val="accent2">
                    <a:lumMod val="50000"/>
                  </a:schemeClr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688184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/>
        </p:nvSpPr>
        <p:spPr>
          <a:xfrm>
            <a:off x="7998" y="40043"/>
            <a:ext cx="421927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/>
              <a:t>Volume of Prisms</a:t>
            </a:r>
          </a:p>
          <a:p>
            <a:r>
              <a:rPr lang="en-GB" sz="3000"/>
              <a:t>Problem Solving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2823120" y="2089039"/>
            <a:ext cx="0" cy="28083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2823120" y="2089039"/>
            <a:ext cx="1800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623320" y="2089039"/>
            <a:ext cx="0" cy="86409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4047256" y="2953135"/>
            <a:ext cx="57606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047256" y="2953135"/>
            <a:ext cx="0" cy="13681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047256" y="4321287"/>
            <a:ext cx="57606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623320" y="4321287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823120" y="4897351"/>
            <a:ext cx="1800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127376" y="144823"/>
            <a:ext cx="1800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927576" y="144823"/>
            <a:ext cx="0" cy="86409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351512" y="2377071"/>
            <a:ext cx="57606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927576" y="2377071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823120" y="144823"/>
            <a:ext cx="2304256" cy="19442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4623320" y="144823"/>
            <a:ext cx="2304256" cy="19442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4623320" y="1008919"/>
            <a:ext cx="2304256" cy="19442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4047256" y="2377071"/>
            <a:ext cx="2304256" cy="19442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4623320" y="2377071"/>
            <a:ext cx="2304256" cy="19442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4623320" y="2953135"/>
            <a:ext cx="2304256" cy="19442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351512" y="1512975"/>
            <a:ext cx="0" cy="86409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51"/>
          <p:cNvSpPr txBox="1"/>
          <p:nvPr/>
        </p:nvSpPr>
        <p:spPr>
          <a:xfrm>
            <a:off x="3039144" y="4897351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/>
              <a:t>11cm</a:t>
            </a:r>
          </a:p>
        </p:txBody>
      </p:sp>
      <p:sp>
        <p:nvSpPr>
          <p:cNvPr id="23" name="TextBox 52"/>
          <p:cNvSpPr txBox="1"/>
          <p:nvPr/>
        </p:nvSpPr>
        <p:spPr>
          <a:xfrm>
            <a:off x="6639544" y="2491470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/>
              <a:t>3cm</a:t>
            </a:r>
          </a:p>
        </p:txBody>
      </p:sp>
      <p:sp>
        <p:nvSpPr>
          <p:cNvPr id="24" name="TextBox 53"/>
          <p:cNvSpPr txBox="1"/>
          <p:nvPr/>
        </p:nvSpPr>
        <p:spPr>
          <a:xfrm>
            <a:off x="6567536" y="346038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/>
              <a:t>4cm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679104" y="2089039"/>
            <a:ext cx="0" cy="280831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56"/>
          <p:cNvSpPr txBox="1"/>
          <p:nvPr/>
        </p:nvSpPr>
        <p:spPr>
          <a:xfrm>
            <a:off x="1670992" y="3175546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/>
              <a:t>20cm</a:t>
            </a:r>
          </a:p>
        </p:txBody>
      </p:sp>
      <p:sp>
        <p:nvSpPr>
          <p:cNvPr id="27" name="TextBox 58"/>
          <p:cNvSpPr txBox="1"/>
          <p:nvPr/>
        </p:nvSpPr>
        <p:spPr>
          <a:xfrm>
            <a:off x="3687216" y="4219662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/>
              <a:t>3cm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V="1">
            <a:off x="4983360" y="3175546"/>
            <a:ext cx="2232248" cy="1952637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61"/>
          <p:cNvSpPr txBox="1"/>
          <p:nvPr/>
        </p:nvSpPr>
        <p:spPr>
          <a:xfrm>
            <a:off x="5787636" y="4178421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/>
              <a:t>25cm</a:t>
            </a:r>
          </a:p>
        </p:txBody>
      </p:sp>
      <p:sp>
        <p:nvSpPr>
          <p:cNvPr id="30" name="TextBox 62"/>
          <p:cNvSpPr txBox="1"/>
          <p:nvPr/>
        </p:nvSpPr>
        <p:spPr>
          <a:xfrm>
            <a:off x="8295728" y="548559"/>
            <a:ext cx="32758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>
                <a:solidFill>
                  <a:srgbClr val="FF0000"/>
                </a:solidFill>
              </a:rPr>
              <a:t>Area A = 11 x 4 = 4</a:t>
            </a:r>
            <a:r>
              <a:rPr lang="en-GB" sz="2400" u="sng">
                <a:solidFill>
                  <a:srgbClr val="FF0000"/>
                </a:solidFill>
              </a:rPr>
              <a:t>4cm</a:t>
            </a:r>
            <a:r>
              <a:rPr lang="en-GB" sz="2400" u="sng" baseline="30000">
                <a:solidFill>
                  <a:srgbClr val="FF0000"/>
                </a:solidFill>
              </a:rPr>
              <a:t>2</a:t>
            </a:r>
          </a:p>
          <a:p>
            <a:endParaRPr lang="en-GB" sz="2400"/>
          </a:p>
          <a:p>
            <a:r>
              <a:rPr lang="en-GB" sz="2400">
                <a:solidFill>
                  <a:srgbClr val="0000FF"/>
                </a:solidFill>
              </a:rPr>
              <a:t>Area B = 8 x 13 = </a:t>
            </a:r>
            <a:r>
              <a:rPr lang="en-GB" sz="2400" u="sng">
                <a:solidFill>
                  <a:srgbClr val="0000FF"/>
                </a:solidFill>
              </a:rPr>
              <a:t>104cm</a:t>
            </a:r>
            <a:r>
              <a:rPr lang="en-GB" sz="2400" u="sng" baseline="30000">
                <a:solidFill>
                  <a:srgbClr val="0000FF"/>
                </a:solidFill>
              </a:rPr>
              <a:t>2</a:t>
            </a:r>
          </a:p>
          <a:p>
            <a:endParaRPr lang="en-GB" sz="2400"/>
          </a:p>
          <a:p>
            <a:r>
              <a:rPr lang="en-GB" sz="2400">
                <a:solidFill>
                  <a:srgbClr val="00B050"/>
                </a:solidFill>
              </a:rPr>
              <a:t>Area C = 11 x 3 = </a:t>
            </a:r>
            <a:r>
              <a:rPr lang="en-GB" sz="2400" u="sng">
                <a:solidFill>
                  <a:srgbClr val="00B050"/>
                </a:solidFill>
              </a:rPr>
              <a:t>33cm</a:t>
            </a:r>
            <a:r>
              <a:rPr lang="en-GB" sz="2400" u="sng" baseline="30000">
                <a:solidFill>
                  <a:srgbClr val="00B050"/>
                </a:solidFill>
              </a:rPr>
              <a:t>2</a:t>
            </a:r>
          </a:p>
          <a:p>
            <a:endParaRPr lang="en-GB" sz="2400"/>
          </a:p>
          <a:p>
            <a:r>
              <a:rPr lang="en-GB" sz="2400"/>
              <a:t>Total Area of Cross-Section = 44 + 104 + 33</a:t>
            </a:r>
          </a:p>
          <a:p>
            <a:r>
              <a:rPr lang="en-GB" sz="2400"/>
              <a:t>= 181cm</a:t>
            </a:r>
            <a:r>
              <a:rPr lang="en-GB" sz="2400" baseline="30000"/>
              <a:t>2</a:t>
            </a:r>
          </a:p>
          <a:p>
            <a:endParaRPr lang="en-GB" sz="2400"/>
          </a:p>
          <a:p>
            <a:r>
              <a:rPr lang="en-GB" sz="2400"/>
              <a:t>VOLUME = 181 x 25</a:t>
            </a:r>
          </a:p>
          <a:p>
            <a:r>
              <a:rPr lang="en-GB" sz="2400"/>
              <a:t>	    = 4525cm</a:t>
            </a:r>
            <a:r>
              <a:rPr lang="en-GB" sz="2400" baseline="30000"/>
              <a:t>3</a:t>
            </a:r>
          </a:p>
        </p:txBody>
      </p:sp>
      <p:cxnSp>
        <p:nvCxnSpPr>
          <p:cNvPr id="31" name="Straight Connector 30"/>
          <p:cNvCxnSpPr/>
          <p:nvPr/>
        </p:nvCxnSpPr>
        <p:spPr>
          <a:xfrm flipH="1">
            <a:off x="2823120" y="2953135"/>
            <a:ext cx="1224136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2823120" y="4321287"/>
            <a:ext cx="1224136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66"/>
          <p:cNvSpPr txBox="1"/>
          <p:nvPr/>
        </p:nvSpPr>
        <p:spPr>
          <a:xfrm>
            <a:off x="3255168" y="2118948"/>
            <a:ext cx="7920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44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34" name="TextBox 67"/>
          <p:cNvSpPr txBox="1"/>
          <p:nvPr/>
        </p:nvSpPr>
        <p:spPr>
          <a:xfrm>
            <a:off x="3084690" y="3206913"/>
            <a:ext cx="7920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440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35" name="TextBox 68"/>
          <p:cNvSpPr txBox="1"/>
          <p:nvPr/>
        </p:nvSpPr>
        <p:spPr>
          <a:xfrm>
            <a:off x="3271756" y="4232691"/>
            <a:ext cx="7920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4400">
                <a:solidFill>
                  <a:srgbClr val="009900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023808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5586" y="2939529"/>
            <a:ext cx="5305781" cy="2346588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685586" y="225827"/>
            <a:ext cx="10723942" cy="2563576"/>
            <a:chOff x="194266" y="130293"/>
            <a:chExt cx="10220325" cy="2257425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47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94266" y="130293"/>
              <a:ext cx="10220325" cy="2257425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194266" y="130293"/>
              <a:ext cx="2548934" cy="279140"/>
            </a:xfrm>
            <a:prstGeom prst="rect">
              <a:avLst/>
            </a:prstGeom>
            <a:solidFill>
              <a:srgbClr val="EBFFFF"/>
            </a:solidFill>
            <a:ln>
              <a:solidFill>
                <a:srgbClr val="EB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Rectangle 4"/>
            <p:cNvSpPr/>
            <p:nvPr/>
          </p:nvSpPr>
          <p:spPr>
            <a:xfrm>
              <a:off x="9949217" y="130293"/>
              <a:ext cx="465373" cy="279140"/>
            </a:xfrm>
            <a:prstGeom prst="rect">
              <a:avLst/>
            </a:prstGeom>
            <a:solidFill>
              <a:srgbClr val="EBFFFF"/>
            </a:solidFill>
            <a:ln>
              <a:solidFill>
                <a:srgbClr val="EB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" name="Rectangle 6"/>
          <p:cNvSpPr/>
          <p:nvPr/>
        </p:nvSpPr>
        <p:spPr>
          <a:xfrm>
            <a:off x="6504162" y="2820161"/>
            <a:ext cx="4661212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Try these two</a:t>
            </a:r>
          </a:p>
          <a:p>
            <a:pPr algn="ctr"/>
            <a:r>
              <a:rPr lang="en-US" sz="54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Past Paper Style</a:t>
            </a:r>
          </a:p>
          <a:p>
            <a:pPr algn="ctr"/>
            <a:r>
              <a:rPr lang="en-US" sz="5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20275469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9149" y="4285585"/>
            <a:ext cx="5305781" cy="2346588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685586" y="225827"/>
            <a:ext cx="10723942" cy="2563576"/>
            <a:chOff x="194266" y="130293"/>
            <a:chExt cx="10220325" cy="2257425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47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94266" y="130293"/>
              <a:ext cx="10220325" cy="2257425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194266" y="130293"/>
              <a:ext cx="2548934" cy="279140"/>
            </a:xfrm>
            <a:prstGeom prst="rect">
              <a:avLst/>
            </a:prstGeom>
            <a:solidFill>
              <a:srgbClr val="EBFFFF"/>
            </a:solidFill>
            <a:ln>
              <a:solidFill>
                <a:srgbClr val="EB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Rectangle 4"/>
            <p:cNvSpPr/>
            <p:nvPr/>
          </p:nvSpPr>
          <p:spPr>
            <a:xfrm>
              <a:off x="9949217" y="130293"/>
              <a:ext cx="465373" cy="279140"/>
            </a:xfrm>
            <a:prstGeom prst="rect">
              <a:avLst/>
            </a:prstGeom>
            <a:solidFill>
              <a:srgbClr val="EBFFFF"/>
            </a:solidFill>
            <a:ln>
              <a:solidFill>
                <a:srgbClr val="EB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381F5B18-A978-4965-A6D0-2118E16FFC52}"/>
              </a:ext>
            </a:extLst>
          </p:cNvPr>
          <p:cNvSpPr txBox="1"/>
          <p:nvPr/>
        </p:nvSpPr>
        <p:spPr>
          <a:xfrm>
            <a:off x="7906043" y="2588455"/>
            <a:ext cx="173032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Radius = 29cm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2B86A78-B502-4834-B860-CD42AC952CA1}"/>
              </a:ext>
            </a:extLst>
          </p:cNvPr>
          <p:cNvSpPr txBox="1"/>
          <p:nvPr/>
        </p:nvSpPr>
        <p:spPr>
          <a:xfrm>
            <a:off x="9776087" y="1643575"/>
            <a:ext cx="226585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Height of oil = 21cm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ADD70D-8A5E-4459-B21C-7A9E9E3DA5DE}"/>
              </a:ext>
            </a:extLst>
          </p:cNvPr>
          <p:cNvSpPr txBox="1"/>
          <p:nvPr/>
        </p:nvSpPr>
        <p:spPr>
          <a:xfrm>
            <a:off x="685586" y="2588455"/>
            <a:ext cx="2412776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Volume = ∏ x 29² x 21</a:t>
            </a:r>
          </a:p>
          <a:p>
            <a:r>
              <a:rPr lang="en-GB" dirty="0">
                <a:solidFill>
                  <a:srgbClr val="FF0000"/>
                </a:solidFill>
              </a:rPr>
              <a:t>Volume = 55483.67 cm³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58D168D-AFA0-4B11-9986-D03C6FE0BAB5}"/>
              </a:ext>
            </a:extLst>
          </p:cNvPr>
          <p:cNvSpPr txBox="1"/>
          <p:nvPr/>
        </p:nvSpPr>
        <p:spPr>
          <a:xfrm>
            <a:off x="3634781" y="2588455"/>
            <a:ext cx="2550698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Volume = 55483.67 cm³</a:t>
            </a:r>
          </a:p>
          <a:p>
            <a:r>
              <a:rPr lang="en-GB" dirty="0">
                <a:solidFill>
                  <a:srgbClr val="FF0000"/>
                </a:solidFill>
              </a:rPr>
              <a:t>55483.67 ÷ 1000  = 55.48</a:t>
            </a:r>
          </a:p>
          <a:p>
            <a:r>
              <a:rPr lang="en-GB" b="1" u="sng" dirty="0">
                <a:solidFill>
                  <a:srgbClr val="FF0000"/>
                </a:solidFill>
              </a:rPr>
              <a:t>Volume = 55 litres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FD75DF2-1829-4DB0-8169-9AA17048B174}"/>
              </a:ext>
            </a:extLst>
          </p:cNvPr>
          <p:cNvSpPr txBox="1"/>
          <p:nvPr/>
        </p:nvSpPr>
        <p:spPr>
          <a:xfrm>
            <a:off x="5894363" y="4285585"/>
            <a:ext cx="6118488" cy="258532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Volume of cube = 9 x 9 x 9</a:t>
            </a:r>
          </a:p>
          <a:p>
            <a:r>
              <a:rPr lang="en-GB" dirty="0">
                <a:solidFill>
                  <a:srgbClr val="FF0000"/>
                </a:solidFill>
              </a:rPr>
              <a:t>Volume of cube = 729 cm³</a:t>
            </a:r>
          </a:p>
          <a:p>
            <a:r>
              <a:rPr lang="en-GB" dirty="0">
                <a:solidFill>
                  <a:srgbClr val="FF0000"/>
                </a:solidFill>
              </a:rPr>
              <a:t>So volume of prism = 729 cm³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(5 x 12) ÷ 2 x </a:t>
            </a:r>
            <a:r>
              <a:rPr lang="en-GB" sz="2400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x</a:t>
            </a:r>
            <a:r>
              <a:rPr lang="en-GB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en-GB" dirty="0">
                <a:solidFill>
                  <a:srgbClr val="FF0000"/>
                </a:solidFill>
              </a:rPr>
              <a:t>= 729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  <a:latin typeface="Bookman Old Style" panose="02050604050505020204" pitchFamily="18" charset="0"/>
              </a:rPr>
              <a:t>X = 24.3 cm</a:t>
            </a:r>
            <a:endParaRPr lang="en-GB" dirty="0">
              <a:solidFill>
                <a:srgbClr val="FF0000"/>
              </a:solidFill>
            </a:endParaRPr>
          </a:p>
          <a:p>
            <a:endParaRPr lang="en-GB" sz="24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6495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13" y="-184849"/>
            <a:ext cx="10515600" cy="1325563"/>
          </a:xfrm>
        </p:spPr>
        <p:txBody>
          <a:bodyPr/>
          <a:lstStyle/>
          <a:p>
            <a:r>
              <a:rPr lang="en-GB"/>
              <a:t>Todays Objectives – Have you met them?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45868" y="1893164"/>
            <a:ext cx="10515600" cy="3566343"/>
          </a:xfrm>
        </p:spPr>
        <p:txBody>
          <a:bodyPr>
            <a:noAutofit/>
          </a:bodyPr>
          <a:lstStyle/>
          <a:p>
            <a:r>
              <a:rPr lang="en-GB" sz="3600"/>
              <a:t>To be able to </a:t>
            </a:r>
            <a:r>
              <a:rPr lang="en-GB" sz="3600" b="1"/>
              <a:t>find the Volume of 3D Shapes.</a:t>
            </a:r>
          </a:p>
          <a:p>
            <a:pPr marL="0" indent="0">
              <a:buNone/>
            </a:pPr>
            <a:r>
              <a:rPr lang="en-GB" sz="3600" b="1"/>
              <a:t>	- Cuboids</a:t>
            </a:r>
          </a:p>
          <a:p>
            <a:pPr marL="0" indent="0">
              <a:buNone/>
            </a:pPr>
            <a:r>
              <a:rPr lang="en-GB" sz="3600" b="1"/>
              <a:t>	- Triangular Prisms</a:t>
            </a:r>
          </a:p>
          <a:p>
            <a:pPr marL="0" indent="0">
              <a:buNone/>
            </a:pPr>
            <a:r>
              <a:rPr lang="en-GB" sz="3600" b="1"/>
              <a:t>	- Cylinders</a:t>
            </a:r>
          </a:p>
          <a:p>
            <a:pPr marL="0" indent="0">
              <a:buNone/>
            </a:pPr>
            <a:r>
              <a:rPr lang="en-GB" sz="3600" b="1"/>
              <a:t>	- Trapezoidal Prisms</a:t>
            </a:r>
            <a:endParaRPr lang="en-GB" sz="3600"/>
          </a:p>
        </p:txBody>
      </p:sp>
      <p:sp>
        <p:nvSpPr>
          <p:cNvPr id="9" name="TextBox 8"/>
          <p:cNvSpPr txBox="1"/>
          <p:nvPr/>
        </p:nvSpPr>
        <p:spPr>
          <a:xfrm>
            <a:off x="145868" y="1090750"/>
            <a:ext cx="4726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u="sng"/>
              <a:t>Objectives</a:t>
            </a:r>
            <a:endParaRPr lang="en-GB" u="sng"/>
          </a:p>
        </p:txBody>
      </p:sp>
      <p:pic>
        <p:nvPicPr>
          <p:cNvPr id="5122" name="Picture 2" descr="Image result for emoticon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486" t="75833" r="19809" b="2637"/>
          <a:stretch/>
        </p:blipFill>
        <p:spPr bwMode="auto">
          <a:xfrm>
            <a:off x="9492342" y="3003123"/>
            <a:ext cx="927463" cy="953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Image result for emoticon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104" t="25793" r="41633" b="54446"/>
          <a:stretch/>
        </p:blipFill>
        <p:spPr bwMode="auto">
          <a:xfrm>
            <a:off x="9652975" y="1344524"/>
            <a:ext cx="901338" cy="875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mage result for emoticon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2" t="25793" r="83440" b="54742"/>
          <a:stretch/>
        </p:blipFill>
        <p:spPr bwMode="auto">
          <a:xfrm>
            <a:off x="9463564" y="4335152"/>
            <a:ext cx="849086" cy="862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Image result for emoticon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104" t="25793" r="41633" b="54446"/>
          <a:stretch/>
        </p:blipFill>
        <p:spPr bwMode="auto">
          <a:xfrm>
            <a:off x="10312650" y="3648145"/>
            <a:ext cx="901338" cy="875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Image result for emoticon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104" t="25793" r="41633" b="54446"/>
          <a:stretch/>
        </p:blipFill>
        <p:spPr bwMode="auto">
          <a:xfrm>
            <a:off x="10627721" y="2296947"/>
            <a:ext cx="901338" cy="875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315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503" y="91440"/>
            <a:ext cx="787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/>
              <a:t>1-10 Quiz.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09006" y="718456"/>
                <a:ext cx="9901645" cy="46924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545×8</m:t>
                    </m:r>
                  </m:oMath>
                </a14:m>
                <a:endParaRPr lang="en-GB" sz="2800" b="0" dirty="0">
                  <a:ea typeface="Cambria Math" panose="02040503050406030204" pitchFamily="18" charset="0"/>
                </a:endParaRP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e>
                      <m:sup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en-GB" sz="2800" i="1">
                        <a:latin typeface="Cambria Math" panose="02040503050406030204" pitchFamily="18" charset="0"/>
                      </a:rPr>
                      <m:t>=?</m:t>
                    </m:r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endParaRPr lang="en-GB" sz="2800" b="0" dirty="0">
                  <a:ea typeface="Cambria Math" panose="02040503050406030204" pitchFamily="18" charset="0"/>
                </a:endParaRP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What is an 8 sided shape called?</a:t>
                </a: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Round 0.0083476 to 1 significant figures.</a:t>
                </a: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How do you find the Range of a set of numbers.</a:t>
                </a: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Convert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3.5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GB" sz="2800" dirty="0"/>
                  <a:t> to a normal number.</a:t>
                </a: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Write 0.00067 in standard form.</a:t>
                </a: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)×(3.5×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sup>
                    </m:sSup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006" y="718456"/>
                <a:ext cx="9901645" cy="4692438"/>
              </a:xfrm>
              <a:prstGeom prst="rect">
                <a:avLst/>
              </a:prstGeom>
              <a:blipFill>
                <a:blip r:embed="rId5"/>
                <a:stretch>
                  <a:fillRect l="-1292" b="-6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E31614B6-34CE-4B03-ACEF-D81AC3E4C681}"/>
              </a:ext>
            </a:extLst>
          </p:cNvPr>
          <p:cNvSpPr txBox="1"/>
          <p:nvPr/>
        </p:nvSpPr>
        <p:spPr>
          <a:xfrm>
            <a:off x="7981407" y="392148"/>
            <a:ext cx="4001587" cy="5345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FF0000"/>
                </a:solidFill>
              </a:rPr>
              <a:t>4360</a:t>
            </a:r>
          </a:p>
          <a:p>
            <a:r>
              <a:rPr lang="en-GB" sz="3200" dirty="0">
                <a:solidFill>
                  <a:srgbClr val="FF0000"/>
                </a:solidFill>
              </a:rPr>
              <a:t>1/81</a:t>
            </a:r>
          </a:p>
          <a:p>
            <a:r>
              <a:rPr lang="en-GB" sz="3200" dirty="0">
                <a:solidFill>
                  <a:srgbClr val="FF0000"/>
                </a:solidFill>
              </a:rPr>
              <a:t>0</a:t>
            </a:r>
          </a:p>
          <a:p>
            <a:r>
              <a:rPr lang="en-GB" sz="3200" dirty="0">
                <a:solidFill>
                  <a:srgbClr val="FF0000"/>
                </a:solidFill>
              </a:rPr>
              <a:t>Octagon</a:t>
            </a:r>
          </a:p>
          <a:p>
            <a:r>
              <a:rPr lang="en-GB" sz="3200" dirty="0">
                <a:solidFill>
                  <a:srgbClr val="FF0000"/>
                </a:solidFill>
              </a:rPr>
              <a:t>0.008</a:t>
            </a:r>
          </a:p>
          <a:p>
            <a:r>
              <a:rPr lang="en-GB" sz="3200" dirty="0">
                <a:solidFill>
                  <a:srgbClr val="FF0000"/>
                </a:solidFill>
              </a:rPr>
              <a:t>Biggest – smallest</a:t>
            </a:r>
          </a:p>
          <a:p>
            <a:r>
              <a:rPr lang="en-GB" sz="3200" dirty="0">
                <a:solidFill>
                  <a:srgbClr val="FF0000"/>
                </a:solidFill>
              </a:rPr>
              <a:t>7/18</a:t>
            </a:r>
          </a:p>
          <a:p>
            <a:r>
              <a:rPr lang="en-GB" sz="3200" dirty="0">
                <a:solidFill>
                  <a:srgbClr val="FF0000"/>
                </a:solidFill>
              </a:rPr>
              <a:t>35000</a:t>
            </a:r>
          </a:p>
          <a:p>
            <a:r>
              <a:rPr lang="en-GB" sz="3200" dirty="0">
                <a:solidFill>
                  <a:srgbClr val="FF0000"/>
                </a:solidFill>
              </a:rPr>
              <a:t>6.7 x 10</a:t>
            </a:r>
            <a:r>
              <a:rPr lang="en-GB" sz="3200" baseline="30000" dirty="0">
                <a:solidFill>
                  <a:srgbClr val="FF0000"/>
                </a:solidFill>
              </a:rPr>
              <a:t>-4</a:t>
            </a:r>
          </a:p>
          <a:p>
            <a:r>
              <a:rPr lang="en-GB" sz="3200" dirty="0">
                <a:solidFill>
                  <a:srgbClr val="FF0000"/>
                </a:solidFill>
              </a:rPr>
              <a:t>7 x 10</a:t>
            </a:r>
            <a:r>
              <a:rPr lang="en-GB" sz="3200" baseline="30000" dirty="0">
                <a:solidFill>
                  <a:srgbClr val="FF0000"/>
                </a:solidFill>
              </a:rPr>
              <a:t>12</a:t>
            </a:r>
          </a:p>
          <a:p>
            <a:endParaRPr lang="en-GB" sz="3200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7762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208353" y="54310"/>
            <a:ext cx="577529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Suggested Videos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2069" y="1069973"/>
            <a:ext cx="5734598" cy="43119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b="1" u="sng">
                <a:solidFill>
                  <a:sysClr val="windowText" lastClr="000000"/>
                </a:solidFill>
              </a:rPr>
              <a:t>For this lesson</a:t>
            </a:r>
          </a:p>
          <a:p>
            <a:endParaRPr lang="en-GB">
              <a:solidFill>
                <a:sysClr val="windowText" lastClr="000000"/>
              </a:solidFill>
            </a:endParaRPr>
          </a:p>
          <a:p>
            <a:r>
              <a:rPr lang="en-GB" b="1">
                <a:solidFill>
                  <a:sysClr val="windowText" lastClr="000000"/>
                </a:solidFill>
              </a:rPr>
              <a:t>Ordering Numbers: </a:t>
            </a:r>
            <a:r>
              <a:rPr lang="en-GB">
                <a:solidFill>
                  <a:sysClr val="windowText" lastClr="000000"/>
                </a:solidFill>
                <a:hlinkClick r:id="rId2"/>
              </a:rPr>
              <a:t>https://www.youtube.com/watch?v=gOmj58JdxL8</a:t>
            </a:r>
            <a:endParaRPr lang="en-GB">
              <a:solidFill>
                <a:sysClr val="windowText" lastClr="000000"/>
              </a:solidFill>
            </a:endParaRPr>
          </a:p>
          <a:p>
            <a:r>
              <a:rPr lang="en-US">
                <a:solidFill>
                  <a:schemeClr val="tx1"/>
                </a:solidFill>
              </a:rPr>
              <a:t>Ordering fractions decimals percentages – </a:t>
            </a:r>
            <a:r>
              <a:rPr lang="en-US" err="1">
                <a:solidFill>
                  <a:schemeClr val="tx1"/>
                </a:solidFill>
              </a:rPr>
              <a:t>Corbettmaths</a:t>
            </a:r>
            <a:endParaRPr lang="en-GB">
              <a:solidFill>
                <a:schemeClr val="tx1"/>
              </a:solidFill>
            </a:endParaRPr>
          </a:p>
          <a:p>
            <a:r>
              <a:rPr lang="en-GB" b="1">
                <a:solidFill>
                  <a:sysClr val="windowText" lastClr="000000"/>
                </a:solidFill>
              </a:rPr>
              <a:t>Percentages:</a:t>
            </a:r>
          </a:p>
          <a:p>
            <a:endParaRPr lang="en-GB">
              <a:solidFill>
                <a:sysClr val="windowText" lastClr="0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07795" y="1069973"/>
            <a:ext cx="5551714" cy="43119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b="1" u="sng">
                <a:solidFill>
                  <a:sysClr val="windowText" lastClr="000000"/>
                </a:solidFill>
              </a:rPr>
              <a:t>For next lesson</a:t>
            </a:r>
          </a:p>
          <a:p>
            <a:endParaRPr lang="en-GB">
              <a:solidFill>
                <a:sysClr val="windowText" lastClr="000000"/>
              </a:solidFill>
            </a:endParaRPr>
          </a:p>
          <a:p>
            <a:r>
              <a:rPr lang="en-GB" b="1">
                <a:solidFill>
                  <a:sysClr val="windowText" lastClr="000000"/>
                </a:solidFill>
              </a:rPr>
              <a:t>Adding &amp; Subtracting Fractions:</a:t>
            </a:r>
          </a:p>
          <a:p>
            <a:r>
              <a:rPr lang="en-GB">
                <a:solidFill>
                  <a:sysClr val="windowText" lastClr="000000"/>
                </a:solidFill>
                <a:hlinkClick r:id="rId3"/>
              </a:rPr>
              <a:t>https://www.youtube.com/watch?v=5juto2ze8Lg</a:t>
            </a:r>
            <a:endParaRPr lang="en-GB">
              <a:solidFill>
                <a:sysClr val="windowText" lastClr="000000"/>
              </a:solidFill>
            </a:endParaRPr>
          </a:p>
          <a:p>
            <a:r>
              <a:rPr lang="en-US">
                <a:solidFill>
                  <a:schemeClr val="tx1"/>
                </a:solidFill>
              </a:rPr>
              <a:t>Math Antics - Adding and Subtracting Fractions</a:t>
            </a:r>
          </a:p>
          <a:p>
            <a:r>
              <a:rPr lang="en-GB" b="1">
                <a:solidFill>
                  <a:sysClr val="windowText" lastClr="000000"/>
                </a:solidFill>
              </a:rPr>
              <a:t>Working with decimals:</a:t>
            </a:r>
          </a:p>
          <a:p>
            <a:r>
              <a:rPr lang="en-GB">
                <a:solidFill>
                  <a:sysClr val="windowText" lastClr="000000"/>
                </a:solidFill>
                <a:hlinkClick r:id="rId4"/>
              </a:rPr>
              <a:t>https://www.youtube.com/watch?v=kwh4SD1ToFc</a:t>
            </a:r>
            <a:endParaRPr lang="en-GB">
              <a:solidFill>
                <a:sysClr val="windowText" lastClr="000000"/>
              </a:solidFill>
            </a:endParaRPr>
          </a:p>
          <a:p>
            <a:r>
              <a:rPr lang="en-GB">
                <a:solidFill>
                  <a:schemeClr val="tx1"/>
                </a:solidFill>
              </a:rPr>
              <a:t>Math Antics - Decimal Arithmetic</a:t>
            </a:r>
            <a:endParaRPr lang="en-GB">
              <a:solidFill>
                <a:sysClr val="windowText" lastClr="000000"/>
              </a:solidFill>
            </a:endParaRPr>
          </a:p>
          <a:p>
            <a:r>
              <a:rPr lang="en-GB" b="1">
                <a:solidFill>
                  <a:sysClr val="windowText" lastClr="000000"/>
                </a:solidFill>
              </a:rPr>
              <a:t>BIDMAS:</a:t>
            </a:r>
          </a:p>
          <a:p>
            <a:r>
              <a:rPr lang="en-GB">
                <a:solidFill>
                  <a:sysClr val="windowText" lastClr="000000"/>
                </a:solidFill>
                <a:hlinkClick r:id="rId5"/>
              </a:rPr>
              <a:t>https://www.youtube.com/watch?v=6K77Igo39vk</a:t>
            </a:r>
            <a:endParaRPr lang="en-GB">
              <a:solidFill>
                <a:sysClr val="windowText" lastClr="000000"/>
              </a:solidFill>
            </a:endParaRPr>
          </a:p>
          <a:p>
            <a:r>
              <a:rPr lang="en-GB">
                <a:solidFill>
                  <a:schemeClr val="tx1"/>
                </a:solidFill>
              </a:rPr>
              <a:t>GCSE Maths - BIDMAS - Aslam Tutoring</a:t>
            </a:r>
          </a:p>
          <a:p>
            <a:endParaRPr lang="en-GB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004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868" y="2121763"/>
            <a:ext cx="10515600" cy="2598329"/>
          </a:xfrm>
        </p:spPr>
        <p:txBody>
          <a:bodyPr>
            <a:normAutofit/>
          </a:bodyPr>
          <a:lstStyle/>
          <a:p>
            <a:r>
              <a:rPr lang="en-GB"/>
              <a:t>To be able to </a:t>
            </a:r>
            <a:r>
              <a:rPr lang="en-GB" b="1"/>
              <a:t>find the Volume of 3D Shapes.</a:t>
            </a:r>
          </a:p>
          <a:p>
            <a:pPr marL="0" indent="0">
              <a:buNone/>
            </a:pPr>
            <a:r>
              <a:rPr lang="en-GB" b="1"/>
              <a:t>	- Cuboids</a:t>
            </a:r>
          </a:p>
          <a:p>
            <a:pPr marL="0" indent="0">
              <a:buNone/>
            </a:pPr>
            <a:r>
              <a:rPr lang="en-GB" b="1"/>
              <a:t>	- Triangular Prisms</a:t>
            </a:r>
          </a:p>
          <a:p>
            <a:pPr marL="0" indent="0">
              <a:buNone/>
            </a:pPr>
            <a:r>
              <a:rPr lang="en-GB" b="1"/>
              <a:t>	- Cylinders</a:t>
            </a:r>
          </a:p>
          <a:p>
            <a:pPr marL="0" indent="0">
              <a:buNone/>
            </a:pPr>
            <a:r>
              <a:rPr lang="en-GB" b="1"/>
              <a:t>	- Trapezoidal Prisms</a:t>
            </a:r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45868" y="1319349"/>
            <a:ext cx="4726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u="sng"/>
              <a:t>Objectives</a:t>
            </a:r>
            <a:endParaRPr lang="en-GB" u="sng"/>
          </a:p>
        </p:txBody>
      </p:sp>
      <p:sp>
        <p:nvSpPr>
          <p:cNvPr id="7" name="TextBox 6"/>
          <p:cNvSpPr txBox="1"/>
          <p:nvPr/>
        </p:nvSpPr>
        <p:spPr>
          <a:xfrm>
            <a:off x="4059039" y="459021"/>
            <a:ext cx="41296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u="sng"/>
              <a:t>Title: Volume of Prisms</a:t>
            </a:r>
          </a:p>
        </p:txBody>
      </p:sp>
    </p:spTree>
    <p:extLst>
      <p:ext uri="{BB962C8B-B14F-4D97-AF65-F5344CB8AC3E}">
        <p14:creationId xmlns:p14="http://schemas.microsoft.com/office/powerpoint/2010/main" val="4232350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69255" y="1329980"/>
            <a:ext cx="936104" cy="273630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grpSp>
        <p:nvGrpSpPr>
          <p:cNvPr id="3" name="Group 2"/>
          <p:cNvGrpSpPr/>
          <p:nvPr/>
        </p:nvGrpSpPr>
        <p:grpSpPr>
          <a:xfrm rot="7266684">
            <a:off x="3715225" y="1803928"/>
            <a:ext cx="2520280" cy="2736304"/>
            <a:chOff x="2915816" y="3068960"/>
            <a:chExt cx="2520280" cy="2736304"/>
          </a:xfrm>
        </p:grpSpPr>
        <p:cxnSp>
          <p:nvCxnSpPr>
            <p:cNvPr id="19" name="Straight Connector 18"/>
            <p:cNvCxnSpPr/>
            <p:nvPr/>
          </p:nvCxnSpPr>
          <p:spPr>
            <a:xfrm flipH="1">
              <a:off x="2915816" y="3068960"/>
              <a:ext cx="864096" cy="2736304"/>
            </a:xfrm>
            <a:prstGeom prst="line">
              <a:avLst/>
            </a:prstGeom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3779912" y="3068960"/>
              <a:ext cx="1656184" cy="2736304"/>
            </a:xfrm>
            <a:prstGeom prst="line">
              <a:avLst/>
            </a:prstGeom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2915816" y="5805264"/>
              <a:ext cx="2520280" cy="0"/>
            </a:xfrm>
            <a:prstGeom prst="line">
              <a:avLst/>
            </a:prstGeom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" name="Straight Connector 3"/>
          <p:cNvCxnSpPr/>
          <p:nvPr/>
        </p:nvCxnSpPr>
        <p:spPr>
          <a:xfrm flipV="1">
            <a:off x="6797847" y="1762028"/>
            <a:ext cx="1440160" cy="70847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8238007" y="1762028"/>
            <a:ext cx="936104" cy="695362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6797847" y="2466003"/>
            <a:ext cx="1440160" cy="70847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8238007" y="2466002"/>
            <a:ext cx="936104" cy="695362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23"/>
          <p:cNvSpPr txBox="1"/>
          <p:nvPr/>
        </p:nvSpPr>
        <p:spPr>
          <a:xfrm>
            <a:off x="1469255" y="4066283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/>
              <a:t>4cm</a:t>
            </a:r>
          </a:p>
        </p:txBody>
      </p:sp>
      <p:sp>
        <p:nvSpPr>
          <p:cNvPr id="9" name="TextBox 24"/>
          <p:cNvSpPr txBox="1"/>
          <p:nvPr/>
        </p:nvSpPr>
        <p:spPr>
          <a:xfrm>
            <a:off x="761720" y="244435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/>
              <a:t>9cm</a:t>
            </a:r>
          </a:p>
        </p:txBody>
      </p:sp>
      <p:sp>
        <p:nvSpPr>
          <p:cNvPr id="10" name="TextBox 25"/>
          <p:cNvSpPr txBox="1"/>
          <p:nvPr/>
        </p:nvSpPr>
        <p:spPr>
          <a:xfrm>
            <a:off x="4392128" y="354403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/>
              <a:t>50mm</a:t>
            </a:r>
          </a:p>
        </p:txBody>
      </p:sp>
      <p:sp>
        <p:nvSpPr>
          <p:cNvPr id="11" name="TextBox 26"/>
          <p:cNvSpPr txBox="1"/>
          <p:nvPr/>
        </p:nvSpPr>
        <p:spPr>
          <a:xfrm>
            <a:off x="2981423" y="2203009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/>
              <a:t>110mm</a:t>
            </a:r>
          </a:p>
        </p:txBody>
      </p:sp>
      <p:sp>
        <p:nvSpPr>
          <p:cNvPr id="12" name="TextBox 27"/>
          <p:cNvSpPr txBox="1"/>
          <p:nvPr/>
        </p:nvSpPr>
        <p:spPr>
          <a:xfrm>
            <a:off x="5180682" y="203759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/>
              <a:t>120mm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460602" y="1397839"/>
            <a:ext cx="0" cy="2145327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30"/>
          <p:cNvSpPr txBox="1"/>
          <p:nvPr/>
        </p:nvSpPr>
        <p:spPr>
          <a:xfrm>
            <a:off x="4392128" y="2417149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/>
              <a:t>100mm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9318127" y="1762028"/>
            <a:ext cx="0" cy="141245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6797847" y="1618011"/>
            <a:ext cx="2376264" cy="1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36"/>
          <p:cNvSpPr txBox="1"/>
          <p:nvPr/>
        </p:nvSpPr>
        <p:spPr>
          <a:xfrm>
            <a:off x="7580483" y="1248679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/>
              <a:t>6m</a:t>
            </a:r>
          </a:p>
        </p:txBody>
      </p:sp>
      <p:sp>
        <p:nvSpPr>
          <p:cNvPr id="18" name="TextBox 37"/>
          <p:cNvSpPr txBox="1"/>
          <p:nvPr/>
        </p:nvSpPr>
        <p:spPr>
          <a:xfrm>
            <a:off x="9102103" y="2232483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/>
              <a:t>4m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43463" y="61236"/>
            <a:ext cx="103275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Starter: Find the Area of each Shape</a:t>
            </a:r>
          </a:p>
        </p:txBody>
      </p:sp>
    </p:spTree>
    <p:extLst>
      <p:ext uri="{BB962C8B-B14F-4D97-AF65-F5344CB8AC3E}">
        <p14:creationId xmlns:p14="http://schemas.microsoft.com/office/powerpoint/2010/main" val="424475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69255" y="1329980"/>
            <a:ext cx="936104" cy="273630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grpSp>
        <p:nvGrpSpPr>
          <p:cNvPr id="3" name="Group 2"/>
          <p:cNvGrpSpPr/>
          <p:nvPr/>
        </p:nvGrpSpPr>
        <p:grpSpPr>
          <a:xfrm rot="7266684">
            <a:off x="3715225" y="1803928"/>
            <a:ext cx="2520280" cy="2736304"/>
            <a:chOff x="2915816" y="3068960"/>
            <a:chExt cx="2520280" cy="2736304"/>
          </a:xfrm>
        </p:grpSpPr>
        <p:cxnSp>
          <p:nvCxnSpPr>
            <p:cNvPr id="19" name="Straight Connector 18"/>
            <p:cNvCxnSpPr/>
            <p:nvPr/>
          </p:nvCxnSpPr>
          <p:spPr>
            <a:xfrm flipH="1">
              <a:off x="2915816" y="3068960"/>
              <a:ext cx="864096" cy="2736304"/>
            </a:xfrm>
            <a:prstGeom prst="line">
              <a:avLst/>
            </a:prstGeom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3779912" y="3068960"/>
              <a:ext cx="1656184" cy="2736304"/>
            </a:xfrm>
            <a:prstGeom prst="line">
              <a:avLst/>
            </a:prstGeom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2915816" y="5805264"/>
              <a:ext cx="2520280" cy="0"/>
            </a:xfrm>
            <a:prstGeom prst="line">
              <a:avLst/>
            </a:prstGeom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" name="Straight Connector 3"/>
          <p:cNvCxnSpPr/>
          <p:nvPr/>
        </p:nvCxnSpPr>
        <p:spPr>
          <a:xfrm flipV="1">
            <a:off x="6797847" y="1762028"/>
            <a:ext cx="1440160" cy="70847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8238007" y="1762028"/>
            <a:ext cx="936104" cy="695362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6797847" y="2466003"/>
            <a:ext cx="1440160" cy="70847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8238007" y="2466002"/>
            <a:ext cx="936104" cy="695362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23"/>
          <p:cNvSpPr txBox="1"/>
          <p:nvPr/>
        </p:nvSpPr>
        <p:spPr>
          <a:xfrm>
            <a:off x="1469255" y="4066283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/>
              <a:t>4cm</a:t>
            </a:r>
          </a:p>
        </p:txBody>
      </p:sp>
      <p:sp>
        <p:nvSpPr>
          <p:cNvPr id="9" name="TextBox 24"/>
          <p:cNvSpPr txBox="1"/>
          <p:nvPr/>
        </p:nvSpPr>
        <p:spPr>
          <a:xfrm>
            <a:off x="761720" y="244435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/>
              <a:t>9cm</a:t>
            </a:r>
          </a:p>
        </p:txBody>
      </p:sp>
      <p:sp>
        <p:nvSpPr>
          <p:cNvPr id="10" name="TextBox 25"/>
          <p:cNvSpPr txBox="1"/>
          <p:nvPr/>
        </p:nvSpPr>
        <p:spPr>
          <a:xfrm>
            <a:off x="4392128" y="354403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/>
              <a:t>50mm</a:t>
            </a:r>
          </a:p>
        </p:txBody>
      </p:sp>
      <p:sp>
        <p:nvSpPr>
          <p:cNvPr id="11" name="TextBox 26"/>
          <p:cNvSpPr txBox="1"/>
          <p:nvPr/>
        </p:nvSpPr>
        <p:spPr>
          <a:xfrm>
            <a:off x="2981423" y="2203009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/>
              <a:t>110mm</a:t>
            </a:r>
          </a:p>
        </p:txBody>
      </p:sp>
      <p:sp>
        <p:nvSpPr>
          <p:cNvPr id="12" name="TextBox 27"/>
          <p:cNvSpPr txBox="1"/>
          <p:nvPr/>
        </p:nvSpPr>
        <p:spPr>
          <a:xfrm>
            <a:off x="5180682" y="203759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/>
              <a:t>120mm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460602" y="1397839"/>
            <a:ext cx="0" cy="2145327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30"/>
          <p:cNvSpPr txBox="1"/>
          <p:nvPr/>
        </p:nvSpPr>
        <p:spPr>
          <a:xfrm>
            <a:off x="4392128" y="2417149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/>
              <a:t>100mm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9318127" y="1762028"/>
            <a:ext cx="0" cy="141245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6797847" y="1618011"/>
            <a:ext cx="2376264" cy="1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36"/>
          <p:cNvSpPr txBox="1"/>
          <p:nvPr/>
        </p:nvSpPr>
        <p:spPr>
          <a:xfrm>
            <a:off x="7580483" y="1248679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/>
              <a:t>6m</a:t>
            </a:r>
          </a:p>
        </p:txBody>
      </p:sp>
      <p:sp>
        <p:nvSpPr>
          <p:cNvPr id="18" name="TextBox 37"/>
          <p:cNvSpPr txBox="1"/>
          <p:nvPr/>
        </p:nvSpPr>
        <p:spPr>
          <a:xfrm>
            <a:off x="9102103" y="2232483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/>
              <a:t>4m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43463" y="61236"/>
            <a:ext cx="103275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Starter: Find the Area of each Shape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091821" y="4694830"/>
                <a:ext cx="17332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36</m:t>
                      </m:r>
                      <m:sSup>
                        <m:sSup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80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1821" y="4694830"/>
                <a:ext cx="1733266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778764" y="4706513"/>
                <a:ext cx="17332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500</m:t>
                      </m:r>
                      <m:sSup>
                        <m:sSup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𝑚𝑚</m:t>
                          </m:r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80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8764" y="4706513"/>
                <a:ext cx="1733266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7305043" y="4694830"/>
                <a:ext cx="17332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80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5043" y="4694830"/>
                <a:ext cx="1733266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7171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/>
        </p:nvSpPr>
        <p:spPr bwMode="auto">
          <a:xfrm>
            <a:off x="30234" y="0"/>
            <a:ext cx="2214611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4800" b="1"/>
              <a:t>A Prism</a:t>
            </a:r>
          </a:p>
        </p:txBody>
      </p:sp>
      <p:sp>
        <p:nvSpPr>
          <p:cNvPr id="3" name="Oval 2"/>
          <p:cNvSpPr>
            <a:spLocks noChangeArrowheads="1"/>
          </p:cNvSpPr>
          <p:nvPr/>
        </p:nvSpPr>
        <p:spPr bwMode="auto">
          <a:xfrm>
            <a:off x="3945862" y="1037760"/>
            <a:ext cx="1295400" cy="1223962"/>
          </a:xfrm>
          <a:prstGeom prst="ellipse">
            <a:avLst/>
          </a:prstGeom>
          <a:solidFill>
            <a:schemeClr val="accent2"/>
          </a:solidFill>
          <a:ln w="9525">
            <a:round/>
            <a:headEnd/>
            <a:tailEnd/>
          </a:ln>
          <a:effectLst/>
          <a:scene3d>
            <a:camera prst="legacyPerspectiveTopLeft">
              <a:rot lat="600000" lon="20399999" rev="0"/>
            </a:camera>
            <a:lightRig rig="legacyFlat4" dir="t"/>
          </a:scene3d>
          <a:sp3d extrusionH="1801800" prstMaterial="legacyMatte">
            <a:bevelT w="13500" h="13500" prst="angle"/>
            <a:bevelB w="13500" h="13500" prst="angle"/>
            <a:extrusionClr>
              <a:schemeClr val="accent1"/>
            </a:extrusionClr>
            <a:contourClr>
              <a:schemeClr val="accent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754150" y="1253660"/>
            <a:ext cx="1152525" cy="719137"/>
          </a:xfrm>
          <a:prstGeom prst="rect">
            <a:avLst/>
          </a:prstGeom>
          <a:solidFill>
            <a:schemeClr val="accent2"/>
          </a:solidFill>
          <a:ln w="9525">
            <a:miter lim="800000"/>
            <a:headEnd/>
            <a:tailEnd/>
          </a:ln>
          <a:effectLst/>
          <a:scene3d>
            <a:camera prst="legacyPerspectiveFront">
              <a:rot lat="1500000" lon="1500000" rev="0"/>
            </a:camera>
            <a:lightRig rig="legacyFlat2" dir="b"/>
          </a:scene3d>
          <a:sp3d extrusionH="3630600" prstMaterial="legacyMatte">
            <a:bevelT w="13500" h="13500" prst="angle"/>
            <a:bevelB w="13500" h="13500" prst="angle"/>
            <a:extrusionClr>
              <a:schemeClr val="accent1"/>
            </a:extrusionClr>
            <a:contourClr>
              <a:schemeClr val="accent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6825587" y="3198347"/>
            <a:ext cx="1728788" cy="865188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miter lim="800000"/>
            <a:headEnd/>
            <a:tailEnd/>
          </a:ln>
          <a:effectLst/>
          <a:scene3d>
            <a:camera prst="legacyPerspectiveTopRight">
              <a:rot lat="0" lon="1200000" rev="0"/>
            </a:camera>
            <a:lightRig rig="legacyFlat3" dir="b"/>
          </a:scene3d>
          <a:sp3d extrusionH="3630600" prstMaterial="legacyMatte">
            <a:bevelT w="13500" h="13500" prst="angle"/>
            <a:bevelB w="13500" h="13500" prst="angle"/>
            <a:extrusionClr>
              <a:schemeClr val="accent1"/>
            </a:extrusionClr>
            <a:contourClr>
              <a:schemeClr val="accent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9" name="AutoShape 10"/>
          <p:cNvSpPr>
            <a:spLocks noChangeArrowheads="1"/>
          </p:cNvSpPr>
          <p:nvPr/>
        </p:nvSpPr>
        <p:spPr bwMode="auto">
          <a:xfrm rot="10800000">
            <a:off x="3153700" y="3558710"/>
            <a:ext cx="2160587" cy="576262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2"/>
          </a:solidFill>
          <a:ln w="9525">
            <a:miter lim="800000"/>
            <a:headEnd/>
            <a:tailEnd/>
          </a:ln>
          <a:effectLst/>
          <a:scene3d>
            <a:camera prst="legacyPerspectiveFront">
              <a:rot lat="1500000" lon="20099999" rev="0"/>
            </a:camera>
            <a:lightRig rig="legacyFlat4" dir="t"/>
          </a:scene3d>
          <a:sp3d extrusionH="3630600" prstMaterial="legacyMatte">
            <a:bevelT w="13500" h="13500" prst="angle"/>
            <a:bevelB w="13500" h="13500" prst="angle"/>
            <a:extrusionClr>
              <a:schemeClr val="accent1"/>
            </a:extrusionClr>
            <a:contourClr>
              <a:schemeClr val="accent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 flipH="1" flipV="1">
            <a:off x="4665000" y="1772772"/>
            <a:ext cx="1008062" cy="10080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 flipH="1">
            <a:off x="4522125" y="3141197"/>
            <a:ext cx="935037" cy="5746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 flipV="1">
            <a:off x="6465225" y="1628310"/>
            <a:ext cx="865187" cy="11525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6465225" y="3141197"/>
            <a:ext cx="1368425" cy="647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4953925" y="2707810"/>
            <a:ext cx="2200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GB" altLang="en-US" sz="2400" b="1"/>
              <a:t>Cross section</a:t>
            </a: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 flipV="1">
            <a:off x="8554375" y="3644435"/>
            <a:ext cx="1223962" cy="5762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 flipH="1">
            <a:off x="8120987" y="1052047"/>
            <a:ext cx="865188" cy="10810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Line 20"/>
          <p:cNvSpPr>
            <a:spLocks noChangeShapeType="1"/>
          </p:cNvSpPr>
          <p:nvPr/>
        </p:nvSpPr>
        <p:spPr bwMode="auto">
          <a:xfrm>
            <a:off x="2145637" y="3284072"/>
            <a:ext cx="863600" cy="10810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>
            <a:off x="3153700" y="1412410"/>
            <a:ext cx="792162" cy="7191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4306225" y="532935"/>
            <a:ext cx="1098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GB" altLang="en-US" b="1">
                <a:solidFill>
                  <a:schemeClr val="accent5">
                    <a:lumMod val="50000"/>
                  </a:schemeClr>
                </a:solidFill>
              </a:rPr>
              <a:t>Cylinder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8786390" y="1182222"/>
            <a:ext cx="971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GB" altLang="en-US" b="1">
                <a:solidFill>
                  <a:schemeClr val="accent5">
                    <a:lumMod val="50000"/>
                  </a:schemeClr>
                </a:solidFill>
              </a:rPr>
              <a:t>Cuboid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7185950" y="4206410"/>
            <a:ext cx="2000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GB" altLang="en-US" b="1">
                <a:solidFill>
                  <a:schemeClr val="accent5">
                    <a:lumMod val="50000"/>
                  </a:schemeClr>
                </a:solidFill>
              </a:rPr>
              <a:t>Triangular Prism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3514062" y="4350872"/>
            <a:ext cx="1962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GB" altLang="en-US" b="1">
                <a:solidFill>
                  <a:schemeClr val="accent5">
                    <a:lumMod val="50000"/>
                  </a:schemeClr>
                </a:solidFill>
              </a:rPr>
              <a:t>Trapezoid Prism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2883031" y="4837881"/>
            <a:ext cx="7164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GB" altLang="en-US" sz="2400" b="1">
                <a:solidFill>
                  <a:schemeClr val="accent5">
                    <a:lumMod val="50000"/>
                  </a:schemeClr>
                </a:solidFill>
              </a:rPr>
              <a:t>Volume of Prism = length x</a:t>
            </a:r>
            <a:r>
              <a:rPr lang="en-GB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altLang="en-US" sz="2400" b="1">
                <a:solidFill>
                  <a:schemeClr val="accent5">
                    <a:lumMod val="50000"/>
                  </a:schemeClr>
                </a:solidFill>
              </a:rPr>
              <a:t>Cross-sectional area</a:t>
            </a:r>
          </a:p>
        </p:txBody>
      </p:sp>
    </p:spTree>
    <p:extLst>
      <p:ext uri="{BB962C8B-B14F-4D97-AF65-F5344CB8AC3E}">
        <p14:creationId xmlns:p14="http://schemas.microsoft.com/office/powerpoint/2010/main" val="1865291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/>
        </p:nvSpPr>
        <p:spPr bwMode="auto">
          <a:xfrm>
            <a:off x="0" y="0"/>
            <a:ext cx="403746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4800" b="1"/>
              <a:t>Area Formulae</a:t>
            </a:r>
          </a:p>
        </p:txBody>
      </p:sp>
      <p:sp>
        <p:nvSpPr>
          <p:cNvPr id="3" name="Oval 2"/>
          <p:cNvSpPr>
            <a:spLocks noChangeArrowheads="1"/>
          </p:cNvSpPr>
          <p:nvPr/>
        </p:nvSpPr>
        <p:spPr bwMode="auto">
          <a:xfrm>
            <a:off x="6761459" y="1259325"/>
            <a:ext cx="1441450" cy="14398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63851" y="1247068"/>
            <a:ext cx="2232025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 rot="10800000">
            <a:off x="9054861" y="1462967"/>
            <a:ext cx="2376487" cy="936625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3630645" y="1245038"/>
            <a:ext cx="2303463" cy="108108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6586834" y="1475225"/>
            <a:ext cx="1897063" cy="2209801"/>
            <a:chOff x="1001" y="1298"/>
            <a:chExt cx="1195" cy="139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1001" y="2161"/>
                  <a:ext cx="1195" cy="52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defPPr>
                    <a:defRPr lang="en-GB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GB" altLang="en-US" sz="2400" b="1"/>
                    <a:t>Area Circle </a:t>
                  </a:r>
                  <a:endParaRPr lang="en-GB" altLang="en-US" sz="2400" b="1" i="1">
                    <a:latin typeface="Cambria Math" panose="02040503050406030204" pitchFamily="18" charset="0"/>
                  </a:endParaRPr>
                </a:p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altLang="en-US" sz="24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GB" alt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  <m:r>
                          <a:rPr lang="en-GB" alt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sSup>
                          <m:sSupPr>
                            <m:ctrlPr>
                              <a:rPr lang="en-GB" altLang="en-US" sz="2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altLang="en-US" sz="2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</m:e>
                          <m:sup>
                            <m:r>
                              <a:rPr lang="en-GB" altLang="en-US" sz="2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l-GR" altLang="en-US" sz="2400" b="1" baseline="42000"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3" name="Text 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001" y="2161"/>
                  <a:ext cx="1195" cy="529"/>
                </a:xfrm>
                <a:prstGeom prst="rect">
                  <a:avLst/>
                </a:prstGeom>
                <a:blipFill>
                  <a:blip r:embed="rId2"/>
                  <a:stretch>
                    <a:fillRect l="-4823" t="-5109" r="-4180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4" name="Line 10"/>
            <p:cNvSpPr>
              <a:spLocks noChangeShapeType="1"/>
            </p:cNvSpPr>
            <p:nvPr/>
          </p:nvSpPr>
          <p:spPr bwMode="auto">
            <a:xfrm flipV="1">
              <a:off x="1565" y="1389"/>
              <a:ext cx="362" cy="2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25" name="Text Box 11"/>
            <p:cNvSpPr txBox="1">
              <a:spLocks noChangeArrowheads="1"/>
            </p:cNvSpPr>
            <p:nvPr/>
          </p:nvSpPr>
          <p:spPr bwMode="auto">
            <a:xfrm>
              <a:off x="1610" y="1298"/>
              <a:ext cx="19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r>
                <a:rPr lang="en-GB" altLang="en-US" sz="2400" b="1">
                  <a:solidFill>
                    <a:schemeClr val="accent5">
                      <a:lumMod val="50000"/>
                    </a:schemeClr>
                  </a:solidFill>
                </a:rPr>
                <a:t>r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384438" y="1653468"/>
            <a:ext cx="2698750" cy="2193926"/>
            <a:chOff x="3412" y="1146"/>
            <a:chExt cx="1700" cy="138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529" y="2005"/>
                  <a:ext cx="1583" cy="52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defPPr>
                    <a:defRPr lang="en-GB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GB" altLang="en-US" sz="2400" b="1"/>
                    <a:t>Area Rectangle </a:t>
                  </a:r>
                </a:p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altLang="en-US" sz="24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GB" altLang="en-US" sz="24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GB" alt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GB" alt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𝒉</m:t>
                        </m:r>
                      </m:oMath>
                    </m:oMathPara>
                  </a14:m>
                  <a:endParaRPr lang="en-GB" altLang="en-US" sz="2400" b="1"/>
                </a:p>
              </p:txBody>
            </p:sp>
          </mc:Choice>
          <mc:Fallback xmlns="">
            <p:sp>
              <p:nvSpPr>
                <p:cNvPr id="20" name="Text 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529" y="2005"/>
                  <a:ext cx="1583" cy="523"/>
                </a:xfrm>
                <a:prstGeom prst="rect">
                  <a:avLst/>
                </a:prstGeom>
                <a:blipFill>
                  <a:blip r:embed="rId3"/>
                  <a:stretch>
                    <a:fillRect l="-3398" t="-5147" r="-3155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1" name="Text Box 14"/>
            <p:cNvSpPr txBox="1">
              <a:spLocks noChangeArrowheads="1"/>
            </p:cNvSpPr>
            <p:nvPr/>
          </p:nvSpPr>
          <p:spPr bwMode="auto">
            <a:xfrm>
              <a:off x="3412" y="1146"/>
              <a:ext cx="23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r>
                <a:rPr lang="en-GB" altLang="en-US" sz="2400" b="1">
                  <a:solidFill>
                    <a:schemeClr val="accent5">
                      <a:lumMod val="50000"/>
                    </a:schemeClr>
                  </a:solidFill>
                </a:rPr>
                <a:t>h</a:t>
              </a:r>
            </a:p>
          </p:txBody>
        </p:sp>
        <p:sp>
          <p:nvSpPr>
            <p:cNvPr id="22" name="Text Box 15"/>
            <p:cNvSpPr txBox="1">
              <a:spLocks noChangeArrowheads="1"/>
            </p:cNvSpPr>
            <p:nvPr/>
          </p:nvSpPr>
          <p:spPr bwMode="auto">
            <a:xfrm>
              <a:off x="4195" y="1736"/>
              <a:ext cx="23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r>
                <a:rPr lang="en-GB" altLang="en-US" sz="2400" b="1">
                  <a:solidFill>
                    <a:schemeClr val="accent5">
                      <a:lumMod val="50000"/>
                    </a:schemeClr>
                  </a:solidFill>
                </a:rPr>
                <a:t>b</a:t>
              </a: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3730662" y="1245041"/>
            <a:ext cx="2219327" cy="2679702"/>
            <a:chOff x="3759" y="2704"/>
            <a:chExt cx="1398" cy="1688"/>
          </a:xfrm>
        </p:grpSpPr>
        <p:sp>
          <p:nvSpPr>
            <p:cNvPr id="16" name="Text Box 19"/>
            <p:cNvSpPr txBox="1">
              <a:spLocks noChangeArrowheads="1"/>
            </p:cNvSpPr>
            <p:nvPr/>
          </p:nvSpPr>
          <p:spPr bwMode="auto">
            <a:xfrm>
              <a:off x="4327" y="3384"/>
              <a:ext cx="23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r>
                <a:rPr lang="en-GB" altLang="en-US" sz="2400" b="1">
                  <a:solidFill>
                    <a:schemeClr val="accent5">
                      <a:lumMod val="50000"/>
                    </a:schemeClr>
                  </a:solidFill>
                </a:rPr>
                <a:t>b</a:t>
              </a:r>
            </a:p>
          </p:txBody>
        </p:sp>
        <p:sp>
          <p:nvSpPr>
            <p:cNvPr id="17" name="Line 20"/>
            <p:cNvSpPr>
              <a:spLocks noChangeShapeType="1"/>
            </p:cNvSpPr>
            <p:nvPr/>
          </p:nvSpPr>
          <p:spPr bwMode="auto">
            <a:xfrm>
              <a:off x="4422" y="2704"/>
              <a:ext cx="0" cy="6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18" name="Text Box 21"/>
            <p:cNvSpPr txBox="1">
              <a:spLocks noChangeArrowheads="1"/>
            </p:cNvSpPr>
            <p:nvPr/>
          </p:nvSpPr>
          <p:spPr bwMode="auto">
            <a:xfrm>
              <a:off x="4422" y="2931"/>
              <a:ext cx="23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r>
                <a:rPr lang="en-GB" altLang="en-US" sz="2400" b="1">
                  <a:solidFill>
                    <a:schemeClr val="accent5">
                      <a:lumMod val="50000"/>
                    </a:schemeClr>
                  </a:solidFill>
                </a:rPr>
                <a:t>h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3759" y="3646"/>
                  <a:ext cx="1398" cy="74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defPPr>
                    <a:defRPr lang="en-GB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GB" altLang="en-US" sz="2400" b="1"/>
                    <a:t>Area Triangle </a:t>
                  </a:r>
                </a:p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altLang="en-US" sz="24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GB" alt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altLang="en-US" sz="2400" b="1" i="1" smtClean="0">
                                <a:latin typeface="Cambria Math" panose="02040503050406030204" pitchFamily="18" charset="0"/>
                              </a:rPr>
                              <m:t>𝒃</m:t>
                            </m:r>
                            <m:r>
                              <a:rPr lang="en-GB" altLang="en-US" sz="2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r>
                              <a:rPr lang="en-GB" altLang="en-US" sz="2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𝒉</m:t>
                            </m:r>
                          </m:num>
                          <m:den>
                            <m:r>
                              <a:rPr lang="en-GB" altLang="en-US" sz="2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n-GB" altLang="en-US" sz="2400" b="1"/>
                </a:p>
              </p:txBody>
            </p:sp>
          </mc:Choice>
          <mc:Fallback xmlns="">
            <p:sp>
              <p:nvSpPr>
                <p:cNvPr id="19" name="Text 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759" y="3646"/>
                  <a:ext cx="1398" cy="746"/>
                </a:xfrm>
                <a:prstGeom prst="rect">
                  <a:avLst/>
                </a:prstGeom>
                <a:blipFill>
                  <a:blip r:embed="rId4"/>
                  <a:stretch>
                    <a:fillRect l="-4121" t="-3608" r="-3571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8967549" y="1031172"/>
            <a:ext cx="2562227" cy="2998791"/>
            <a:chOff x="738" y="2478"/>
            <a:chExt cx="1614" cy="1889"/>
          </a:xfrm>
        </p:grpSpPr>
        <p:sp>
          <p:nvSpPr>
            <p:cNvPr id="11" name="Text Box 16"/>
            <p:cNvSpPr txBox="1">
              <a:spLocks noChangeArrowheads="1"/>
            </p:cNvSpPr>
            <p:nvPr/>
          </p:nvSpPr>
          <p:spPr bwMode="auto">
            <a:xfrm>
              <a:off x="1701" y="2886"/>
              <a:ext cx="23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r>
                <a:rPr lang="en-GB" altLang="en-US" sz="2400" b="1">
                  <a:solidFill>
                    <a:schemeClr val="accent5">
                      <a:lumMod val="50000"/>
                    </a:schemeClr>
                  </a:solidFill>
                </a:rPr>
                <a:t>h</a:t>
              </a:r>
            </a:p>
          </p:txBody>
        </p:sp>
        <p:sp>
          <p:nvSpPr>
            <p:cNvPr id="12" name="Line 17"/>
            <p:cNvSpPr>
              <a:spLocks noChangeShapeType="1"/>
            </p:cNvSpPr>
            <p:nvPr/>
          </p:nvSpPr>
          <p:spPr bwMode="auto">
            <a:xfrm>
              <a:off x="1655" y="2750"/>
              <a:ext cx="0" cy="58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13" name="Text Box 18"/>
            <p:cNvSpPr txBox="1">
              <a:spLocks noChangeArrowheads="1"/>
            </p:cNvSpPr>
            <p:nvPr/>
          </p:nvSpPr>
          <p:spPr bwMode="auto">
            <a:xfrm>
              <a:off x="1429" y="3294"/>
              <a:ext cx="23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r>
                <a:rPr lang="en-GB" altLang="en-US" sz="2400" b="1">
                  <a:solidFill>
                    <a:schemeClr val="accent5">
                      <a:lumMod val="50000"/>
                    </a:schemeClr>
                  </a:solidFill>
                </a:rPr>
                <a:t>b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738" y="3621"/>
                  <a:ext cx="1614" cy="74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defPPr>
                    <a:defRPr lang="en-GB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GB" altLang="en-US" sz="2400" b="1"/>
                    <a:t>Area Trapezium </a:t>
                  </a:r>
                </a:p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alt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en-GB" altLang="en-US" sz="2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GB" altLang="en-US" sz="2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</m:t>
                            </m:r>
                            <m:r>
                              <a:rPr lang="en-GB" altLang="en-US" sz="2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𝒂</m:t>
                            </m:r>
                            <m:r>
                              <a:rPr lang="en-GB" altLang="en-US" sz="2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  <m:r>
                              <a:rPr lang="en-GB" altLang="en-US" sz="2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𝒃</m:t>
                            </m:r>
                            <m:r>
                              <a:rPr lang="en-GB" altLang="en-US" sz="2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)×</m:t>
                            </m:r>
                            <m:r>
                              <a:rPr lang="en-GB" altLang="en-US" sz="2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𝒉</m:t>
                            </m:r>
                          </m:num>
                          <m:den>
                            <m:r>
                              <a:rPr lang="en-GB" altLang="en-US" sz="2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n-US" altLang="en-US" sz="2400" b="1"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4" name="Text 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38" y="3621"/>
                  <a:ext cx="1614" cy="746"/>
                </a:xfrm>
                <a:prstGeom prst="rect">
                  <a:avLst/>
                </a:prstGeom>
                <a:blipFill>
                  <a:blip r:embed="rId5"/>
                  <a:stretch>
                    <a:fillRect l="-3095" t="-3608" r="-3333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Text Box 25"/>
            <p:cNvSpPr txBox="1">
              <a:spLocks noChangeArrowheads="1"/>
            </p:cNvSpPr>
            <p:nvPr/>
          </p:nvSpPr>
          <p:spPr bwMode="auto">
            <a:xfrm>
              <a:off x="1429" y="2478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r>
                <a:rPr lang="en-GB" altLang="en-US" sz="2400" b="1">
                  <a:solidFill>
                    <a:schemeClr val="accent5">
                      <a:lumMod val="50000"/>
                    </a:schemeClr>
                  </a:solidFill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65360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/>
        </p:nvSpPr>
        <p:spPr bwMode="auto">
          <a:xfrm>
            <a:off x="-6322" y="-57150"/>
            <a:ext cx="5176779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4800" b="1"/>
              <a:t>Volume of a Cuboid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8425770" y="1275873"/>
            <a:ext cx="1584325" cy="935038"/>
          </a:xfrm>
          <a:prstGeom prst="rect">
            <a:avLst/>
          </a:prstGeom>
          <a:solidFill>
            <a:schemeClr val="accent2"/>
          </a:solidFill>
          <a:ln w="9525">
            <a:miter lim="800000"/>
            <a:headEnd/>
            <a:tailEnd/>
          </a:ln>
          <a:effectLst/>
          <a:scene3d>
            <a:camera prst="legacyPerspectiveFront">
              <a:rot lat="1500000" lon="1500000" rev="0"/>
            </a:camera>
            <a:lightRig rig="legacyFlat2" dir="b"/>
          </a:scene3d>
          <a:sp3d extrusionH="3630600" prstMaterial="legacyMatte">
            <a:bevelT w="13500" h="13500" prst="angle"/>
            <a:bevelB w="13500" h="13500" prst="angle"/>
            <a:extrusionClr>
              <a:schemeClr val="accent1"/>
            </a:extrusionClr>
            <a:contourClr>
              <a:schemeClr val="accent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8497208" y="2212498"/>
            <a:ext cx="1368425" cy="2889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5" name="Line 7"/>
          <p:cNvSpPr>
            <a:spLocks noChangeShapeType="1"/>
          </p:cNvSpPr>
          <p:nvPr/>
        </p:nvSpPr>
        <p:spPr bwMode="auto">
          <a:xfrm flipV="1">
            <a:off x="10081533" y="1204436"/>
            <a:ext cx="936625" cy="11525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 flipV="1">
            <a:off x="8352745" y="1204436"/>
            <a:ext cx="0" cy="7207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7544708" y="1420336"/>
            <a:ext cx="831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GB" altLang="en-US" b="1"/>
              <a:t>5.3cm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8713108" y="2428398"/>
            <a:ext cx="831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GB" altLang="en-US" b="1"/>
              <a:t>7.2cm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10568895" y="1780698"/>
            <a:ext cx="958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GB" altLang="en-US" b="1"/>
              <a:t>10.6cm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Box 12"/>
              <p:cNvSpPr txBox="1">
                <a:spLocks noChangeArrowheads="1"/>
              </p:cNvSpPr>
              <p:nvPr/>
            </p:nvSpPr>
            <p:spPr bwMode="auto">
              <a:xfrm>
                <a:off x="284351" y="1281727"/>
                <a:ext cx="4391843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r>
                  <a:rPr lang="en-GB" altLang="en-US" sz="2400" b="1"/>
                  <a:t>Cross-sectional Area </a:t>
                </a:r>
                <a14:m>
                  <m:oMath xmlns:m="http://schemas.openxmlformats.org/officeDocument/2006/math">
                    <m:r>
                      <a:rPr lang="en-GB" alt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altLang="en-US" sz="2400" b="1" i="1" smtClean="0"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GB" alt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alt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𝒉</m:t>
                    </m:r>
                  </m:oMath>
                </a14:m>
                <a:endParaRPr lang="en-GB" altLang="en-US" sz="2400" b="1"/>
              </a:p>
            </p:txBody>
          </p:sp>
        </mc:Choice>
        <mc:Fallback xmlns="">
          <p:sp>
            <p:nvSpPr>
              <p:cNvPr id="10" name="Text 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84351" y="1281727"/>
                <a:ext cx="4391843" cy="461665"/>
              </a:xfrm>
              <a:prstGeom prst="rect">
                <a:avLst/>
              </a:prstGeom>
              <a:blipFill>
                <a:blip r:embed="rId2"/>
                <a:stretch>
                  <a:fillRect l="-2222" t="-9211" b="-3026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 Box 13"/>
              <p:cNvSpPr txBox="1">
                <a:spLocks noChangeArrowheads="1"/>
              </p:cNvSpPr>
              <p:nvPr/>
            </p:nvSpPr>
            <p:spPr bwMode="auto">
              <a:xfrm>
                <a:off x="3309518" y="1684953"/>
                <a:ext cx="2091085" cy="83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GB" altLang="en-US" sz="2400" b="1">
                  <a:ea typeface="Cambria Math" panose="02040503050406030204" pitchFamily="18" charset="0"/>
                </a:endParaRPr>
              </a:p>
              <a:p>
                <a:r>
                  <a:rPr lang="en-GB" altLang="en-US" sz="2400" b="1"/>
                  <a:t>  </a:t>
                </a:r>
                <a14:m>
                  <m:oMath xmlns:m="http://schemas.openxmlformats.org/officeDocument/2006/math">
                    <m:r>
                      <a:rPr lang="en-GB" alt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altLang="en-US" sz="2400" b="1" i="1" smtClean="0">
                        <a:latin typeface="Cambria Math" panose="02040503050406030204" pitchFamily="18" charset="0"/>
                      </a:rPr>
                      <m:t>𝟑𝟖</m:t>
                    </m:r>
                    <m:r>
                      <a:rPr lang="en-GB" altLang="en-US" sz="2400" b="1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GB" altLang="en-US" sz="2400" b="1" i="1" smtClean="0">
                        <a:latin typeface="Cambria Math" panose="02040503050406030204" pitchFamily="18" charset="0"/>
                      </a:rPr>
                      <m:t>𝟏𝟔</m:t>
                    </m:r>
                    <m:sSup>
                      <m:sSupPr>
                        <m:ctrlPr>
                          <a:rPr lang="en-GB" altLang="en-US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altLang="en-US" sz="2400" b="1" i="1" smtClean="0">
                            <a:latin typeface="Cambria Math" panose="02040503050406030204" pitchFamily="18" charset="0"/>
                          </a:rPr>
                          <m:t>𝒄𝒎</m:t>
                        </m:r>
                      </m:e>
                      <m:sup>
                        <m:r>
                          <a:rPr lang="en-GB" alt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GB" altLang="en-US" sz="2400" b="1"/>
              </a:p>
            </p:txBody>
          </p:sp>
        </mc:Choice>
        <mc:Fallback xmlns="">
          <p:sp>
            <p:nvSpPr>
              <p:cNvPr id="11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09518" y="1684953"/>
                <a:ext cx="2091085" cy="83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 Box 14"/>
              <p:cNvSpPr txBox="1">
                <a:spLocks noChangeArrowheads="1"/>
              </p:cNvSpPr>
              <p:nvPr/>
            </p:nvSpPr>
            <p:spPr bwMode="auto">
              <a:xfrm>
                <a:off x="2300089" y="2885103"/>
                <a:ext cx="3673506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r>
                  <a:rPr lang="en-GB" altLang="en-US" sz="2400" b="1"/>
                  <a:t>Volume </a:t>
                </a:r>
                <a14:m>
                  <m:oMath xmlns:m="http://schemas.openxmlformats.org/officeDocument/2006/math">
                    <m:r>
                      <a:rPr lang="en-GB" alt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altLang="en-US" sz="2400" b="1" i="1" smtClean="0">
                        <a:latin typeface="Cambria Math" panose="02040503050406030204" pitchFamily="18" charset="0"/>
                      </a:rPr>
                      <m:t>𝑪𝑺𝑨</m:t>
                    </m:r>
                    <m:r>
                      <a:rPr lang="en-GB" alt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alt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𝑳𝒆𝒏𝒈𝒕𝒉</m:t>
                    </m:r>
                  </m:oMath>
                </a14:m>
                <a:endParaRPr lang="en-GB" altLang="en-US" sz="2400" b="1"/>
              </a:p>
            </p:txBody>
          </p:sp>
        </mc:Choice>
        <mc:Fallback xmlns="">
          <p:sp>
            <p:nvSpPr>
              <p:cNvPr id="12" name="Text 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00089" y="2885103"/>
                <a:ext cx="3673506" cy="461665"/>
              </a:xfrm>
              <a:prstGeom prst="rect">
                <a:avLst/>
              </a:prstGeom>
              <a:blipFill>
                <a:blip r:embed="rId4"/>
                <a:stretch>
                  <a:fillRect l="-2488" t="-9211" r="-332" b="-3026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Box 15"/>
              <p:cNvSpPr txBox="1">
                <a:spLocks noChangeArrowheads="1"/>
              </p:cNvSpPr>
              <p:nvPr/>
            </p:nvSpPr>
            <p:spPr bwMode="auto">
              <a:xfrm>
                <a:off x="3514527" y="3389928"/>
                <a:ext cx="2458815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𝟑𝟖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𝟏𝟔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en-GB" altLang="en-US" sz="2400" b="1"/>
              </a:p>
            </p:txBody>
          </p:sp>
        </mc:Choice>
        <mc:Fallback xmlns="">
          <p:sp>
            <p:nvSpPr>
              <p:cNvPr id="13" name="Text 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14527" y="3389928"/>
                <a:ext cx="2458815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16"/>
              <p:cNvSpPr txBox="1">
                <a:spLocks noChangeArrowheads="1"/>
              </p:cNvSpPr>
              <p:nvPr/>
            </p:nvSpPr>
            <p:spPr bwMode="auto">
              <a:xfrm>
                <a:off x="3524052" y="4613891"/>
                <a:ext cx="2023759" cy="4700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𝟒𝟎𝟒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𝟓</m:t>
                      </m:r>
                      <m:sSup>
                        <m:sSupPr>
                          <m:ctrlPr>
                            <a:rPr lang="en-GB" altLang="en-US" sz="24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altLang="en-US" sz="2400" b="1" i="1">
                              <a:latin typeface="Cambria Math" panose="02040503050406030204" pitchFamily="18" charset="0"/>
                            </a:rPr>
                            <m:t>𝒄𝒎</m:t>
                          </m:r>
                        </m:e>
                        <m:sup>
                          <m:r>
                            <a:rPr lang="en-GB" altLang="en-US" sz="2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en-GB" altLang="en-US" sz="2400" b="1" dirty="0"/>
              </a:p>
            </p:txBody>
          </p:sp>
        </mc:Choice>
        <mc:Fallback xmlns="">
          <p:sp>
            <p:nvSpPr>
              <p:cNvPr id="14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24052" y="4613891"/>
                <a:ext cx="2023759" cy="47000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636168" y="2067085"/>
            <a:ext cx="267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GB" altLang="en-US" sz="2400" b="1">
                <a:solidFill>
                  <a:srgbClr val="FF0000"/>
                </a:solidFill>
              </a:rPr>
              <a:t>DO NOT ROUND!</a:t>
            </a:r>
          </a:p>
        </p:txBody>
      </p: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5985958" y="2987199"/>
            <a:ext cx="2170113" cy="719138"/>
            <a:chOff x="2789" y="2478"/>
            <a:chExt cx="1367" cy="453"/>
          </a:xfrm>
        </p:grpSpPr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3016" y="2478"/>
              <a:ext cx="11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r>
                <a:rPr lang="en-GB" altLang="en-US" sz="2400" b="1">
                  <a:solidFill>
                    <a:srgbClr val="FF0000"/>
                  </a:solidFill>
                </a:rPr>
                <a:t>USE ‘ANS’!</a:t>
              </a:r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flipH="1">
              <a:off x="2789" y="2750"/>
              <a:ext cx="681" cy="18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 Box 21"/>
              <p:cNvSpPr txBox="1">
                <a:spLocks noChangeArrowheads="1"/>
              </p:cNvSpPr>
              <p:nvPr/>
            </p:nvSpPr>
            <p:spPr bwMode="auto">
              <a:xfrm>
                <a:off x="3524052" y="3966191"/>
                <a:ext cx="2392450" cy="4700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𝟒𝟎𝟒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𝟒𝟗𝟔</m:t>
                      </m:r>
                      <m:sSup>
                        <m:sSupPr>
                          <m:ctrlPr>
                            <a:rPr lang="en-GB" altLang="en-US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altLang="en-US" sz="2400" b="1" i="1" smtClean="0">
                              <a:latin typeface="Cambria Math" panose="02040503050406030204" pitchFamily="18" charset="0"/>
                            </a:rPr>
                            <m:t>𝒄𝒎</m:t>
                          </m:r>
                        </m:e>
                        <m:sup>
                          <m:r>
                            <a:rPr lang="en-GB" altLang="en-US" sz="2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en-GB" altLang="en-US" sz="2400" b="1" dirty="0"/>
              </a:p>
            </p:txBody>
          </p:sp>
        </mc:Choice>
        <mc:Fallback xmlns="">
          <p:sp>
            <p:nvSpPr>
              <p:cNvPr id="17" name="Text 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24052" y="3966191"/>
                <a:ext cx="2392450" cy="47000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5630182" y="4187350"/>
            <a:ext cx="5059364" cy="830263"/>
            <a:chOff x="2789" y="2478"/>
            <a:chExt cx="3187" cy="523"/>
          </a:xfrm>
        </p:grpSpPr>
        <p:sp>
          <p:nvSpPr>
            <p:cNvPr id="19" name="Text Box 25"/>
            <p:cNvSpPr txBox="1">
              <a:spLocks noChangeArrowheads="1"/>
            </p:cNvSpPr>
            <p:nvPr/>
          </p:nvSpPr>
          <p:spPr bwMode="auto">
            <a:xfrm>
              <a:off x="3016" y="2478"/>
              <a:ext cx="2960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r>
                <a:rPr lang="en-GB" altLang="en-US" sz="2400" b="1">
                  <a:solidFill>
                    <a:srgbClr val="FF0000"/>
                  </a:solidFill>
                </a:rPr>
                <a:t>Sensible degree of accuracy if </a:t>
              </a:r>
            </a:p>
            <a:p>
              <a:r>
                <a:rPr lang="en-GB" altLang="en-US" sz="2400" b="1">
                  <a:solidFill>
                    <a:srgbClr val="FF0000"/>
                  </a:solidFill>
                </a:rPr>
                <a:t>	not stated in question.</a:t>
              </a:r>
            </a:p>
          </p:txBody>
        </p:sp>
        <p:sp>
          <p:nvSpPr>
            <p:cNvPr id="20" name="Line 26"/>
            <p:cNvSpPr>
              <a:spLocks noChangeShapeType="1"/>
            </p:cNvSpPr>
            <p:nvPr/>
          </p:nvSpPr>
          <p:spPr bwMode="auto">
            <a:xfrm flipH="1">
              <a:off x="2789" y="2750"/>
              <a:ext cx="681" cy="18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14361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/>
        </p:nvSpPr>
        <p:spPr bwMode="auto">
          <a:xfrm>
            <a:off x="-6322" y="-57150"/>
            <a:ext cx="7319254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4800" b="1"/>
              <a:t>Volume of a Triangular Prism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Box 12"/>
              <p:cNvSpPr txBox="1">
                <a:spLocks noChangeArrowheads="1"/>
              </p:cNvSpPr>
              <p:nvPr/>
            </p:nvSpPr>
            <p:spPr bwMode="auto">
              <a:xfrm>
                <a:off x="261952" y="1163255"/>
                <a:ext cx="5610190" cy="7191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r>
                  <a:rPr lang="en-GB" altLang="en-US" sz="2400" b="1"/>
                  <a:t>Cross-sectional Area </a:t>
                </a:r>
                <a14:m>
                  <m:oMath xmlns:m="http://schemas.openxmlformats.org/officeDocument/2006/math">
                    <m:r>
                      <a:rPr lang="en-GB" altLang="en-US" sz="28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altLang="en-US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altLang="en-US" sz="2800" b="1" i="1"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GB" alt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GB" alt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𝒉</m:t>
                        </m:r>
                      </m:num>
                      <m:den>
                        <m:r>
                          <a:rPr lang="en-GB" altLang="en-US" sz="2800" b="1" i="1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GB" altLang="en-US" sz="28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alt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altLang="en-US" sz="28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GB" altLang="en-US" sz="2800" b="1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GB" altLang="en-US" sz="28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GB" alt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GB" alt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  <m:r>
                          <a:rPr lang="en-GB" alt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GB" alt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GB" altLang="en-US" sz="2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GB" altLang="en-US" sz="2400" b="1"/>
              </a:p>
            </p:txBody>
          </p:sp>
        </mc:Choice>
        <mc:Fallback xmlns="">
          <p:sp>
            <p:nvSpPr>
              <p:cNvPr id="10" name="Text 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1952" y="1163255"/>
                <a:ext cx="5610190" cy="719108"/>
              </a:xfrm>
              <a:prstGeom prst="rect">
                <a:avLst/>
              </a:prstGeom>
              <a:blipFill>
                <a:blip r:embed="rId2"/>
                <a:stretch>
                  <a:fillRect l="-1739" b="-339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 Box 13"/>
              <p:cNvSpPr txBox="1">
                <a:spLocks noChangeArrowheads="1"/>
              </p:cNvSpPr>
              <p:nvPr/>
            </p:nvSpPr>
            <p:spPr bwMode="auto">
              <a:xfrm>
                <a:off x="4343514" y="1931052"/>
                <a:ext cx="2023759" cy="4700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𝟏𝟕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𝟔𝟑</m:t>
                      </m:r>
                      <m:sSup>
                        <m:sSupPr>
                          <m:ctrlPr>
                            <a:rPr lang="en-GB" altLang="en-US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altLang="en-US" sz="2400" b="1" i="1" smtClean="0">
                              <a:latin typeface="Cambria Math" panose="02040503050406030204" pitchFamily="18" charset="0"/>
                            </a:rPr>
                            <m:t>𝒄𝒎</m:t>
                          </m:r>
                        </m:e>
                        <m:sup>
                          <m:r>
                            <a:rPr lang="en-GB" altLang="en-US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altLang="en-US" sz="2000" b="1"/>
              </a:p>
            </p:txBody>
          </p:sp>
        </mc:Choice>
        <mc:Fallback xmlns="">
          <p:sp>
            <p:nvSpPr>
              <p:cNvPr id="11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43514" y="1931052"/>
                <a:ext cx="2023759" cy="4700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 Box 14"/>
              <p:cNvSpPr txBox="1">
                <a:spLocks noChangeArrowheads="1"/>
              </p:cNvSpPr>
              <p:nvPr/>
            </p:nvSpPr>
            <p:spPr bwMode="auto">
              <a:xfrm>
                <a:off x="2300089" y="2885103"/>
                <a:ext cx="3673506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r>
                  <a:rPr lang="en-GB" altLang="en-US" sz="2400" b="1"/>
                  <a:t>Volume </a:t>
                </a:r>
                <a14:m>
                  <m:oMath xmlns:m="http://schemas.openxmlformats.org/officeDocument/2006/math">
                    <m:r>
                      <a:rPr lang="en-GB" alt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altLang="en-US" sz="2400" b="1" i="1" smtClean="0">
                        <a:latin typeface="Cambria Math" panose="02040503050406030204" pitchFamily="18" charset="0"/>
                      </a:rPr>
                      <m:t>𝑪𝑺𝑨</m:t>
                    </m:r>
                    <m:r>
                      <a:rPr lang="en-GB" alt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alt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𝑳𝒆𝒏𝒈𝒕𝒉</m:t>
                    </m:r>
                  </m:oMath>
                </a14:m>
                <a:endParaRPr lang="en-GB" altLang="en-US" sz="2400" b="1"/>
              </a:p>
            </p:txBody>
          </p:sp>
        </mc:Choice>
        <mc:Fallback xmlns="">
          <p:sp>
            <p:nvSpPr>
              <p:cNvPr id="12" name="Text 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00089" y="2885103"/>
                <a:ext cx="3673506" cy="461665"/>
              </a:xfrm>
              <a:prstGeom prst="rect">
                <a:avLst/>
              </a:prstGeom>
              <a:blipFill>
                <a:blip r:embed="rId4"/>
                <a:stretch>
                  <a:fillRect l="-2488" t="-9211" r="-332" b="-3026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Box 15"/>
              <p:cNvSpPr txBox="1">
                <a:spLocks noChangeArrowheads="1"/>
              </p:cNvSpPr>
              <p:nvPr/>
            </p:nvSpPr>
            <p:spPr bwMode="auto">
              <a:xfrm>
                <a:off x="3514527" y="3389928"/>
                <a:ext cx="2274469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𝟏𝟕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𝟔𝟑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GB" altLang="en-US" sz="2400" b="1"/>
              </a:p>
            </p:txBody>
          </p:sp>
        </mc:Choice>
        <mc:Fallback xmlns="">
          <p:sp>
            <p:nvSpPr>
              <p:cNvPr id="13" name="Text 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14527" y="3389928"/>
                <a:ext cx="2274469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16"/>
              <p:cNvSpPr txBox="1">
                <a:spLocks noChangeArrowheads="1"/>
              </p:cNvSpPr>
              <p:nvPr/>
            </p:nvSpPr>
            <p:spPr bwMode="auto">
              <a:xfrm>
                <a:off x="3524052" y="4613891"/>
                <a:ext cx="2023759" cy="4700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𝟏𝟎𝟗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GB" altLang="en-US" sz="24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altLang="en-US" sz="2400" b="1" i="1">
                              <a:latin typeface="Cambria Math" panose="02040503050406030204" pitchFamily="18" charset="0"/>
                            </a:rPr>
                            <m:t>𝒄𝒎</m:t>
                          </m:r>
                        </m:e>
                        <m:sup>
                          <m:r>
                            <a:rPr lang="en-GB" altLang="en-US" sz="2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en-GB" altLang="en-US" sz="2400" b="1" dirty="0"/>
              </a:p>
            </p:txBody>
          </p:sp>
        </mc:Choice>
        <mc:Fallback xmlns="">
          <p:sp>
            <p:nvSpPr>
              <p:cNvPr id="14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24052" y="4613891"/>
                <a:ext cx="2023759" cy="47000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636168" y="2067085"/>
            <a:ext cx="267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GB" altLang="en-US" sz="2400" b="1">
                <a:solidFill>
                  <a:srgbClr val="FF0000"/>
                </a:solidFill>
              </a:rPr>
              <a:t>DO NOT ROUND!</a:t>
            </a:r>
          </a:p>
        </p:txBody>
      </p: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5985958" y="2987199"/>
            <a:ext cx="2170113" cy="719138"/>
            <a:chOff x="2789" y="2478"/>
            <a:chExt cx="1367" cy="453"/>
          </a:xfrm>
        </p:grpSpPr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3016" y="2478"/>
              <a:ext cx="11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r>
                <a:rPr lang="en-GB" altLang="en-US" sz="2400" b="1">
                  <a:solidFill>
                    <a:srgbClr val="FF0000"/>
                  </a:solidFill>
                </a:rPr>
                <a:t>USE ‘ANS’!</a:t>
              </a:r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flipH="1">
              <a:off x="2789" y="2750"/>
              <a:ext cx="681" cy="18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 Box 21"/>
              <p:cNvSpPr txBox="1">
                <a:spLocks noChangeArrowheads="1"/>
              </p:cNvSpPr>
              <p:nvPr/>
            </p:nvSpPr>
            <p:spPr bwMode="auto">
              <a:xfrm>
                <a:off x="3524052" y="3966191"/>
                <a:ext cx="2392450" cy="4700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𝟏𝟎𝟗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altLang="en-US" sz="2400" b="1" i="1" smtClean="0">
                          <a:latin typeface="Cambria Math" panose="02040503050406030204" pitchFamily="18" charset="0"/>
                        </a:rPr>
                        <m:t>𝟑𝟎𝟔</m:t>
                      </m:r>
                      <m:sSup>
                        <m:sSupPr>
                          <m:ctrlPr>
                            <a:rPr lang="en-GB" altLang="en-US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altLang="en-US" sz="2400" b="1" i="1" smtClean="0">
                              <a:latin typeface="Cambria Math" panose="02040503050406030204" pitchFamily="18" charset="0"/>
                            </a:rPr>
                            <m:t>𝒄𝒎</m:t>
                          </m:r>
                        </m:e>
                        <m:sup>
                          <m:r>
                            <a:rPr lang="en-GB" altLang="en-US" sz="2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en-GB" altLang="en-US" sz="2400" b="1" dirty="0"/>
              </a:p>
            </p:txBody>
          </p:sp>
        </mc:Choice>
        <mc:Fallback xmlns="">
          <p:sp>
            <p:nvSpPr>
              <p:cNvPr id="17" name="Text 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24052" y="3966191"/>
                <a:ext cx="2392450" cy="47000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5630182" y="4187350"/>
            <a:ext cx="5059364" cy="830263"/>
            <a:chOff x="2789" y="2478"/>
            <a:chExt cx="3187" cy="523"/>
          </a:xfrm>
        </p:grpSpPr>
        <p:sp>
          <p:nvSpPr>
            <p:cNvPr id="19" name="Text Box 25"/>
            <p:cNvSpPr txBox="1">
              <a:spLocks noChangeArrowheads="1"/>
            </p:cNvSpPr>
            <p:nvPr/>
          </p:nvSpPr>
          <p:spPr bwMode="auto">
            <a:xfrm>
              <a:off x="3016" y="2478"/>
              <a:ext cx="2960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r>
                <a:rPr lang="en-GB" altLang="en-US" sz="2400" b="1">
                  <a:solidFill>
                    <a:srgbClr val="FF0000"/>
                  </a:solidFill>
                </a:rPr>
                <a:t>Sensible degree of accuracy if </a:t>
              </a:r>
            </a:p>
            <a:p>
              <a:r>
                <a:rPr lang="en-GB" altLang="en-US" sz="2400" b="1">
                  <a:solidFill>
                    <a:srgbClr val="FF0000"/>
                  </a:solidFill>
                </a:rPr>
                <a:t>	not stated in question.</a:t>
              </a:r>
            </a:p>
          </p:txBody>
        </p:sp>
        <p:sp>
          <p:nvSpPr>
            <p:cNvPr id="20" name="Line 26"/>
            <p:cNvSpPr>
              <a:spLocks noChangeShapeType="1"/>
            </p:cNvSpPr>
            <p:nvPr/>
          </p:nvSpPr>
          <p:spPr bwMode="auto">
            <a:xfrm flipH="1">
              <a:off x="2789" y="2750"/>
              <a:ext cx="681" cy="18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</p:grp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8497207" y="1804511"/>
            <a:ext cx="1728788" cy="730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 flipV="1">
            <a:off x="10441895" y="1372711"/>
            <a:ext cx="1079500" cy="431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9002032" y="1877536"/>
            <a:ext cx="831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GB" altLang="en-US" b="1"/>
              <a:t>8.6cm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10873695" y="1588611"/>
            <a:ext cx="831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GB" altLang="en-US" b="1"/>
              <a:t>6.2cm</a:t>
            </a:r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 flipV="1">
            <a:off x="8425770" y="725011"/>
            <a:ext cx="0" cy="863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7633607" y="940911"/>
            <a:ext cx="831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GB" altLang="en-US" b="1"/>
              <a:t>4.1cm</a:t>
            </a:r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 flipV="1">
            <a:off x="9578295" y="796448"/>
            <a:ext cx="0" cy="8636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8786132" y="1012348"/>
            <a:ext cx="831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GB" altLang="en-US" b="1">
                <a:solidFill>
                  <a:schemeClr val="bg1"/>
                </a:solidFill>
              </a:rPr>
              <a:t>4.9cm</a:t>
            </a:r>
          </a:p>
        </p:txBody>
      </p:sp>
      <p:sp>
        <p:nvSpPr>
          <p:cNvPr id="31" name="AutoShape 31"/>
          <p:cNvSpPr>
            <a:spLocks noChangeArrowheads="1"/>
          </p:cNvSpPr>
          <p:nvPr/>
        </p:nvSpPr>
        <p:spPr bwMode="auto">
          <a:xfrm>
            <a:off x="8425770" y="725011"/>
            <a:ext cx="1944687" cy="935037"/>
          </a:xfrm>
          <a:prstGeom prst="rtTriangle">
            <a:avLst/>
          </a:prstGeom>
          <a:solidFill>
            <a:schemeClr val="accent2"/>
          </a:solidFill>
          <a:ln w="9525">
            <a:miter lim="800000"/>
            <a:headEnd/>
            <a:tailEnd/>
          </a:ln>
          <a:effectLst/>
          <a:scene3d>
            <a:camera prst="legacyPerspectiveTopRight">
              <a:rot lat="21299999" lon="900000" rev="0"/>
            </a:camera>
            <a:lightRig rig="legacyFlat3" dir="b"/>
          </a:scene3d>
          <a:sp3d extrusionH="3630600" prstMaterial="legacyMatte">
            <a:bevelT w="13500" h="13500" prst="angle"/>
            <a:bevelB w="13500" h="13500" prst="angle"/>
            <a:extrusionClr>
              <a:schemeClr val="accent1"/>
            </a:extrusionClr>
            <a:contourClr>
              <a:schemeClr val="accent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859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1204D0FC17C942829FAA371BEF1116" ma:contentTypeVersion="7" ma:contentTypeDescription="Create a new document." ma:contentTypeScope="" ma:versionID="a235812aa3f8acf769715af7725773db">
  <xsd:schema xmlns:xsd="http://www.w3.org/2001/XMLSchema" xmlns:xs="http://www.w3.org/2001/XMLSchema" xmlns:p="http://schemas.microsoft.com/office/2006/metadata/properties" xmlns:ns2="f45c64de-80c6-4060-b669-b1ce3442f828" xmlns:ns3="a275ba49-db92-471d-8c08-cd84a3a06beb" targetNamespace="http://schemas.microsoft.com/office/2006/metadata/properties" ma:root="true" ma:fieldsID="d732685ca93e4f868118398c42de050e" ns2:_="" ns3:_="">
    <xsd:import namespace="f45c64de-80c6-4060-b669-b1ce3442f828"/>
    <xsd:import namespace="a275ba49-db92-471d-8c08-cd84a3a06b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5c64de-80c6-4060-b669-b1ce3442f8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75ba49-db92-471d-8c08-cd84a3a06be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43AC26-9C10-4BD0-832A-C836FA69E3D2}">
  <ds:schemaRefs>
    <ds:schemaRef ds:uri="f45c64de-80c6-4060-b669-b1ce3442f828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a275ba49-db92-471d-8c08-cd84a3a06beb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3D14AA6-A186-41B3-BD61-5136285F54B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2E6B81-0D3B-415E-9292-5A5A7036CBC6}">
  <ds:schemaRefs>
    <ds:schemaRef ds:uri="a275ba49-db92-471d-8c08-cd84a3a06beb"/>
    <ds:schemaRef ds:uri="f45c64de-80c6-4060-b669-b1ce3442f82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4356</TotalTime>
  <Words>913</Words>
  <Application>Microsoft Office PowerPoint</Application>
  <PresentationFormat>Widescreen</PresentationFormat>
  <Paragraphs>294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Bookman Old Style</vt:lpstr>
      <vt:lpstr>Calibri</vt:lpstr>
      <vt:lpstr>Calibri Light</vt:lpstr>
      <vt:lpstr>Cambria Math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Todays Objectives – Have you met them?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Enjoy your classroom</dc:title>
  <dc:creator>user</dc:creator>
  <cp:lastModifiedBy>Janet Williamson</cp:lastModifiedBy>
  <cp:revision>12</cp:revision>
  <dcterms:modified xsi:type="dcterms:W3CDTF">2020-05-04T11:09:44Z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0x010100371204D0FC17C942829FAA371BEF1116</vt:lpwstr>
  </property>
</Properties>
</file>