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8" r:id="rId6"/>
    <p:sldId id="289" r:id="rId7"/>
    <p:sldId id="259" r:id="rId8"/>
    <p:sldId id="278" r:id="rId9"/>
    <p:sldId id="279" r:id="rId10"/>
    <p:sldId id="280" r:id="rId11"/>
    <p:sldId id="286" r:id="rId12"/>
    <p:sldId id="281" r:id="rId13"/>
    <p:sldId id="282" r:id="rId14"/>
    <p:sldId id="287" r:id="rId15"/>
    <p:sldId id="283" r:id="rId16"/>
    <p:sldId id="284" r:id="rId17"/>
    <p:sldId id="285" r:id="rId18"/>
    <p:sldId id="273" r:id="rId19"/>
    <p:sldId id="288" r:id="rId20"/>
    <p:sldId id="268" r:id="rId21"/>
    <p:sldId id="270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8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9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80÷5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What is the largest square number under 100.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Expand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3(2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+1=2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Sketch a Trapezium.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Split £20 in the ratio 7 : 3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Round 3.528 to 1 decimal place.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97092"/>
              </a:xfrm>
              <a:prstGeom prst="rect">
                <a:avLst/>
              </a:prstGeom>
              <a:blipFill>
                <a:blip r:embed="rId5"/>
                <a:stretch>
                  <a:fillRect l="-1292" b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39" name="ShockwaveFlash1" r:id="rId2" imgW="3787920" imgH="1847880"/>
        </mc:Choice>
        <mc:Fallback>
          <p:control name="ShockwaveFlash1" r:id="rId2" imgW="3787920" imgH="1847880">
            <p:pic>
              <p:nvPicPr>
                <p:cNvPr id="11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16585" y="3767163"/>
                  <a:ext cx="3788132" cy="184830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801677"/>
                  </p:ext>
                </p:extLst>
              </p:nvPr>
            </p:nvGraphicFramePr>
            <p:xfrm>
              <a:off x="245550" y="255643"/>
              <a:ext cx="4681291" cy="2975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0026">
                      <a:extLst>
                        <a:ext uri="{9D8B030D-6E8A-4147-A177-3AD203B41FA5}">
                          <a16:colId xmlns:a16="http://schemas.microsoft.com/office/drawing/2014/main" val="1975803100"/>
                        </a:ext>
                      </a:extLst>
                    </a:gridCol>
                    <a:gridCol w="1657594">
                      <a:extLst>
                        <a:ext uri="{9D8B030D-6E8A-4147-A177-3AD203B41FA5}">
                          <a16:colId xmlns:a16="http://schemas.microsoft.com/office/drawing/2014/main" val="1297797305"/>
                        </a:ext>
                      </a:extLst>
                    </a:gridCol>
                    <a:gridCol w="1043671">
                      <a:extLst>
                        <a:ext uri="{9D8B030D-6E8A-4147-A177-3AD203B41FA5}">
                          <a16:colId xmlns:a16="http://schemas.microsoft.com/office/drawing/2014/main" val="4061717265"/>
                        </a:ext>
                      </a:extLst>
                    </a:gridCol>
                  </a:tblGrid>
                  <a:tr h="42505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Goals scored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 (f)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0680550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802429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1147794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28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283568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450304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16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833370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401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801677"/>
                  </p:ext>
                </p:extLst>
              </p:nvPr>
            </p:nvGraphicFramePr>
            <p:xfrm>
              <a:off x="245550" y="255643"/>
              <a:ext cx="4681291" cy="2975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0026">
                      <a:extLst>
                        <a:ext uri="{9D8B030D-6E8A-4147-A177-3AD203B41FA5}">
                          <a16:colId xmlns:a16="http://schemas.microsoft.com/office/drawing/2014/main" val="1975803100"/>
                        </a:ext>
                      </a:extLst>
                    </a:gridCol>
                    <a:gridCol w="1657594">
                      <a:extLst>
                        <a:ext uri="{9D8B030D-6E8A-4147-A177-3AD203B41FA5}">
                          <a16:colId xmlns:a16="http://schemas.microsoft.com/office/drawing/2014/main" val="1297797305"/>
                        </a:ext>
                      </a:extLst>
                    </a:gridCol>
                    <a:gridCol w="1043671">
                      <a:extLst>
                        <a:ext uri="{9D8B030D-6E8A-4147-A177-3AD203B41FA5}">
                          <a16:colId xmlns:a16="http://schemas.microsoft.com/office/drawing/2014/main" val="4061717265"/>
                        </a:ext>
                      </a:extLst>
                    </a:gridCol>
                  </a:tblGrid>
                  <a:tr h="42505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Goals scored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 (f)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292" t="-7143" r="-2339" b="-6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0680550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802429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1147794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28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8283568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450304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16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833370"/>
                      </a:ext>
                    </a:extLst>
                  </a:tr>
                  <a:tr h="425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4014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9793" y="255643"/>
                <a:ext cx="6070554" cy="252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𝑀𝑜𝑑𝑒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b="0" dirty="0" smtClean="0"/>
              </a:p>
              <a:p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7+15+14+7+4+3=50</m:t>
                      </m:r>
                    </m:oMath>
                  </m:oMathPara>
                </a14:m>
                <a:endParaRPr lang="en-GB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50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÷2=25</m:t>
                      </m:r>
                    </m:oMath>
                  </m:oMathPara>
                </a14:m>
                <a:endParaRPr lang="en-GB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𝑚𝑒𝑑𝑖𝑎𝑛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b="0" dirty="0" smtClean="0"/>
              </a:p>
              <a:p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0+15+28+21+16+15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=1,9 (1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93" y="255643"/>
                <a:ext cx="6070554" cy="252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4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7" y="35397"/>
            <a:ext cx="11257294" cy="2885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23935" b="68382"/>
          <a:stretch/>
        </p:blipFill>
        <p:spPr>
          <a:xfrm>
            <a:off x="96457" y="3035913"/>
            <a:ext cx="5708126" cy="1957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31888" r="24861" b="13170"/>
          <a:stretch/>
        </p:blipFill>
        <p:spPr>
          <a:xfrm>
            <a:off x="5947109" y="3035913"/>
            <a:ext cx="5406642" cy="3260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307" y="3452884"/>
            <a:ext cx="2224586" cy="450376"/>
          </a:xfrm>
          <a:prstGeom prst="rect">
            <a:avLst/>
          </a:prstGeom>
          <a:solidFill>
            <a:srgbClr val="F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9307" y="4542570"/>
            <a:ext cx="2224586" cy="450376"/>
          </a:xfrm>
          <a:prstGeom prst="rect">
            <a:avLst/>
          </a:prstGeom>
          <a:solidFill>
            <a:srgbClr val="F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47109" y="4014428"/>
            <a:ext cx="5406642" cy="2282323"/>
          </a:xfrm>
          <a:prstGeom prst="rect">
            <a:avLst/>
          </a:prstGeom>
          <a:solidFill>
            <a:srgbClr val="F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42261" y="671014"/>
            <a:ext cx="4733499" cy="2249603"/>
          </a:xfrm>
          <a:prstGeom prst="rect">
            <a:avLst/>
          </a:prstGeom>
          <a:solidFill>
            <a:srgbClr val="F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7" y="35397"/>
            <a:ext cx="11257294" cy="2885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87908"/>
          <a:stretch/>
        </p:blipFill>
        <p:spPr>
          <a:xfrm>
            <a:off x="96457" y="3061077"/>
            <a:ext cx="7486420" cy="746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307" y="3452884"/>
            <a:ext cx="5759356" cy="354842"/>
          </a:xfrm>
          <a:prstGeom prst="rect">
            <a:avLst/>
          </a:prstGeom>
          <a:solidFill>
            <a:srgbClr val="F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259" y="105415"/>
            <a:ext cx="11936470" cy="37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121893"/>
                  </p:ext>
                </p:extLst>
              </p:nvPr>
            </p:nvGraphicFramePr>
            <p:xfrm>
              <a:off x="255530" y="255643"/>
              <a:ext cx="627948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543">
                      <a:extLst>
                        <a:ext uri="{9D8B030D-6E8A-4147-A177-3AD203B41FA5}">
                          <a16:colId xmlns:a16="http://schemas.microsoft.com/office/drawing/2014/main" val="2592892564"/>
                        </a:ext>
                      </a:extLst>
                    </a:gridCol>
                    <a:gridCol w="1692323">
                      <a:extLst>
                        <a:ext uri="{9D8B030D-6E8A-4147-A177-3AD203B41FA5}">
                          <a16:colId xmlns:a16="http://schemas.microsoft.com/office/drawing/2014/main" val="2358883560"/>
                        </a:ext>
                      </a:extLst>
                    </a:gridCol>
                    <a:gridCol w="1132764">
                      <a:extLst>
                        <a:ext uri="{9D8B030D-6E8A-4147-A177-3AD203B41FA5}">
                          <a16:colId xmlns:a16="http://schemas.microsoft.com/office/drawing/2014/main" val="1363912379"/>
                        </a:ext>
                      </a:extLst>
                    </a:gridCol>
                    <a:gridCol w="1787856">
                      <a:extLst>
                        <a:ext uri="{9D8B030D-6E8A-4147-A177-3AD203B41FA5}">
                          <a16:colId xmlns:a16="http://schemas.microsoft.com/office/drawing/2014/main" val="16062503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Marks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Frequency (f)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Midpoint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𝑴𝒊𝒅𝒑𝒐𝒊𝒏𝒕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286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30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165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9249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200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0344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210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367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289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275</a:t>
                          </a:r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206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TOTAL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50</a:t>
                          </a:r>
                          <a:endParaRPr lang="en-GB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1350</a:t>
                          </a:r>
                          <a:endParaRPr lang="en-GB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7486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1121893"/>
                  </p:ext>
                </p:extLst>
              </p:nvPr>
            </p:nvGraphicFramePr>
            <p:xfrm>
              <a:off x="255530" y="255643"/>
              <a:ext cx="6279486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543">
                      <a:extLst>
                        <a:ext uri="{9D8B030D-6E8A-4147-A177-3AD203B41FA5}">
                          <a16:colId xmlns:a16="http://schemas.microsoft.com/office/drawing/2014/main" val="2592892564"/>
                        </a:ext>
                      </a:extLst>
                    </a:gridCol>
                    <a:gridCol w="1692323">
                      <a:extLst>
                        <a:ext uri="{9D8B030D-6E8A-4147-A177-3AD203B41FA5}">
                          <a16:colId xmlns:a16="http://schemas.microsoft.com/office/drawing/2014/main" val="2358883560"/>
                        </a:ext>
                      </a:extLst>
                    </a:gridCol>
                    <a:gridCol w="1132764">
                      <a:extLst>
                        <a:ext uri="{9D8B030D-6E8A-4147-A177-3AD203B41FA5}">
                          <a16:colId xmlns:a16="http://schemas.microsoft.com/office/drawing/2014/main" val="1363912379"/>
                        </a:ext>
                      </a:extLst>
                    </a:gridCol>
                    <a:gridCol w="1787856">
                      <a:extLst>
                        <a:ext uri="{9D8B030D-6E8A-4147-A177-3AD203B41FA5}">
                          <a16:colId xmlns:a16="http://schemas.microsoft.com/office/drawing/2014/main" val="16062503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Marks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Frequency (f)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Midpoint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361" t="-8197" r="-1361" b="-7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286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108197" r="-278102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309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208197" r="-27810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165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9249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308197" r="-27810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200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0344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408197" r="-27810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210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5367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5" t="-508197" r="-27810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450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1289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" t="-608197" r="-2781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275</a:t>
                          </a:r>
                          <a:endParaRPr lang="en-GB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206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TOTAL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50</a:t>
                          </a:r>
                          <a:endParaRPr lang="en-GB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1350</a:t>
                          </a:r>
                          <a:endParaRPr lang="en-GB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7486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31046" y="311615"/>
                <a:ext cx="6070554" cy="1907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𝑀𝑜𝑑𝑎𝑙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𝑐𝑙𝑎𝑠𝑠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𝑖𝑛𝑡𝑒𝑟𝑣𝑎𝑙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=10&lt;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≤20</m:t>
                      </m:r>
                    </m:oMath>
                  </m:oMathPara>
                </a14:m>
                <a:endParaRPr lang="en-GB" sz="2000" b="0" dirty="0" smtClean="0"/>
              </a:p>
              <a:p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𝑚𝑒𝑑𝑖𝑎𝑛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𝑖𝑛𝑡𝑒𝑟𝑣𝑎𝑙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=20&lt;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≤30</m:t>
                      </m:r>
                    </m:oMath>
                  </m:oMathPara>
                </a14:m>
                <a:endParaRPr lang="en-GB" sz="2000" dirty="0" smtClean="0"/>
              </a:p>
              <a:p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1350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46" y="311615"/>
                <a:ext cx="6070554" cy="1907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655" y="130720"/>
            <a:ext cx="7696200" cy="528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" y="368490"/>
            <a:ext cx="356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Past Paper Questions</a:t>
            </a:r>
            <a:endParaRPr lang="en-GB" sz="2400" dirty="0" smtClean="0"/>
          </a:p>
          <a:p>
            <a:endParaRPr lang="en-GB" sz="2400" b="1" u="sng" dirty="0"/>
          </a:p>
          <a:p>
            <a:r>
              <a:rPr lang="en-GB" sz="2400" dirty="0" smtClean="0"/>
              <a:t>Now try to put your knowledge into action with these Past Paper questions.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58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 smtClean="0"/>
              <a:t>Todays Objectives – Have you met them?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6814490" cy="3566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find the mean, mode and median</a:t>
            </a:r>
            <a:r>
              <a:rPr lang="en-GB" sz="3200" dirty="0"/>
              <a:t> from a list of numbers.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To be able to find </a:t>
            </a:r>
            <a:r>
              <a:rPr lang="en-GB" sz="3200" b="1" dirty="0"/>
              <a:t>averages from frequency tables.</a:t>
            </a:r>
          </a:p>
          <a:p>
            <a:pPr>
              <a:lnSpc>
                <a:spcPct val="150000"/>
              </a:lnSpc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701336" y="2501007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562226" y="1237919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012895" y="4383816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186918" y="3238729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186918" y="1698831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  <a:endParaRPr lang="en-US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2"/>
              </a:rPr>
              <a:t>www.youtube.com/watch?v=gOmj58JdxL8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Ordering </a:t>
            </a:r>
            <a:r>
              <a:rPr lang="en-US" dirty="0">
                <a:solidFill>
                  <a:schemeClr val="tx1"/>
                </a:solidFill>
              </a:rPr>
              <a:t>fractions decimals percentages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Percentages:</a:t>
            </a:r>
            <a:endParaRPr lang="en-GB" b="1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next 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3"/>
              </a:rPr>
              <a:t>www.youtube.com/watch?v=5juto2ze8Lg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4"/>
              </a:rPr>
              <a:t>www.youtube.com/watch?v=kwh4SD1ToFc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</a:t>
            </a:r>
            <a:r>
              <a:rPr lang="en-GB" dirty="0" smtClean="0">
                <a:solidFill>
                  <a:schemeClr val="tx1"/>
                </a:solidFill>
              </a:rPr>
              <a:t>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BIDMAS:</a:t>
            </a:r>
            <a:endParaRPr lang="en-GB" b="1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5"/>
              </a:rPr>
              <a:t>www.youtube.com/watch?v=6K77Igo39vk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9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80÷5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What is the largest square number under 100.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Expand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3(2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+1=2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Sketch a Trapezium.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Split £20 in the ratio 7 : 3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Round 3.528 to 1 decimal place.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97092"/>
              </a:xfrm>
              <a:prstGeom prst="rect">
                <a:avLst/>
              </a:prstGeom>
              <a:blipFill>
                <a:blip r:embed="rId5"/>
                <a:stretch>
                  <a:fillRect l="-1292" b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79766" y="718456"/>
            <a:ext cx="29823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76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154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81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-6x-15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X = 6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£14:£6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3.5</a:t>
            </a:r>
          </a:p>
          <a:p>
            <a:endParaRPr lang="en-GB" dirty="0"/>
          </a:p>
        </p:txBody>
      </p:sp>
      <p:sp>
        <p:nvSpPr>
          <p:cNvPr id="3" name="Trapezoid 2"/>
          <p:cNvSpPr/>
          <p:nvPr/>
        </p:nvSpPr>
        <p:spPr>
          <a:xfrm>
            <a:off x="8820442" y="3826411"/>
            <a:ext cx="464234" cy="29542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1263660" cy="25983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To be able to </a:t>
            </a:r>
            <a:r>
              <a:rPr lang="en-GB" b="1" dirty="0" smtClean="0"/>
              <a:t>find the mean, mode and median</a:t>
            </a:r>
            <a:r>
              <a:rPr lang="en-GB" dirty="0" smtClean="0"/>
              <a:t> from a list of numbers.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be able to find </a:t>
            </a:r>
            <a:r>
              <a:rPr lang="en-GB" b="1" dirty="0" smtClean="0"/>
              <a:t>averages from frequency tables.</a:t>
            </a:r>
            <a:endParaRPr lang="en-GB" b="1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Title: Averages, Lesson 1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90044113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"/>
            <a:ext cx="12192000" cy="55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19117" y="95536"/>
            <a:ext cx="9444250" cy="3166281"/>
          </a:xfrm>
          <a:prstGeom prst="rect">
            <a:avLst/>
          </a:prstGeom>
          <a:solidFill>
            <a:schemeClr val="bg1">
              <a:alpha val="78999"/>
            </a:schemeClr>
          </a:solidFill>
          <a:ln w="730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4000" b="1" dirty="0" smtClean="0"/>
              <a:t>Peter Piper picked a peck of pickled peppers.</a:t>
            </a:r>
            <a:br>
              <a:rPr lang="en-GB" altLang="en-US" sz="4000" b="1" dirty="0" smtClean="0"/>
            </a:br>
            <a:endParaRPr lang="en-GB" altLang="en-US" sz="4000" b="1" dirty="0" smtClean="0"/>
          </a:p>
          <a:p>
            <a:pPr algn="ctr">
              <a:buFontTx/>
              <a:buNone/>
            </a:pPr>
            <a:r>
              <a:rPr lang="en-GB" altLang="en-US" sz="4000" b="1" dirty="0" smtClean="0"/>
              <a:t>A peck of pickled peppers Peter Piper picked</a:t>
            </a:r>
            <a:r>
              <a:rPr lang="en-GB" altLang="en-US" sz="4000" dirty="0" smtClean="0"/>
              <a:t>.</a:t>
            </a:r>
            <a:endParaRPr lang="en-GB" altLang="en-US" sz="4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4851" y="3439876"/>
            <a:ext cx="8229600" cy="1800225"/>
          </a:xfrm>
          <a:prstGeom prst="rect">
            <a:avLst/>
          </a:prstGeom>
          <a:solidFill>
            <a:schemeClr val="bg1">
              <a:alpha val="78999"/>
            </a:schemeClr>
          </a:solidFill>
          <a:ln w="730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/>
              <a:t>Find the </a:t>
            </a:r>
          </a:p>
          <a:p>
            <a:pPr algn="ctr">
              <a:buFontTx/>
              <a:buAutoNum type="alphaLcParenR"/>
            </a:pPr>
            <a:r>
              <a:rPr lang="en-GB" altLang="en-US" dirty="0"/>
              <a:t>Mean		(b) Mode		(c) Range</a:t>
            </a:r>
          </a:p>
          <a:p>
            <a:pPr algn="r">
              <a:buFontTx/>
              <a:buNone/>
            </a:pPr>
            <a:r>
              <a:rPr lang="en-GB" altLang="en-US" u="sng" dirty="0"/>
              <a:t>number of letters in the words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9890" y="4047600"/>
            <a:ext cx="862737" cy="584775"/>
          </a:xfrm>
          <a:prstGeom prst="rect">
            <a:avLst/>
          </a:prstGeom>
          <a:solidFill>
            <a:srgbClr val="339966"/>
          </a:solidFill>
          <a:ln w="635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4.6</a:t>
            </a:r>
            <a:endParaRPr lang="en-GB" altLang="en-US" sz="32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11514" y="4047600"/>
            <a:ext cx="862737" cy="584775"/>
          </a:xfrm>
          <a:prstGeom prst="rect">
            <a:avLst/>
          </a:prstGeom>
          <a:solidFill>
            <a:srgbClr val="339966"/>
          </a:solidFill>
          <a:ln w="635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7,5</a:t>
            </a:r>
            <a:endParaRPr lang="en-GB" altLang="en-US" sz="32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53138" y="4018518"/>
            <a:ext cx="495300" cy="642937"/>
          </a:xfrm>
          <a:prstGeom prst="rect">
            <a:avLst/>
          </a:prstGeom>
          <a:solidFill>
            <a:srgbClr val="339966"/>
          </a:solidFill>
          <a:ln w="635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60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163773"/>
            <a:ext cx="1097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Definitions:</a:t>
            </a:r>
          </a:p>
          <a:p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 smtClean="0"/>
              <a:t>Mean</a:t>
            </a:r>
            <a:r>
              <a:rPr lang="en-GB" sz="2400" dirty="0" smtClean="0"/>
              <a:t> – Add all the values up, divide this by how many values there are.</a:t>
            </a:r>
          </a:p>
          <a:p>
            <a:endParaRPr lang="en-GB" sz="2400" dirty="0"/>
          </a:p>
          <a:p>
            <a:r>
              <a:rPr lang="en-GB" sz="2400" b="1" dirty="0" smtClean="0"/>
              <a:t>Mode</a:t>
            </a:r>
            <a:r>
              <a:rPr lang="en-GB" sz="2400" dirty="0" smtClean="0"/>
              <a:t> – The most occurring value in the data.</a:t>
            </a:r>
          </a:p>
          <a:p>
            <a:endParaRPr lang="en-GB" sz="2400" dirty="0"/>
          </a:p>
          <a:p>
            <a:r>
              <a:rPr lang="en-GB" sz="2400" b="1" dirty="0" smtClean="0"/>
              <a:t>Range</a:t>
            </a:r>
            <a:r>
              <a:rPr lang="en-GB" sz="2400" dirty="0" smtClean="0"/>
              <a:t> – The highest value subtract the lowest value.</a:t>
            </a:r>
          </a:p>
          <a:p>
            <a:endParaRPr lang="en-GB" sz="2400" dirty="0"/>
          </a:p>
          <a:p>
            <a:r>
              <a:rPr lang="en-GB" sz="2400" b="1" dirty="0" smtClean="0"/>
              <a:t>Median</a:t>
            </a:r>
            <a:r>
              <a:rPr lang="en-GB" sz="2400" dirty="0" smtClean="0"/>
              <a:t> – </a:t>
            </a:r>
            <a:r>
              <a:rPr lang="en-GB" sz="2400" u="sng" dirty="0" smtClean="0"/>
              <a:t>Order the data</a:t>
            </a:r>
            <a:r>
              <a:rPr lang="en-GB" sz="2400" dirty="0" smtClean="0"/>
              <a:t>, the median is the middle value.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2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9" y="163773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Definitions: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 smtClean="0"/>
              <a:t>Mean</a:t>
            </a:r>
            <a:r>
              <a:rPr lang="en-GB" sz="2400" dirty="0" smtClean="0"/>
              <a:t> – Add all the values up, divide this by how many values there are.</a:t>
            </a:r>
            <a:endParaRPr lang="en-GB" sz="2400" dirty="0"/>
          </a:p>
          <a:p>
            <a:r>
              <a:rPr lang="en-GB" sz="2400" b="1" dirty="0" smtClean="0"/>
              <a:t>Mode</a:t>
            </a:r>
            <a:r>
              <a:rPr lang="en-GB" sz="2400" dirty="0" smtClean="0"/>
              <a:t> – The most occurring value in the data.</a:t>
            </a:r>
            <a:endParaRPr lang="en-GB" sz="2400" dirty="0"/>
          </a:p>
          <a:p>
            <a:r>
              <a:rPr lang="en-GB" sz="2400" b="1" dirty="0" smtClean="0"/>
              <a:t>Range</a:t>
            </a:r>
            <a:r>
              <a:rPr lang="en-GB" sz="2400" dirty="0" smtClean="0"/>
              <a:t> – The highest value subtract the lowest value.</a:t>
            </a:r>
            <a:endParaRPr lang="en-GB" sz="2400" dirty="0"/>
          </a:p>
          <a:p>
            <a:r>
              <a:rPr lang="en-GB" sz="2400" b="1" dirty="0" smtClean="0"/>
              <a:t>Median</a:t>
            </a:r>
            <a:r>
              <a:rPr lang="en-GB" sz="2400" dirty="0" smtClean="0"/>
              <a:t> – </a:t>
            </a:r>
            <a:r>
              <a:rPr lang="en-GB" sz="2400" u="sng" dirty="0" smtClean="0"/>
              <a:t>Order the data</a:t>
            </a:r>
            <a:r>
              <a:rPr lang="en-GB" sz="2400" dirty="0" smtClean="0"/>
              <a:t>, the median is the middle value.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10" y="2316068"/>
            <a:ext cx="106870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8" y="77834"/>
            <a:ext cx="10687050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508" y="2784138"/>
                <a:ext cx="10687050" cy="280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 14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 15−7=8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𝑂𝑟𝑑𝑒𝑟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:8, 8, 10, 11, 12, 13, 13, 14, 14, 14, 15&gt;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𝑀𝑒𝑑𝑖𝑎𝑛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12+13+8+14+11+8+13+14+15+14+10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8" y="2784138"/>
                <a:ext cx="10687050" cy="28028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8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48" y="177492"/>
            <a:ext cx="5890127" cy="3602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212" y="177491"/>
            <a:ext cx="5699037" cy="4708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60212" y="600501"/>
            <a:ext cx="3739131" cy="491320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71669" y="1446697"/>
            <a:ext cx="3739131" cy="491320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71668" y="2286034"/>
            <a:ext cx="3739131" cy="491320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17076" y="3179927"/>
            <a:ext cx="5642173" cy="791640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71669" y="3937411"/>
            <a:ext cx="2904344" cy="812009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3518" y="853156"/>
            <a:ext cx="2443952" cy="2927273"/>
          </a:xfrm>
          <a:prstGeom prst="rect">
            <a:avLst/>
          </a:prstGeom>
          <a:solidFill>
            <a:srgbClr val="EB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769" y="146642"/>
            <a:ext cx="11807278" cy="39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75ba49-db92-471d-8c08-cd84a3a06beb">
      <UserInfo>
        <DisplayName>Jo Shilling</DisplayName>
        <AccountId>34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43AC26-9C10-4BD0-832A-C836FA69E3D2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a275ba49-db92-471d-8c08-cd84a3a06beb"/>
    <ds:schemaRef ds:uri="http://schemas.microsoft.com/office/infopath/2007/PartnerControls"/>
    <ds:schemaRef ds:uri="http://purl.org/dc/dcmitype/"/>
    <ds:schemaRef ds:uri="f45c64de-80c6-4060-b669-b1ce3442f82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062024-D585-4565-881A-95EBA5936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451</Words>
  <Application>Microsoft Office PowerPoint</Application>
  <PresentationFormat>Widescreen</PresentationFormat>
  <Paragraphs>154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68</cp:revision>
  <cp:lastPrinted>2017-05-19T11:56:43Z</cp:lastPrinted>
  <dcterms:created xsi:type="dcterms:W3CDTF">2017-05-17T10:50:23Z</dcterms:created>
  <dcterms:modified xsi:type="dcterms:W3CDTF">2019-11-28T09:24:42Z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