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8" r:id="rId6"/>
    <p:sldId id="283" r:id="rId7"/>
    <p:sldId id="259" r:id="rId8"/>
    <p:sldId id="274" r:id="rId9"/>
    <p:sldId id="275" r:id="rId10"/>
    <p:sldId id="276" r:id="rId11"/>
    <p:sldId id="277" r:id="rId12"/>
    <p:sldId id="278" r:id="rId13"/>
    <p:sldId id="279" r:id="rId14"/>
    <p:sldId id="273" r:id="rId15"/>
    <p:sldId id="282" r:id="rId16"/>
    <p:sldId id="280" r:id="rId17"/>
    <p:sldId id="281" r:id="rId18"/>
    <p:sldId id="268" r:id="rId19"/>
    <p:sldId id="270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43" autoAdjust="0"/>
  </p:normalViewPr>
  <p:slideViewPr>
    <p:cSldViewPr snapToGrid="0">
      <p:cViewPr varScale="1">
        <p:scale>
          <a:sx n="59" d="100"/>
          <a:sy n="59" d="100"/>
        </p:scale>
        <p:origin x="72" y="13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y\Documents\Google%20Drive\PGCE%20at%20Oxford\Lesson%20Planning\9%20E3\Data%20Handling%20and%20Presentation\Favourite%20Quality%20Street%20Question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6A2B-42C7-9495-0BEE93CDDE6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6A2B-42C7-9495-0BEE93CDDE67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A2B-42C7-9495-0BEE93CDDE67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6A2B-42C7-9495-0BEE93CDDE67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A2B-42C7-9495-0BEE93CDDE67}"/>
              </c:ext>
            </c:extLst>
          </c:dPt>
          <c:cat>
            <c:strRef>
              <c:f>Sheet1!$A$2:$A$6</c:f>
              <c:strCache>
                <c:ptCount val="5"/>
                <c:pt idx="0">
                  <c:v>Strawberry cream</c:v>
                </c:pt>
                <c:pt idx="1">
                  <c:v>Orange cream</c:v>
                </c:pt>
                <c:pt idx="2">
                  <c:v>Purple hazelnut</c:v>
                </c:pt>
                <c:pt idx="3">
                  <c:v>Green triangle</c:v>
                </c:pt>
                <c:pt idx="4">
                  <c:v>Toffee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2B-42C7-9495-0BEE93CDD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497265966754147"/>
          <c:y val="0.18422535724701078"/>
          <c:w val="0.33836067366579176"/>
          <c:h val="0.6824748468941382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could also be a YouTube clip, matching exercise,</a:t>
            </a:r>
            <a:r>
              <a:rPr lang="en-GB" baseline="0" dirty="0" smtClean="0"/>
              <a:t> Anything that will engage the learners from the start of the lesson.</a:t>
            </a:r>
          </a:p>
          <a:p>
            <a:r>
              <a:rPr lang="en-GB" baseline="0" dirty="0" smtClean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XbMW-Amao" TargetMode="External"/><Relationship Id="rId2" Type="http://schemas.openxmlformats.org/officeDocument/2006/relationships/hyperlink" Target="https://www.youtube.com/watch?v=p_nPxTRuLx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UaOCgJTPj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679267"/>
                <a:ext cx="9901645" cy="4804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</a:t>
                </a:r>
                <a:r>
                  <a:rPr lang="en-GB" sz="2800" dirty="0" smtClean="0"/>
                  <a:t>14.99 </a:t>
                </a:r>
                <a:r>
                  <a:rPr lang="en-GB" sz="2800" dirty="0"/>
                  <a:t>to 3 Significant Figures</a:t>
                </a:r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 smtClean="0"/>
                  <a:t> into </a:t>
                </a:r>
                <a:r>
                  <a:rPr lang="en-GB" sz="2800" dirty="0"/>
                  <a:t>an </a:t>
                </a:r>
                <a:r>
                  <a:rPr lang="en-GB" sz="2800" dirty="0" smtClean="0"/>
                  <a:t>mixed number.</a:t>
                </a: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Expand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What is the next two terms: 1, -2, 4, -8, …., ….</a:t>
                </a: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What is an 8 sided shape called?</a:t>
                </a: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Find </a:t>
                </a:r>
                <a:r>
                  <a:rPr lang="en-GB" sz="2800" dirty="0" smtClean="0"/>
                  <a:t>3% </a:t>
                </a:r>
                <a:r>
                  <a:rPr lang="en-GB" sz="2800" dirty="0"/>
                  <a:t>of </a:t>
                </a:r>
                <a:r>
                  <a:rPr lang="en-GB" sz="2800" dirty="0" smtClean="0"/>
                  <a:t>£60, </a:t>
                </a:r>
                <a:r>
                  <a:rPr lang="en-GB" sz="2800" dirty="0"/>
                  <a:t>leave your answer in pence.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Change </a:t>
                </a:r>
                <a:r>
                  <a:rPr lang="en-GB" sz="2800" dirty="0" smtClean="0"/>
                  <a:t>2:16pm </a:t>
                </a:r>
                <a:r>
                  <a:rPr lang="en-GB" sz="2800" dirty="0"/>
                  <a:t>to the 24hr clock</a:t>
                </a:r>
                <a:r>
                  <a:rPr lang="en-GB" sz="2800" dirty="0" smtClean="0"/>
                  <a:t>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679267"/>
                <a:ext cx="9901645" cy="4804649"/>
              </a:xfrm>
              <a:prstGeom prst="rect">
                <a:avLst/>
              </a:prstGeom>
              <a:blipFill>
                <a:blip r:embed="rId5"/>
                <a:stretch>
                  <a:fillRect l="-1292" b="-2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48" name="ShockwaveFlash1" r:id="rId2" imgW="3787920" imgH="1847880"/>
        </mc:Choice>
        <mc:Fallback>
          <p:control name="ShockwaveFlash1" r:id="rId2" imgW="3787920" imgH="1847880">
            <p:pic>
              <p:nvPicPr>
                <p:cNvPr id="11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19782" y="3635612"/>
                  <a:ext cx="3788132" cy="184830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69" y="116633"/>
            <a:ext cx="8538227" cy="6984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937914"/>
              </p:ext>
            </p:extLst>
          </p:nvPr>
        </p:nvGraphicFramePr>
        <p:xfrm>
          <a:off x="423349" y="891248"/>
          <a:ext cx="4032448" cy="447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2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Sweet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Results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Malteasers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2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Bounty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Galaxy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Snickers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0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0030" y="-25973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Pie Charts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1116106"/>
            <a:ext cx="5876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Using these results for people’s favourite ‘Celebration’ chocolates, construct a Pie Chart yourself.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44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97" y="2247535"/>
            <a:ext cx="6689857" cy="4610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7" y="0"/>
            <a:ext cx="6422122" cy="39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0105" b="63783"/>
          <a:stretch/>
        </p:blipFill>
        <p:spPr>
          <a:xfrm>
            <a:off x="968138" y="1605956"/>
            <a:ext cx="9439152" cy="2980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5" y="214313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Time Series Graphs</a:t>
            </a:r>
            <a:endParaRPr lang="en-GB" sz="2000" dirty="0" smtClean="0"/>
          </a:p>
          <a:p>
            <a:endParaRPr lang="en-GB" sz="2000" b="1" u="sng" dirty="0"/>
          </a:p>
          <a:p>
            <a:r>
              <a:rPr lang="en-US" sz="2000" dirty="0"/>
              <a:t>T</a:t>
            </a:r>
            <a:r>
              <a:rPr lang="en-US" sz="2000" dirty="0" smtClean="0"/>
              <a:t>his </a:t>
            </a:r>
            <a:r>
              <a:rPr lang="en-US" sz="2000" dirty="0"/>
              <a:t>is the collective name for all graphs that have </a:t>
            </a:r>
            <a:r>
              <a:rPr lang="en-US" sz="2000" b="1" dirty="0"/>
              <a:t>time</a:t>
            </a:r>
            <a:r>
              <a:rPr lang="en-US" sz="2000" dirty="0"/>
              <a:t> as the x-axis</a:t>
            </a:r>
            <a:r>
              <a:rPr lang="en-US" sz="2000" dirty="0" smtClean="0"/>
              <a:t>. Try out this question: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18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529" t="36914" r="3583" b="3631"/>
          <a:stretch/>
        </p:blipFill>
        <p:spPr>
          <a:xfrm>
            <a:off x="320649" y="214310"/>
            <a:ext cx="11564044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 smtClean="0"/>
              <a:t>Todays Objectives – Have you met them?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6991911" cy="3566343"/>
          </a:xfrm>
        </p:spPr>
        <p:txBody>
          <a:bodyPr>
            <a:noAutofit/>
          </a:bodyPr>
          <a:lstStyle/>
          <a:p>
            <a:r>
              <a:rPr lang="en-GB" sz="3200" dirty="0"/>
              <a:t>To be able to </a:t>
            </a:r>
            <a:r>
              <a:rPr lang="en-GB" sz="3200" b="1" dirty="0"/>
              <a:t>draw and analyse pie charts.</a:t>
            </a:r>
            <a:endParaRPr lang="en-GB" sz="3200" dirty="0"/>
          </a:p>
          <a:p>
            <a:r>
              <a:rPr lang="en-GB" sz="3200" dirty="0"/>
              <a:t>To be familiar with bar charts and pictograms.</a:t>
            </a:r>
          </a:p>
          <a:p>
            <a:r>
              <a:rPr lang="en-GB" sz="3200" dirty="0"/>
              <a:t>To be able to draw and interpret scatter graphs and time series graphs.</a:t>
            </a:r>
          </a:p>
          <a:p>
            <a:pPr marL="0" indent="0">
              <a:buNone/>
            </a:pPr>
            <a:endParaRPr lang="en-GB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7969080" y="2836841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8591004" y="138313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041673" y="4230317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655309" y="3488942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204640" y="1613321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  <a:endParaRPr lang="en-US" sz="6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</a:t>
            </a:r>
            <a:r>
              <a:rPr lang="en-GB" b="1" u="sng" dirty="0" smtClean="0">
                <a:solidFill>
                  <a:sysClr val="windowText" lastClr="000000"/>
                </a:solidFill>
              </a:rPr>
              <a:t>lesson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Pie Charts: 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2"/>
              </a:rPr>
              <a:t>www.youtube.com/watch?v=p_nPxTRuLxo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 smtClean="0">
                <a:solidFill>
                  <a:sysClr val="windowText" lastClr="000000"/>
                </a:solidFill>
              </a:rPr>
              <a:t>Drawing Pie Charts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Bar Charts: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3"/>
              </a:rPr>
              <a:t>www.youtube.com/watch?v=LEXbMW-Amao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 smtClean="0">
                <a:solidFill>
                  <a:sysClr val="windowText" lastClr="000000"/>
                </a:solidFill>
              </a:rPr>
              <a:t>Drawing Bar Charts - </a:t>
            </a:r>
            <a:r>
              <a:rPr lang="en-GB" dirty="0" err="1" smtClean="0">
                <a:solidFill>
                  <a:sysClr val="windowText" lastClr="000000"/>
                </a:solidFill>
              </a:rPr>
              <a:t>CorbettMaths</a:t>
            </a:r>
            <a:endParaRPr lang="en-GB" b="1" dirty="0">
              <a:solidFill>
                <a:sysClr val="windowText" lastClr="000000"/>
              </a:solidFill>
            </a:endParaRPr>
          </a:p>
          <a:p>
            <a:r>
              <a:rPr lang="en-GB" b="1" dirty="0" smtClean="0">
                <a:solidFill>
                  <a:sysClr val="windowText" lastClr="000000"/>
                </a:solidFill>
              </a:rPr>
              <a:t>Scatter Graphs: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sysClr val="windowText" lastClr="000000"/>
                </a:solidFill>
                <a:hlinkClick r:id="rId4"/>
              </a:rPr>
              <a:t>www.youtube.com/watch?v=VUaOCgJTPjI</a:t>
            </a:r>
            <a:endParaRPr lang="en-GB" dirty="0" smtClean="0">
              <a:solidFill>
                <a:sysClr val="windowText" lastClr="000000"/>
              </a:solidFill>
            </a:endParaRPr>
          </a:p>
          <a:p>
            <a:r>
              <a:rPr lang="en-GB" dirty="0" smtClean="0">
                <a:solidFill>
                  <a:sysClr val="windowText" lastClr="000000"/>
                </a:solidFill>
              </a:rPr>
              <a:t>Scatter Graphs - </a:t>
            </a:r>
            <a:r>
              <a:rPr lang="en-GB" dirty="0" err="1" smtClean="0">
                <a:solidFill>
                  <a:sysClr val="windowText" lastClr="000000"/>
                </a:solidFill>
              </a:rPr>
              <a:t>CorbettMaths</a:t>
            </a:r>
            <a:endParaRPr lang="en-GB" dirty="0">
              <a:solidFill>
                <a:sysClr val="windowText" lastClr="000000"/>
              </a:solidFill>
            </a:endParaRPr>
          </a:p>
          <a:p>
            <a:endParaRPr lang="en-GB" b="1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</a:t>
            </a:r>
            <a:r>
              <a:rPr lang="en-GB" b="1" u="sng" dirty="0" smtClean="0">
                <a:solidFill>
                  <a:sysClr val="windowText" lastClr="000000"/>
                </a:solidFill>
              </a:rPr>
              <a:t>next lesson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1-10 Quiz. </a:t>
            </a:r>
            <a:endParaRPr lang="en-GB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679267"/>
                <a:ext cx="9901645" cy="4804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Round </a:t>
                </a:r>
                <a:r>
                  <a:rPr lang="en-GB" sz="2800" dirty="0" smtClean="0"/>
                  <a:t>14.99 </a:t>
                </a:r>
                <a:r>
                  <a:rPr lang="en-GB" sz="2800" dirty="0"/>
                  <a:t>to 3 Significant Figures</a:t>
                </a:r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 smtClean="0"/>
                  <a:t> into </a:t>
                </a:r>
                <a:r>
                  <a:rPr lang="en-GB" sz="2800" dirty="0"/>
                  <a:t>an </a:t>
                </a:r>
                <a:r>
                  <a:rPr lang="en-GB" sz="2800" dirty="0" smtClean="0"/>
                  <a:t>mixed number.</a:t>
                </a: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Expand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−3(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What is the next two terms: 1, -2, 4, -8, …., ….</a:t>
                </a: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:r>
                  <a:rPr lang="en-GB" sz="2800" dirty="0" smtClean="0"/>
                  <a:t>What is an 8 sided shape called?</a:t>
                </a:r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Find </a:t>
                </a:r>
                <a:r>
                  <a:rPr lang="en-GB" sz="2800" dirty="0" smtClean="0"/>
                  <a:t>3% </a:t>
                </a:r>
                <a:r>
                  <a:rPr lang="en-GB" sz="2800" dirty="0"/>
                  <a:t>of </a:t>
                </a:r>
                <a:r>
                  <a:rPr lang="en-GB" sz="2800" dirty="0" smtClean="0"/>
                  <a:t>£60, </a:t>
                </a:r>
                <a:r>
                  <a:rPr lang="en-GB" sz="2800" dirty="0"/>
                  <a:t>leave your answer in pence.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Change </a:t>
                </a:r>
                <a:r>
                  <a:rPr lang="en-GB" sz="2800" dirty="0" smtClean="0"/>
                  <a:t>2:16pm </a:t>
                </a:r>
                <a:r>
                  <a:rPr lang="en-GB" sz="2800" dirty="0"/>
                  <a:t>to the 24hr clock</a:t>
                </a:r>
                <a:r>
                  <a:rPr lang="en-GB" sz="2800" dirty="0" smtClean="0"/>
                  <a:t>.</a:t>
                </a:r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679267"/>
                <a:ext cx="9901645" cy="4804649"/>
              </a:xfrm>
              <a:prstGeom prst="rect">
                <a:avLst/>
              </a:prstGeom>
              <a:blipFill>
                <a:blip r:embed="rId5"/>
                <a:stretch>
                  <a:fillRect l="-1292" b="-2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196943" y="880988"/>
            <a:ext cx="35759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15.0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8/15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9 2/3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-3x + 12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16, -32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Octagon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18p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14:16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 smtClean="0"/>
              <a:t>To be able to draw and analyse </a:t>
            </a:r>
            <a:r>
              <a:rPr lang="en-GB" b="1" dirty="0" smtClean="0"/>
              <a:t>pie charts.</a:t>
            </a:r>
            <a:endParaRPr lang="en-GB" dirty="0" smtClean="0"/>
          </a:p>
          <a:p>
            <a:r>
              <a:rPr lang="en-GB" dirty="0" smtClean="0"/>
              <a:t>To be familiar with </a:t>
            </a:r>
            <a:r>
              <a:rPr lang="en-GB" b="1" dirty="0" smtClean="0"/>
              <a:t>bar charts </a:t>
            </a:r>
            <a:r>
              <a:rPr lang="en-GB" dirty="0" smtClean="0"/>
              <a:t>and </a:t>
            </a:r>
            <a:r>
              <a:rPr lang="en-GB" b="1" dirty="0" smtClean="0"/>
              <a:t>pictograms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be able to draw and interpret </a:t>
            </a:r>
            <a:r>
              <a:rPr lang="en-GB" b="1" dirty="0" smtClean="0"/>
              <a:t>scatter graphs </a:t>
            </a:r>
            <a:r>
              <a:rPr lang="en-GB" dirty="0" smtClean="0"/>
              <a:t>and </a:t>
            </a:r>
            <a:r>
              <a:rPr lang="en-GB" b="1" dirty="0" smtClean="0"/>
              <a:t>time series </a:t>
            </a:r>
            <a:r>
              <a:rPr lang="en-GB" dirty="0" smtClean="0"/>
              <a:t>graphs.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Title: Charts and Graphs, Lesson 1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upload.wikimedia.org/wikipedia/commons/d/d3/Supreme_pizza.jpg"/>
          <p:cNvPicPr>
            <a:picLocks noChangeAspect="1" noChangeArrowheads="1"/>
          </p:cNvPicPr>
          <p:nvPr/>
        </p:nvPicPr>
        <p:blipFill>
          <a:blip r:embed="rId2" cstate="print"/>
          <a:srcRect r="11504"/>
          <a:stretch>
            <a:fillRect/>
          </a:stretch>
        </p:blipFill>
        <p:spPr bwMode="auto">
          <a:xfrm>
            <a:off x="0" y="-55866"/>
            <a:ext cx="12192000" cy="5547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75520" y="0"/>
            <a:ext cx="835292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/>
              <a:t>Ten people buy a pizza, if they all have one slice (the same size) what is the size of each slice?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5520" y="4471880"/>
            <a:ext cx="3312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360°÷ 10 =36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6080" y="3917882"/>
            <a:ext cx="33123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Each person gets 36°</a:t>
            </a:r>
          </a:p>
        </p:txBody>
      </p:sp>
    </p:spTree>
    <p:extLst>
      <p:ext uri="{BB962C8B-B14F-4D97-AF65-F5344CB8AC3E}">
        <p14:creationId xmlns:p14="http://schemas.microsoft.com/office/powerpoint/2010/main" val="1022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upload.wikimedia.org/wikipedia/commons/d/d3/Supreme_pizza.jpg"/>
          <p:cNvPicPr>
            <a:picLocks noChangeAspect="1" noChangeArrowheads="1"/>
          </p:cNvPicPr>
          <p:nvPr/>
        </p:nvPicPr>
        <p:blipFill>
          <a:blip r:embed="rId2" cstate="print"/>
          <a:srcRect r="11504"/>
          <a:stretch>
            <a:fillRect/>
          </a:stretch>
        </p:blipFill>
        <p:spPr bwMode="auto">
          <a:xfrm>
            <a:off x="0" y="-55866"/>
            <a:ext cx="12192000" cy="55475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75520" y="0"/>
            <a:ext cx="8352928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/>
              <a:t>12 people buy a pizza, if they all have one slice (the same size) what is the size of each slice?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5520" y="4471880"/>
            <a:ext cx="33123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360°÷ 12=30°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16080" y="3871715"/>
            <a:ext cx="33123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Each person gets 30°</a:t>
            </a:r>
          </a:p>
        </p:txBody>
      </p:sp>
    </p:spTree>
    <p:extLst>
      <p:ext uri="{BB962C8B-B14F-4D97-AF65-F5344CB8AC3E}">
        <p14:creationId xmlns:p14="http://schemas.microsoft.com/office/powerpoint/2010/main" val="30438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www.deviantart.com/download/58944621/Red_White_Checked_Tablecloth_by_Fantasy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483135"/>
          </a:xfrm>
          <a:prstGeom prst="rect">
            <a:avLst/>
          </a:prstGeom>
          <a:noFill/>
        </p:spPr>
      </p:pic>
      <p:pic>
        <p:nvPicPr>
          <p:cNvPr id="15363" name="Picture 3" descr="C:\Users\ben\AppData\Local\Microsoft\Windows\Temporary Internet Files\Content.IE5\4DE9FDJU\MC9003488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2741567"/>
            <a:ext cx="4427984" cy="34277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47528" y="188640"/>
            <a:ext cx="828092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20 people have a pizza, 15 are men and 5 are women.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528" y="980728"/>
            <a:ext cx="576064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What size slice does each person 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0360" y="1844825"/>
            <a:ext cx="449999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What is the size of the men’s bit?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2408" y="3789041"/>
            <a:ext cx="3528392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What is the size of the women's bit?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528" y="1844825"/>
            <a:ext cx="3312368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360°÷ 20=18°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8392" y="2996953"/>
            <a:ext cx="3312368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18° x 15= 270 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2408" y="5007242"/>
            <a:ext cx="3312368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18° x 5= 90 °</a:t>
            </a:r>
          </a:p>
        </p:txBody>
      </p:sp>
    </p:spTree>
    <p:extLst>
      <p:ext uri="{BB962C8B-B14F-4D97-AF65-F5344CB8AC3E}">
        <p14:creationId xmlns:p14="http://schemas.microsoft.com/office/powerpoint/2010/main" val="25107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http://www.deviantart.com/download/58944621/Red_White_Checked_Tablecloth_by_Fantasy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4831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47528" y="188640"/>
            <a:ext cx="828092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60 people are asked what their favourite book 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528" y="1844824"/>
            <a:ext cx="576064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What size slice does each person 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1692" y="2682289"/>
            <a:ext cx="15121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Twilight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528" y="2492897"/>
            <a:ext cx="3312368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360°÷ 60=6°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1892" y="2682289"/>
            <a:ext cx="2952328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6° x 25= 150 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764705"/>
            <a:ext cx="896448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25 say Twilight, 7 none, 15 the bible and 13 GCSE maths. Display this information in a pie chart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1692" y="3330361"/>
            <a:ext cx="15121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None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3700" y="3978433"/>
            <a:ext cx="15121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Bible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5668" y="4645669"/>
            <a:ext cx="216024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GCSE Maths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1892" y="3277517"/>
            <a:ext cx="2952328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6° x 7= 42 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71892" y="3925589"/>
            <a:ext cx="2952328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6° x 15= 90 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71892" y="4645669"/>
            <a:ext cx="2952328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6° x 13</a:t>
            </a:r>
            <a:r>
              <a:rPr lang="en-GB" sz="2800" b="1"/>
              <a:t>= </a:t>
            </a:r>
            <a:r>
              <a:rPr lang="en-GB" sz="2800" b="1" smtClean="0"/>
              <a:t>78 </a:t>
            </a:r>
            <a:r>
              <a:rPr lang="en-GB" sz="2800" b="1" dirty="0"/>
              <a:t>°</a:t>
            </a:r>
          </a:p>
        </p:txBody>
      </p:sp>
      <p:pic>
        <p:nvPicPr>
          <p:cNvPr id="18434" name="Picture 2" descr="C:\Users\ben\AppData\Local\Microsoft\Windows\Temporary Internet Files\Content.IE5\9QIIR89B\MC9004413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8704" y="3353544"/>
            <a:ext cx="27432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31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63381" y="902414"/>
            <a:ext cx="1404585" cy="4463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3381" y="902412"/>
            <a:ext cx="150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Degrees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1536" y="791416"/>
            <a:ext cx="3045024" cy="1143000"/>
          </a:xfrm>
        </p:spPr>
        <p:txBody>
          <a:bodyPr/>
          <a:lstStyle/>
          <a:p>
            <a:r>
              <a:rPr lang="en-GB" b="1" dirty="0" smtClean="0"/>
              <a:t>My Results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84888"/>
              </p:ext>
            </p:extLst>
          </p:nvPr>
        </p:nvGraphicFramePr>
        <p:xfrm>
          <a:off x="423349" y="844052"/>
          <a:ext cx="4032448" cy="452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97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Sweet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Results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Strawberry Cream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52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Orange Cream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Purple Hazelnut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5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Green Triangle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itchFamily="34" charset="0"/>
                          <a:cs typeface="Arial" pitchFamily="34" charset="0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904138"/>
              </p:ext>
            </p:extLst>
          </p:nvPr>
        </p:nvGraphicFramePr>
        <p:xfrm>
          <a:off x="6322288" y="154418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47327"/>
              </p:ext>
            </p:extLst>
          </p:nvPr>
        </p:nvGraphicFramePr>
        <p:xfrm>
          <a:off x="4527806" y="844052"/>
          <a:ext cx="1488165" cy="452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03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Degrees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30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100</a:t>
                      </a:r>
                      <a:r>
                        <a:rPr lang="en-GB" sz="2000" b="1" dirty="0" smtClean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63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60</a:t>
                      </a:r>
                      <a:r>
                        <a:rPr lang="en-GB" sz="2000" b="1" dirty="0" smtClean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3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120</a:t>
                      </a:r>
                      <a:r>
                        <a:rPr lang="en-GB" sz="2000" b="1" dirty="0" smtClean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63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40</a:t>
                      </a:r>
                      <a:r>
                        <a:rPr lang="en-GB" sz="2000" b="1" dirty="0" smtClean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91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40</a:t>
                      </a:r>
                      <a:r>
                        <a:rPr lang="en-GB" sz="2000" b="1" dirty="0" smtClean="0">
                          <a:latin typeface="Cambria"/>
                        </a:rPr>
                        <a:t>°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4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8718" y="4850689"/>
            <a:ext cx="1224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360</a:t>
            </a:r>
            <a:r>
              <a:rPr lang="en-GB" sz="3200" b="1" dirty="0">
                <a:solidFill>
                  <a:srgbClr val="00B050"/>
                </a:solidFill>
                <a:latin typeface="Cambria"/>
              </a:rPr>
              <a:t>°</a:t>
            </a:r>
            <a:endParaRPr lang="en-GB" sz="3200" b="1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73273" y="4805773"/>
            <a:ext cx="792945" cy="235974"/>
          </a:xfrm>
          <a:custGeom>
            <a:avLst/>
            <a:gdLst>
              <a:gd name="connsiteX0" fmla="*/ 0 w 589935"/>
              <a:gd name="connsiteY0" fmla="*/ 235974 h 235974"/>
              <a:gd name="connsiteX1" fmla="*/ 339213 w 589935"/>
              <a:gd name="connsiteY1" fmla="*/ 0 h 235974"/>
              <a:gd name="connsiteX2" fmla="*/ 589935 w 589935"/>
              <a:gd name="connsiteY2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935" h="235974">
                <a:moveTo>
                  <a:pt x="0" y="235974"/>
                </a:moveTo>
                <a:cubicBezTo>
                  <a:pt x="120445" y="117987"/>
                  <a:pt x="240891" y="0"/>
                  <a:pt x="339213" y="0"/>
                </a:cubicBezTo>
                <a:cubicBezTo>
                  <a:pt x="437535" y="0"/>
                  <a:pt x="513735" y="117987"/>
                  <a:pt x="589935" y="235974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9302" y="4393676"/>
            <a:ext cx="93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X 20</a:t>
            </a:r>
          </a:p>
        </p:txBody>
      </p:sp>
      <p:sp>
        <p:nvSpPr>
          <p:cNvPr id="13" name="Freeform 12"/>
          <p:cNvSpPr/>
          <p:nvPr/>
        </p:nvSpPr>
        <p:spPr>
          <a:xfrm>
            <a:off x="4068872" y="1544182"/>
            <a:ext cx="792945" cy="235974"/>
          </a:xfrm>
          <a:custGeom>
            <a:avLst/>
            <a:gdLst>
              <a:gd name="connsiteX0" fmla="*/ 0 w 589935"/>
              <a:gd name="connsiteY0" fmla="*/ 235974 h 235974"/>
              <a:gd name="connsiteX1" fmla="*/ 339213 w 589935"/>
              <a:gd name="connsiteY1" fmla="*/ 0 h 235974"/>
              <a:gd name="connsiteX2" fmla="*/ 589935 w 589935"/>
              <a:gd name="connsiteY2" fmla="*/ 235974 h 23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9935" h="235974">
                <a:moveTo>
                  <a:pt x="0" y="235974"/>
                </a:moveTo>
                <a:cubicBezTo>
                  <a:pt x="120445" y="117987"/>
                  <a:pt x="240891" y="0"/>
                  <a:pt x="339213" y="0"/>
                </a:cubicBezTo>
                <a:cubicBezTo>
                  <a:pt x="437535" y="0"/>
                  <a:pt x="513735" y="117987"/>
                  <a:pt x="589935" y="235974"/>
                </a:cubicBezTo>
              </a:path>
            </a:pathLst>
          </a:custGeom>
          <a:noFill/>
          <a:ln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4901" y="1132085"/>
            <a:ext cx="93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</a:rPr>
              <a:t>X 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05986" y="4215042"/>
                <a:ext cx="1800200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𝟑𝟔𝟎</m:t>
                        </m:r>
                      </m:num>
                      <m:den>
                        <m:r>
                          <a:rPr lang="en-GB" sz="36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𝟏𝟖</m:t>
                        </m:r>
                      </m:den>
                    </m:f>
                  </m:oMath>
                </a14:m>
                <a:r>
                  <a:rPr lang="en-GB" sz="3600" b="1" dirty="0">
                    <a:solidFill>
                      <a:srgbClr val="00B050"/>
                    </a:solidFill>
                  </a:rPr>
                  <a:t> =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86" y="4215042"/>
                <a:ext cx="1800200" cy="892745"/>
              </a:xfrm>
              <a:prstGeom prst="rect">
                <a:avLst/>
              </a:prstGeom>
              <a:blipFill>
                <a:blip r:embed="rId3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12952" y="429954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20</a:t>
            </a:r>
            <a:r>
              <a:rPr lang="en-GB" sz="4000" b="1" dirty="0">
                <a:solidFill>
                  <a:srgbClr val="00B050"/>
                </a:solidFill>
                <a:latin typeface="Cambria"/>
              </a:rPr>
              <a:t>°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069" y="116633"/>
            <a:ext cx="8538227" cy="6984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0030" y="-25973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Pie Charts</a:t>
            </a:r>
          </a:p>
        </p:txBody>
      </p:sp>
      <p:pic>
        <p:nvPicPr>
          <p:cNvPr id="21" name="Picture 4" descr="http://knol.google.com/k/-/-/xfqw1gyel5ga/rjuw5m/hom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18" y="3672341"/>
            <a:ext cx="3187406" cy="27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6129" y="477294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1704" y="30445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BACC6">
                    <a:lumMod val="60000"/>
                    <a:lumOff val="40000"/>
                  </a:srgbClr>
                </a:solidFill>
              </a:rPr>
              <a:t>“What is your favourite Quality Street?”</a:t>
            </a:r>
          </a:p>
        </p:txBody>
      </p:sp>
    </p:spTree>
    <p:extLst>
      <p:ext uri="{BB962C8B-B14F-4D97-AF65-F5344CB8AC3E}">
        <p14:creationId xmlns:p14="http://schemas.microsoft.com/office/powerpoint/2010/main" val="15227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decel="3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9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4.7086E-6 L 0.11424 0.114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57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3.7037E-7 L 0.08976 -0.029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" grpId="0"/>
      <p:bldGraphic spid="9" grpId="0">
        <p:bldAsOne/>
      </p:bldGraphic>
      <p:bldGraphic spid="9" grpId="1">
        <p:bldAsOne/>
      </p:bldGraphic>
      <p:bldGraphic spid="9" grpId="2">
        <p:bldAsOne/>
      </p:bldGraphic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2069" y="116633"/>
            <a:ext cx="8538227" cy="6984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6" descr="http://www.kickaction.ca/files/images/LisaSimpson1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973" y="5712028"/>
            <a:ext cx="792088" cy="11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9" y="905561"/>
            <a:ext cx="4966827" cy="451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75" y="1053382"/>
            <a:ext cx="6988175" cy="426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432138" y="1174757"/>
            <a:ext cx="4032448" cy="4032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6068205" y="787665"/>
            <a:ext cx="4624078" cy="4722812"/>
            <a:chOff x="4844466" y="1010444"/>
            <a:chExt cx="4624078" cy="4722812"/>
          </a:xfrm>
        </p:grpSpPr>
        <p:sp>
          <p:nvSpPr>
            <p:cNvPr id="8" name="Pie 7"/>
            <p:cNvSpPr/>
            <p:nvPr/>
          </p:nvSpPr>
          <p:spPr>
            <a:xfrm>
              <a:off x="4970385" y="1109179"/>
              <a:ext cx="4354143" cy="4624077"/>
            </a:xfrm>
            <a:prstGeom prst="pie">
              <a:avLst>
                <a:gd name="adj1" fmla="val 10782684"/>
                <a:gd name="adj2" fmla="val 50380"/>
              </a:avLst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3078" name="Picture 6" descr="http://math8geometry.wikispaces.com/file/view/protractor.gif/33819765/protractor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466" y="1010444"/>
              <a:ext cx="4624078" cy="241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 rot="11367090">
            <a:off x="6180439" y="775965"/>
            <a:ext cx="4624078" cy="4722812"/>
            <a:chOff x="4844466" y="1010444"/>
            <a:chExt cx="4624078" cy="4722812"/>
          </a:xfrm>
        </p:grpSpPr>
        <p:sp>
          <p:nvSpPr>
            <p:cNvPr id="21" name="Pie 20"/>
            <p:cNvSpPr/>
            <p:nvPr/>
          </p:nvSpPr>
          <p:spPr>
            <a:xfrm>
              <a:off x="4970385" y="1109179"/>
              <a:ext cx="4354143" cy="4624077"/>
            </a:xfrm>
            <a:prstGeom prst="pie">
              <a:avLst>
                <a:gd name="adj1" fmla="val 10782684"/>
                <a:gd name="adj2" fmla="val 50380"/>
              </a:avLst>
            </a:prstGeom>
            <a:solidFill>
              <a:srgbClr val="99CC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pic>
          <p:nvPicPr>
            <p:cNvPr id="22" name="Picture 6" descr="http://math8geometry.wikispaces.com/file/view/protractor.gif/33819765/protractor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466" y="1010444"/>
              <a:ext cx="4624078" cy="241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Straight Connector 6"/>
          <p:cNvCxnSpPr>
            <a:endCxn id="4" idx="0"/>
          </p:cNvCxnSpPr>
          <p:nvPr/>
        </p:nvCxnSpPr>
        <p:spPr>
          <a:xfrm flipV="1">
            <a:off x="8448362" y="1174757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72904" y="3573663"/>
            <a:ext cx="595995" cy="9181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455327" y="3190982"/>
            <a:ext cx="2217576" cy="38268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211512" y="5217077"/>
            <a:ext cx="162376" cy="43843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8455328" y="3190983"/>
            <a:ext cx="756184" cy="202609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480875" y="2852459"/>
            <a:ext cx="1943539" cy="33539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200954" y="1629447"/>
            <a:ext cx="1254376" cy="1584177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0874" y="0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Pie Charts</a:t>
            </a:r>
          </a:p>
        </p:txBody>
      </p:sp>
      <p:sp>
        <p:nvSpPr>
          <p:cNvPr id="6" name="Oval 5"/>
          <p:cNvSpPr/>
          <p:nvPr/>
        </p:nvSpPr>
        <p:spPr>
          <a:xfrm>
            <a:off x="8410342" y="3167904"/>
            <a:ext cx="468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6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4.58333E-6 2.96296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37517 -0.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136E-6 L -0.04704 -0.0700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35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43AC26-9C10-4BD0-832A-C836FA69E3D2}">
  <ds:schemaRefs>
    <ds:schemaRef ds:uri="f45c64de-80c6-4060-b669-b1ce3442f828"/>
    <ds:schemaRef ds:uri="http://purl.org/dc/dcmitype/"/>
    <ds:schemaRef ds:uri="http://schemas.microsoft.com/office/2006/documentManagement/types"/>
    <ds:schemaRef ds:uri="a275ba49-db92-471d-8c08-cd84a3a06beb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FD9249-291F-471C-8DE0-A68BE02FB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534</Words>
  <Application>Microsoft Office PowerPoint</Application>
  <PresentationFormat>Widescreen</PresentationFormat>
  <Paragraphs>134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Samuel Bamber</cp:lastModifiedBy>
  <cp:revision>71</cp:revision>
  <cp:lastPrinted>2017-05-19T11:56:43Z</cp:lastPrinted>
  <dcterms:created xsi:type="dcterms:W3CDTF">2017-05-17T10:50:23Z</dcterms:created>
  <dcterms:modified xsi:type="dcterms:W3CDTF">2019-11-28T08:45:26Z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