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0"/>
  </p:notesMasterIdLst>
  <p:sldIdLst>
    <p:sldId id="258" r:id="rId6"/>
    <p:sldId id="309" r:id="rId7"/>
    <p:sldId id="259" r:id="rId8"/>
    <p:sldId id="273" r:id="rId9"/>
    <p:sldId id="275" r:id="rId10"/>
    <p:sldId id="274" r:id="rId11"/>
    <p:sldId id="277" r:id="rId12"/>
    <p:sldId id="278" r:id="rId13"/>
    <p:sldId id="279" r:id="rId14"/>
    <p:sldId id="280" r:id="rId15"/>
    <p:sldId id="27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10" r:id="rId24"/>
    <p:sldId id="288" r:id="rId25"/>
    <p:sldId id="289" r:id="rId26"/>
    <p:sldId id="311" r:id="rId27"/>
    <p:sldId id="308" r:id="rId28"/>
    <p:sldId id="290" r:id="rId29"/>
    <p:sldId id="291" r:id="rId30"/>
    <p:sldId id="292" r:id="rId31"/>
    <p:sldId id="293" r:id="rId32"/>
    <p:sldId id="31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68" r:id="rId48"/>
    <p:sldId id="270" r:id="rId4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59D43-AA09-4E9B-825E-36462551B871}">
          <p14:sldIdLst>
            <p14:sldId id="258"/>
            <p14:sldId id="309"/>
            <p14:sldId id="259"/>
            <p14:sldId id="273"/>
            <p14:sldId id="275"/>
            <p14:sldId id="274"/>
            <p14:sldId id="277"/>
            <p14:sldId id="278"/>
            <p14:sldId id="279"/>
            <p14:sldId id="280"/>
            <p14:sldId id="276"/>
            <p14:sldId id="281"/>
            <p14:sldId id="282"/>
            <p14:sldId id="283"/>
            <p14:sldId id="284"/>
            <p14:sldId id="285"/>
            <p14:sldId id="286"/>
            <p14:sldId id="287"/>
            <p14:sldId id="310"/>
            <p14:sldId id="288"/>
          </p14:sldIdLst>
        </p14:section>
        <p14:section name="Untitled Section" id="{21832B3F-E771-49EF-9D8A-E0D7ADA42E2F}">
          <p14:sldIdLst>
            <p14:sldId id="289"/>
            <p14:sldId id="311"/>
            <p14:sldId id="308"/>
            <p14:sldId id="290"/>
            <p14:sldId id="291"/>
            <p14:sldId id="292"/>
            <p14:sldId id="293"/>
            <p14:sldId id="31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53" d="100"/>
          <a:sy n="53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3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81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/>
                  <a:t>What is the 6</a:t>
                </a:r>
                <a:r>
                  <a:rPr lang="en-GB" sz="2800" baseline="30000" dirty="0"/>
                  <a:t>th</a:t>
                </a:r>
                <a:r>
                  <a:rPr lang="en-GB" sz="2800" dirty="0"/>
                  <a:t> Prime Number?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Sketch a Parallelogram.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How do you find the Area of a Parallelogram?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 ?     (</m:t>
                    </m:r>
                  </m:oMath>
                </a14:m>
                <a:r>
                  <a:rPr lang="en-GB" sz="2800" dirty="0"/>
                  <a:t>&lt; Power not degrees)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What is the value of the 3 in 2.436?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Convert 0.035 into a percentage.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Expand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Factorise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81639"/>
              </a:xfrm>
              <a:prstGeom prst="rect">
                <a:avLst/>
              </a:prstGeom>
              <a:blipFill>
                <a:blip r:embed="rId5"/>
                <a:stretch>
                  <a:fillRect l="-1292" t="-1465" b="-2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311048-B2C2-488C-9CDF-DECD33D4CE08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068206" y="368705"/>
            <a:ext cx="3929063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Share £36 in the ratio 3 : 4 : 5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339793" y="1954617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335031" y="1678392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335031" y="1406930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721043" y="2021292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721043" y="1749830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5706756" y="1464080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692468" y="1178330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11080" y="2954742"/>
            <a:ext cx="41148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There are 12 coins – worth £36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39655" y="3711980"/>
            <a:ext cx="41148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How much is each coin worth?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954531" y="3726267"/>
            <a:ext cx="2028825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£36 </a:t>
            </a:r>
            <a:r>
              <a:rPr lang="en-GB" altLang="en-US">
                <a:sym typeface="Symbol" panose="05050102010706020507" pitchFamily="18" charset="2"/>
              </a:rPr>
              <a:t> 12 = £3 </a:t>
            </a:r>
            <a:endParaRPr lang="en-GB" alt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925581" y="1740305"/>
            <a:ext cx="185737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3 x £3 =£9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25369" y="4554942"/>
            <a:ext cx="4357687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So how much is each pile worth?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7630806" y="2030817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7645093" y="1773642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7645093" y="1516467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7659381" y="1273580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7673668" y="1030692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225869" y="1726017"/>
            <a:ext cx="180022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4 x £3 = £12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8264219" y="1692680"/>
            <a:ext cx="180022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5 x £3 = £15</a:t>
            </a:r>
          </a:p>
        </p:txBody>
      </p:sp>
    </p:spTree>
    <p:extLst>
      <p:ext uri="{BB962C8B-B14F-4D97-AF65-F5344CB8AC3E}">
        <p14:creationId xmlns:p14="http://schemas.microsoft.com/office/powerpoint/2010/main" val="32642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 autoUpdateAnimBg="0"/>
      <p:bldP spid="10251" grpId="0" animBg="1" autoUpdateAnimBg="0"/>
      <p:bldP spid="10252" grpId="0" animBg="1" autoUpdateAnimBg="0"/>
      <p:bldP spid="10253" grpId="0" animBg="1" autoUpdateAnimBg="0"/>
      <p:bldP spid="10255" grpId="0" animBg="1" autoUpdateAnimBg="0"/>
      <p:bldP spid="10254" grpId="0" animBg="1" autoUpdateAnimBg="0"/>
      <p:bldP spid="1026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6863" y="860719"/>
            <a:ext cx="3914371" cy="4467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Divide 280kg in the ratio 2 : 5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Split 1km in the ratio 19 : 1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Share £240 in the ratio 3 : 5 : 12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6863" y="68239"/>
            <a:ext cx="3914371" cy="83616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4194" y="860718"/>
            <a:ext cx="4067806" cy="4467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Bob and Sarah share a box of 36 chocolates in the ratio 4 : 5, how many does Bob get?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Divide 364 days in the ratio 5 : 2</a:t>
            </a: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Split 2km in the ratio 9 : 4 :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4194" y="68238"/>
            <a:ext cx="4067806" cy="8361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81886" y="860721"/>
            <a:ext cx="3902017" cy="44671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Split 18 into the ratio 1 : 2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Share 80 in the ratio 3 : 7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Divide £240 in the ratio 7 : 2 : 15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86" y="68240"/>
            <a:ext cx="3902017" cy="836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5926" y="5404513"/>
            <a:ext cx="4353635" cy="764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1969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6863" y="860719"/>
            <a:ext cx="3914371" cy="4467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80kg : 200kg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950m : 50m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£36 : £60 : £144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6863" y="68239"/>
            <a:ext cx="3914371" cy="83616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4194" y="860718"/>
            <a:ext cx="4067806" cy="4467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16</a:t>
            </a:r>
          </a:p>
          <a:p>
            <a:pPr marL="514350" indent="-514350">
              <a:buAutoNum type="arabicParenR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260 : 104</a:t>
            </a:r>
          </a:p>
          <a:p>
            <a:pPr marL="514350" indent="-514350">
              <a:buAutoNum type="arabicParenR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chemeClr val="tx1"/>
                </a:solidFill>
              </a:rPr>
              <a:t>900m : 400m : 700m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4194" y="68238"/>
            <a:ext cx="4067806" cy="8361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81886" y="860721"/>
            <a:ext cx="3902017" cy="44671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6 : 12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24 : 56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endParaRPr lang="en-GB" sz="32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£70 : £20 : £150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86" y="68240"/>
            <a:ext cx="3902017" cy="836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5926" y="5404513"/>
            <a:ext cx="4353635" cy="764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58115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1020171"/>
            <a:ext cx="11204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Two types of crisps, plain and salt ‘n’ vinegar, were bought for a school party in the ratio 5 : 3</a:t>
            </a:r>
          </a:p>
          <a:p>
            <a:r>
              <a:rPr lang="en-GB" sz="2000" dirty="0"/>
              <a:t>The school bought 60 packets of salt ‘n’ vinegar crisps.</a:t>
            </a:r>
          </a:p>
          <a:p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plain crisps did they buy?</a:t>
            </a:r>
          </a:p>
          <a:p>
            <a:pPr marL="342900" indent="-342900">
              <a:buAutoNum type="alphaLcParenR"/>
            </a:pPr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crisps altogether did they buy?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846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Worded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73849" y="4379978"/>
                <a:ext cx="1084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?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49" y="4379978"/>
                <a:ext cx="108484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Left Arrow 5"/>
          <p:cNvSpPr/>
          <p:nvPr/>
        </p:nvSpPr>
        <p:spPr>
          <a:xfrm>
            <a:off x="6915363" y="3587228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flipH="1">
            <a:off x="4713782" y="3587228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36337" y="3831344"/>
                <a:ext cx="730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37" y="3831344"/>
                <a:ext cx="73015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7153" y="3325618"/>
                <a:ext cx="9725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5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53" y="3325618"/>
                <a:ext cx="9725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08435" y="2975101"/>
            <a:ext cx="2500525" cy="36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Plain : Salt ‘n’ vinegar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1244" y="3000306"/>
            <a:ext cx="72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5406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1020171"/>
            <a:ext cx="11204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Two types of crisps, plain and salt ‘n’ vinegar, were bought for a school party in the ratio 5 : 3</a:t>
            </a:r>
          </a:p>
          <a:p>
            <a:r>
              <a:rPr lang="en-GB" sz="2000" dirty="0"/>
              <a:t>The school bought 60 packets of salt ‘n’ vinegar crisps.</a:t>
            </a:r>
          </a:p>
          <a:p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plain crisps did they buy?</a:t>
            </a:r>
          </a:p>
          <a:p>
            <a:pPr marL="342900" indent="-342900">
              <a:buAutoNum type="alphaLcParenR"/>
            </a:pPr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crisps altogether did they buy?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846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Worded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73849" y="4379978"/>
                <a:ext cx="1084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?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849" y="4379978"/>
                <a:ext cx="108484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Left Arrow 5"/>
          <p:cNvSpPr/>
          <p:nvPr/>
        </p:nvSpPr>
        <p:spPr>
          <a:xfrm>
            <a:off x="6915363" y="3587228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flipH="1">
            <a:off x="4713782" y="3587228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36337" y="3831344"/>
                <a:ext cx="730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37" y="3831344"/>
                <a:ext cx="730154" cy="584775"/>
              </a:xfrm>
              <a:prstGeom prst="rect">
                <a:avLst/>
              </a:prstGeom>
              <a:blipFill>
                <a:blip r:embed="rId3"/>
                <a:stretch>
                  <a:fillRect r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7153" y="3325618"/>
                <a:ext cx="9725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5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53" y="3325618"/>
                <a:ext cx="9725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08435" y="2975101"/>
            <a:ext cx="2500525" cy="36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Plain : Salt ‘n’ vinegar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6900" y="3795203"/>
                <a:ext cx="730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00" y="3795203"/>
                <a:ext cx="730154" cy="584775"/>
              </a:xfrm>
              <a:prstGeom prst="rect">
                <a:avLst/>
              </a:prstGeom>
              <a:blipFill>
                <a:blip r:embed="rId5"/>
                <a:stretch>
                  <a:fillRect r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981244" y="3000306"/>
            <a:ext cx="72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374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1020171"/>
            <a:ext cx="11204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Two types of crisps, plain and salt ‘n’ vinegar, were bought for a school party in the ratio 5 : 3</a:t>
            </a:r>
          </a:p>
          <a:p>
            <a:r>
              <a:rPr lang="en-GB" sz="2000" dirty="0"/>
              <a:t>The school bought 60 packets of salt ‘n’ vinegar crisps.</a:t>
            </a:r>
          </a:p>
          <a:p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plain crisps did they buy?</a:t>
            </a:r>
          </a:p>
          <a:p>
            <a:pPr marL="342900" indent="-342900">
              <a:buAutoNum type="alphaLcParenR"/>
            </a:pPr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crisps altogether did they buy?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846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Worded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68994" y="4416119"/>
                <a:ext cx="15688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994" y="4416119"/>
                <a:ext cx="15688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Left Arrow 5"/>
          <p:cNvSpPr/>
          <p:nvPr/>
        </p:nvSpPr>
        <p:spPr>
          <a:xfrm>
            <a:off x="6915363" y="3587228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flipH="1">
            <a:off x="4713782" y="3587228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36337" y="3831344"/>
                <a:ext cx="730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337" y="3831344"/>
                <a:ext cx="730154" cy="584775"/>
              </a:xfrm>
              <a:prstGeom prst="rect">
                <a:avLst/>
              </a:prstGeom>
              <a:blipFill>
                <a:blip r:embed="rId3"/>
                <a:stretch>
                  <a:fillRect r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7153" y="3325618"/>
                <a:ext cx="9725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5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53" y="3325618"/>
                <a:ext cx="9725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08435" y="2975101"/>
            <a:ext cx="2500525" cy="36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Plain : Salt ‘n’ vinegar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6900" y="3795203"/>
                <a:ext cx="730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00" y="3795203"/>
                <a:ext cx="730154" cy="584775"/>
              </a:xfrm>
              <a:prstGeom prst="rect">
                <a:avLst/>
              </a:prstGeom>
              <a:blipFill>
                <a:blip r:embed="rId5"/>
                <a:stretch>
                  <a:fillRect r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981244" y="3000306"/>
            <a:ext cx="726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135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1020171"/>
            <a:ext cx="11204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Two types of crisps, plain and salt ‘n’ vinegar, were bought for a school party in the ratio 5 : 3</a:t>
            </a:r>
          </a:p>
          <a:p>
            <a:r>
              <a:rPr lang="en-GB" sz="2000" dirty="0"/>
              <a:t>The school bought 60 packets of salt ‘n’ vinegar crisps.</a:t>
            </a:r>
          </a:p>
          <a:p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plain crisps did they buy?</a:t>
            </a:r>
          </a:p>
          <a:p>
            <a:pPr marL="342900" indent="-342900">
              <a:buAutoNum type="alphaLcParenR"/>
            </a:pPr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crisps altogether did they buy?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846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Worded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45538" y="3357494"/>
                <a:ext cx="15688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538" y="3357494"/>
                <a:ext cx="15688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08435" y="2975101"/>
            <a:ext cx="2500525" cy="36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Plain : Salt ‘n’ vinegar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5214" y="3000306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002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1020171"/>
            <a:ext cx="11204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Two types of crisps, plain and salt ‘n’ vinegar, were bought for a school party in the ratio 5 : 3</a:t>
            </a:r>
          </a:p>
          <a:p>
            <a:r>
              <a:rPr lang="en-GB" sz="2000" dirty="0"/>
              <a:t>The school bought 60 packets of salt ‘n’ vinegar crisps.</a:t>
            </a:r>
          </a:p>
          <a:p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plain crisps did they buy?</a:t>
            </a:r>
          </a:p>
          <a:p>
            <a:pPr marL="342900" indent="-342900">
              <a:buAutoNum type="alphaLcParenR"/>
            </a:pPr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How many packets of crisps altogether did they buy?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846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Worded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45538" y="3357494"/>
                <a:ext cx="15688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538" y="3357494"/>
                <a:ext cx="15688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08435" y="2975101"/>
            <a:ext cx="2500525" cy="36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Plain : Salt ‘n’ vinegar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1183" y="4129088"/>
                <a:ext cx="9401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 school bought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100+60=160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𝑝𝑎𝑐𝑘𝑒𝑡𝑠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𝑐𝑟𝑖𝑠𝑝𝑠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183" y="4129088"/>
                <a:ext cx="9401175" cy="523220"/>
              </a:xfrm>
              <a:prstGeom prst="rect">
                <a:avLst/>
              </a:prstGeom>
              <a:blipFill>
                <a:blip r:embed="rId3"/>
                <a:stretch>
                  <a:fillRect l="-136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965214" y="3000306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625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03" y="793059"/>
            <a:ext cx="1120481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400" dirty="0"/>
              <a:t>The soft drinks Coke, Orange and </a:t>
            </a:r>
            <a:r>
              <a:rPr lang="en-GB" sz="2400" dirty="0" err="1"/>
              <a:t>Vimto</a:t>
            </a:r>
            <a:r>
              <a:rPr lang="en-GB" sz="2400" dirty="0"/>
              <a:t> were bought for the school disco in the ratio 10 : 5 : 3. The school bought 80 cans of Orange.</a:t>
            </a:r>
          </a:p>
          <a:p>
            <a:endParaRPr lang="en-GB" sz="2400" dirty="0"/>
          </a:p>
          <a:p>
            <a:pPr marL="900113" indent="-357188">
              <a:buAutoNum type="alphaLcParenR"/>
            </a:pPr>
            <a:r>
              <a:rPr lang="en-GB" sz="2400" dirty="0"/>
              <a:t>How much Coke did they buy?</a:t>
            </a:r>
          </a:p>
          <a:p>
            <a:pPr marL="900113" indent="-357188">
              <a:buAutoNum type="alphaLcParenR"/>
            </a:pPr>
            <a:r>
              <a:rPr lang="en-GB" sz="2400" dirty="0"/>
              <a:t>How much </a:t>
            </a:r>
            <a:r>
              <a:rPr lang="en-GB" sz="2400" dirty="0" err="1"/>
              <a:t>Vimto</a:t>
            </a:r>
            <a:r>
              <a:rPr lang="en-GB" sz="2400" dirty="0"/>
              <a:t> did they buy?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403" y="0"/>
            <a:ext cx="2565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Turn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403" y="2916640"/>
            <a:ext cx="1120481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2)  When I harvested my apples I found some had been eaten by wasps, some were rotten and some were good. These were in the ratio 6 : 5 : 25. Eighteen of my apples had been eaten by wasps.</a:t>
            </a:r>
          </a:p>
          <a:p>
            <a:endParaRPr lang="en-GB" sz="2400" dirty="0"/>
          </a:p>
          <a:p>
            <a:pPr marL="900113" indent="-357188">
              <a:buAutoNum type="alphaLcParenR"/>
            </a:pPr>
            <a:r>
              <a:rPr lang="en-GB" sz="2400" dirty="0"/>
              <a:t>What percentage of my apples were rotten?</a:t>
            </a:r>
          </a:p>
          <a:p>
            <a:pPr marL="900113" indent="-357188">
              <a:buAutoNum type="alphaLcParenR"/>
            </a:pPr>
            <a:r>
              <a:rPr lang="en-GB" sz="2400" dirty="0"/>
              <a:t>How many good apples did I get?</a:t>
            </a:r>
          </a:p>
        </p:txBody>
      </p:sp>
    </p:spTree>
    <p:extLst>
      <p:ext uri="{BB962C8B-B14F-4D97-AF65-F5344CB8AC3E}">
        <p14:creationId xmlns:p14="http://schemas.microsoft.com/office/powerpoint/2010/main" val="49816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03" y="793059"/>
            <a:ext cx="1120481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400" dirty="0"/>
              <a:t>The soft drinks Coke, Orange and </a:t>
            </a:r>
            <a:r>
              <a:rPr lang="en-GB" sz="2400" dirty="0" err="1"/>
              <a:t>Vimto</a:t>
            </a:r>
            <a:r>
              <a:rPr lang="en-GB" sz="2400" dirty="0"/>
              <a:t> were bought for the school disco in the ratio 10 : 5 : 3. The school bought 80 cans of Orange.</a:t>
            </a:r>
          </a:p>
          <a:p>
            <a:endParaRPr lang="en-GB" sz="2400" dirty="0"/>
          </a:p>
          <a:p>
            <a:pPr marL="900113" indent="-357188">
              <a:buAutoNum type="alphaLcParenR"/>
            </a:pPr>
            <a:r>
              <a:rPr lang="en-GB" sz="2400" dirty="0"/>
              <a:t>How much Coke did they buy?</a:t>
            </a:r>
          </a:p>
          <a:p>
            <a:pPr marL="900113" indent="-357188">
              <a:buAutoNum type="alphaLcParenR"/>
            </a:pPr>
            <a:r>
              <a:rPr lang="en-GB" sz="2400" dirty="0"/>
              <a:t>How much </a:t>
            </a:r>
            <a:r>
              <a:rPr lang="en-GB" sz="2400" dirty="0" err="1"/>
              <a:t>Vimto</a:t>
            </a:r>
            <a:r>
              <a:rPr lang="en-GB" sz="2400" dirty="0"/>
              <a:t> did they buy?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403" y="0"/>
            <a:ext cx="2565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Turn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403" y="2916640"/>
            <a:ext cx="1120481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2)  When I harvested my apples I found some had been eaten by wasps, some were rotten and some were good. These were in the ratio 6 : 5 : 25. Eighteen of my apples had been eaten by wasps.</a:t>
            </a:r>
          </a:p>
          <a:p>
            <a:endParaRPr lang="en-GB" sz="2400" dirty="0"/>
          </a:p>
          <a:p>
            <a:pPr marL="900113" indent="-357188">
              <a:buAutoNum type="alphaLcParenR"/>
            </a:pPr>
            <a:r>
              <a:rPr lang="en-GB" sz="2400" dirty="0"/>
              <a:t>What percentage of my apples were rotten?</a:t>
            </a:r>
          </a:p>
          <a:p>
            <a:pPr marL="900113" indent="-357188">
              <a:buAutoNum type="alphaLcParenR"/>
            </a:pPr>
            <a:r>
              <a:rPr lang="en-GB" sz="2400" dirty="0"/>
              <a:t>How many good apples did I get?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911B6-27E5-4FA4-A2C0-84F2F33D93AA}"/>
              </a:ext>
            </a:extLst>
          </p:cNvPr>
          <p:cNvSpPr txBox="1"/>
          <p:nvPr/>
        </p:nvSpPr>
        <p:spPr>
          <a:xfrm>
            <a:off x="7772400" y="1865376"/>
            <a:ext cx="215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>
                <a:solidFill>
                  <a:srgbClr val="FF0000"/>
                </a:solidFill>
              </a:rPr>
              <a:t>160 cans</a:t>
            </a:r>
          </a:p>
          <a:p>
            <a:pPr marL="342900" indent="-342900">
              <a:buAutoNum type="alphaLcParenR"/>
            </a:pPr>
            <a:r>
              <a:rPr lang="en-GB" sz="2400" dirty="0">
                <a:solidFill>
                  <a:srgbClr val="FF0000"/>
                </a:solidFill>
              </a:rPr>
              <a:t>48 cans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F5696-C345-4464-8EF8-E2F83DF13499}"/>
              </a:ext>
            </a:extLst>
          </p:cNvPr>
          <p:cNvSpPr txBox="1"/>
          <p:nvPr/>
        </p:nvSpPr>
        <p:spPr>
          <a:xfrm>
            <a:off x="8125968" y="4393967"/>
            <a:ext cx="284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>
                <a:solidFill>
                  <a:srgbClr val="FF0000"/>
                </a:solidFill>
              </a:rPr>
              <a:t>13.9%</a:t>
            </a:r>
          </a:p>
          <a:p>
            <a:pPr marL="342900" indent="-342900">
              <a:buAutoNum type="alphaLcParenR"/>
            </a:pPr>
            <a:r>
              <a:rPr lang="en-GB" sz="2400" dirty="0">
                <a:solidFill>
                  <a:srgbClr val="FF0000"/>
                </a:solidFill>
              </a:rPr>
              <a:t>75 good apples</a:t>
            </a:r>
          </a:p>
        </p:txBody>
      </p:sp>
    </p:spTree>
    <p:extLst>
      <p:ext uri="{BB962C8B-B14F-4D97-AF65-F5344CB8AC3E}">
        <p14:creationId xmlns:p14="http://schemas.microsoft.com/office/powerpoint/2010/main" val="388802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81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/>
                  <a:t>What is the 6</a:t>
                </a:r>
                <a:r>
                  <a:rPr lang="en-GB" sz="2800" baseline="30000" dirty="0"/>
                  <a:t>th</a:t>
                </a:r>
                <a:r>
                  <a:rPr lang="en-GB" sz="2800" dirty="0"/>
                  <a:t> Prime Number?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Sketch a Parallelogram.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How do you find the Area of a Parallelogram?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 ?     (</m:t>
                    </m:r>
                  </m:oMath>
                </a14:m>
                <a:r>
                  <a:rPr lang="en-GB" sz="2800" dirty="0"/>
                  <a:t>&lt; Power not degrees)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What is the value of the 3 in 2.436?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Convert 0.035 into a percentage.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Expand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Factorise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81639"/>
              </a:xfrm>
              <a:prstGeom prst="rect">
                <a:avLst/>
              </a:prstGeom>
              <a:blipFill>
                <a:blip r:embed="rId5"/>
                <a:stretch>
                  <a:fillRect l="-1292" t="-1465" b="-2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02260B7-9ECD-46D1-BCB5-F5D6194CF2CD}"/>
              </a:ext>
            </a:extLst>
          </p:cNvPr>
          <p:cNvSpPr txBox="1"/>
          <p:nvPr/>
        </p:nvSpPr>
        <p:spPr>
          <a:xfrm>
            <a:off x="7981407" y="718456"/>
            <a:ext cx="40015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11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Base x vertical height</a:t>
            </a:r>
          </a:p>
          <a:p>
            <a:r>
              <a:rPr lang="en-GB" sz="2800" dirty="0">
                <a:solidFill>
                  <a:srgbClr val="FF0000"/>
                </a:solidFill>
              </a:rPr>
              <a:t>8x³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</a:t>
            </a:r>
          </a:p>
          <a:p>
            <a:r>
              <a:rPr lang="en-GB" sz="2800" dirty="0">
                <a:solidFill>
                  <a:srgbClr val="FF0000"/>
                </a:solidFill>
              </a:rPr>
              <a:t>3/100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5/8</a:t>
            </a:r>
          </a:p>
          <a:p>
            <a:r>
              <a:rPr lang="en-GB" sz="2800" dirty="0">
                <a:solidFill>
                  <a:srgbClr val="FF0000"/>
                </a:solidFill>
              </a:rPr>
              <a:t>3.5%</a:t>
            </a:r>
          </a:p>
          <a:p>
            <a:r>
              <a:rPr lang="en-GB" sz="2800" dirty="0">
                <a:solidFill>
                  <a:srgbClr val="FF0000"/>
                </a:solidFill>
              </a:rPr>
              <a:t>-x² + 5x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5(y + 5)</a:t>
            </a:r>
          </a:p>
          <a:p>
            <a:endParaRPr lang="en-GB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F6EF4FB-782D-4057-8089-DBB234E4853E}"/>
              </a:ext>
            </a:extLst>
          </p:cNvPr>
          <p:cNvSpPr/>
          <p:nvPr/>
        </p:nvSpPr>
        <p:spPr>
          <a:xfrm>
            <a:off x="8778240" y="1235534"/>
            <a:ext cx="786384" cy="32237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8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ke off paul holly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38628" cy="51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ke of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61" y="0"/>
            <a:ext cx="3759639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8113" y="2500313"/>
            <a:ext cx="4433887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‘Mount St Joseph does the Great British Bake-Off’</a:t>
            </a:r>
          </a:p>
          <a:p>
            <a:endParaRPr lang="en-GB" sz="2400" b="1" dirty="0"/>
          </a:p>
          <a:p>
            <a:r>
              <a:rPr lang="en-GB" sz="2400" dirty="0"/>
              <a:t>Paul Hollywood wants you to make a superb Victoria Sponge. But as usual the recipe is not straight forward. </a:t>
            </a:r>
          </a:p>
        </p:txBody>
      </p:sp>
    </p:spTree>
    <p:extLst>
      <p:ext uri="{BB962C8B-B14F-4D97-AF65-F5344CB8AC3E}">
        <p14:creationId xmlns:p14="http://schemas.microsoft.com/office/powerpoint/2010/main" val="35152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ake off 2018 handsh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78" y="0"/>
            <a:ext cx="4978622" cy="33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ke off paul holly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17492" cy="27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8490" y="215698"/>
            <a:ext cx="2634888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Ingredients</a:t>
            </a:r>
          </a:p>
          <a:p>
            <a:endParaRPr lang="en-GB" dirty="0"/>
          </a:p>
          <a:p>
            <a:r>
              <a:rPr lang="en-GB" sz="2200" dirty="0"/>
              <a:t>4 Eggs</a:t>
            </a:r>
          </a:p>
          <a:p>
            <a:r>
              <a:rPr lang="en-GB" sz="2200" dirty="0"/>
              <a:t>120g Casting Sugar</a:t>
            </a:r>
          </a:p>
          <a:p>
            <a:r>
              <a:rPr lang="en-GB" sz="2200" dirty="0"/>
              <a:t>110g Flour</a:t>
            </a:r>
          </a:p>
          <a:p>
            <a:r>
              <a:rPr lang="en-GB" sz="2200" dirty="0"/>
              <a:t>2 tsp Baking Powder</a:t>
            </a:r>
          </a:p>
          <a:p>
            <a:r>
              <a:rPr lang="en-GB" sz="2200" dirty="0"/>
              <a:t>145g Margarine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421" y="3016156"/>
            <a:ext cx="6591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ingredients shown above in Paul’s recipe will only bake a cake for 6 people. How much of each ingredient will be needed if we are making one cake for 9 people?</a:t>
            </a:r>
          </a:p>
        </p:txBody>
      </p:sp>
    </p:spTree>
    <p:extLst>
      <p:ext uri="{BB962C8B-B14F-4D97-AF65-F5344CB8AC3E}">
        <p14:creationId xmlns:p14="http://schemas.microsoft.com/office/powerpoint/2010/main" val="198721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ake off 2018 handsh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78" y="0"/>
            <a:ext cx="4978622" cy="33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ake off paul holly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17492" cy="27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8490" y="215698"/>
            <a:ext cx="2634888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Ingredients</a:t>
            </a:r>
          </a:p>
          <a:p>
            <a:endParaRPr lang="en-GB" dirty="0"/>
          </a:p>
          <a:p>
            <a:r>
              <a:rPr lang="en-GB" sz="2200" dirty="0"/>
              <a:t>4 Eggs</a:t>
            </a:r>
          </a:p>
          <a:p>
            <a:r>
              <a:rPr lang="en-GB" sz="2200" dirty="0"/>
              <a:t>120g Casting Sugar</a:t>
            </a:r>
          </a:p>
          <a:p>
            <a:r>
              <a:rPr lang="en-GB" sz="2200" dirty="0"/>
              <a:t>110g Flour</a:t>
            </a:r>
          </a:p>
          <a:p>
            <a:r>
              <a:rPr lang="en-GB" sz="2200" dirty="0"/>
              <a:t>2 tsp Baking Powder</a:t>
            </a:r>
          </a:p>
          <a:p>
            <a:r>
              <a:rPr lang="en-GB" sz="2200" dirty="0"/>
              <a:t>145g Margarine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421" y="3016156"/>
            <a:ext cx="6591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ingredients shown above in Paul’s recipe will only bake a cake for 6 people. How much of each ingredient will be needed if we are making one cake for 9 people?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9ECA1-5700-4A1D-AA27-3144EDDEF22C}"/>
              </a:ext>
            </a:extLst>
          </p:cNvPr>
          <p:cNvSpPr txBox="1"/>
          <p:nvPr/>
        </p:nvSpPr>
        <p:spPr>
          <a:xfrm>
            <a:off x="365760" y="5431536"/>
            <a:ext cx="573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9 people is 6 + 3, so half as much ingredients need to be added again.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FAB75-D5F0-4CA9-A1B8-1621830892FA}"/>
              </a:ext>
            </a:extLst>
          </p:cNvPr>
          <p:cNvSpPr txBox="1"/>
          <p:nvPr/>
        </p:nvSpPr>
        <p:spPr>
          <a:xfrm>
            <a:off x="7213378" y="3542171"/>
            <a:ext cx="4612862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Ingredients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200" dirty="0">
                <a:solidFill>
                  <a:srgbClr val="FF0000"/>
                </a:solidFill>
              </a:rPr>
              <a:t>4  + 2 = 6 Eggs</a:t>
            </a:r>
          </a:p>
          <a:p>
            <a:r>
              <a:rPr lang="en-GB" sz="2200" dirty="0">
                <a:solidFill>
                  <a:srgbClr val="FF0000"/>
                </a:solidFill>
              </a:rPr>
              <a:t>120g + 60g = 180g Casting Sugar</a:t>
            </a:r>
          </a:p>
          <a:p>
            <a:r>
              <a:rPr lang="en-GB" sz="2200" dirty="0">
                <a:solidFill>
                  <a:srgbClr val="FF0000"/>
                </a:solidFill>
              </a:rPr>
              <a:t>110g + 55g = 165g Flour</a:t>
            </a:r>
          </a:p>
          <a:p>
            <a:r>
              <a:rPr lang="en-GB" sz="2200" dirty="0">
                <a:solidFill>
                  <a:srgbClr val="FF0000"/>
                </a:solidFill>
              </a:rPr>
              <a:t>2 tsp + 1 tsp = 3tsp Baking Powder</a:t>
            </a:r>
          </a:p>
          <a:p>
            <a:r>
              <a:rPr lang="en-GB" sz="2200" dirty="0">
                <a:solidFill>
                  <a:srgbClr val="FF0000"/>
                </a:solidFill>
              </a:rPr>
              <a:t>145g + 72.5g = 217.5g  Margarine</a:t>
            </a:r>
          </a:p>
        </p:txBody>
      </p:sp>
    </p:spTree>
    <p:extLst>
      <p:ext uri="{BB962C8B-B14F-4D97-AF65-F5344CB8AC3E}">
        <p14:creationId xmlns:p14="http://schemas.microsoft.com/office/powerpoint/2010/main" val="153773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1" y="150127"/>
            <a:ext cx="7085711" cy="4694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92621" y="150127"/>
                <a:ext cx="433998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Work out the Cost/gram for each jar: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𝐿𝑎𝑟𝑔𝑒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=2.69÷500=£0.00538/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𝑆𝑡𝑎𝑛𝑑𝑎𝑟𝑑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=1.39÷250=£0.00556/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best value jar will be the one with the </a:t>
                </a:r>
                <a:r>
                  <a:rPr lang="en-GB" u="sng" dirty="0"/>
                  <a:t>lowest</a:t>
                </a:r>
                <a:r>
                  <a:rPr lang="en-GB" dirty="0"/>
                  <a:t> cost/gram. Therefore the best value for money is the Large jar.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621" y="150127"/>
                <a:ext cx="4339988" cy="2862322"/>
              </a:xfrm>
              <a:prstGeom prst="rect">
                <a:avLst/>
              </a:prstGeom>
              <a:blipFill>
                <a:blip r:embed="rId3"/>
                <a:stretch>
                  <a:fillRect l="-1124" t="-1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3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44" y="56865"/>
            <a:ext cx="6986090" cy="6587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5" y="232012"/>
            <a:ext cx="4724542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Two of your staff members have answered this question. They may have made some deliberate mistakes. Using the mark scheme below, work out what score they should get.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M1 </a:t>
            </a:r>
            <a:r>
              <a:rPr lang="en-GB" dirty="0"/>
              <a:t>– For a correct method to work out the cost per unit of two cups.</a:t>
            </a:r>
          </a:p>
          <a:p>
            <a:endParaRPr lang="en-GB" dirty="0"/>
          </a:p>
          <a:p>
            <a:r>
              <a:rPr lang="en-GB" b="1" dirty="0"/>
              <a:t>M1 </a:t>
            </a:r>
            <a:r>
              <a:rPr lang="en-GB" dirty="0"/>
              <a:t>– For correctly working out all three costs.</a:t>
            </a:r>
          </a:p>
          <a:p>
            <a:endParaRPr lang="en-GB" dirty="0"/>
          </a:p>
          <a:p>
            <a:r>
              <a:rPr lang="en-GB" b="1" dirty="0"/>
              <a:t>A1 </a:t>
            </a:r>
            <a:r>
              <a:rPr lang="en-GB" dirty="0"/>
              <a:t>– Either: £0.005, £0.0049, £0.0095</a:t>
            </a:r>
          </a:p>
          <a:p>
            <a:r>
              <a:rPr lang="en-GB" dirty="0"/>
              <a:t>	    0.5p, 0.49p, 0.95p</a:t>
            </a:r>
          </a:p>
          <a:p>
            <a:r>
              <a:rPr lang="en-GB" dirty="0"/>
              <a:t>  	    200, 255, 105  (ml/£)</a:t>
            </a:r>
          </a:p>
          <a:p>
            <a:endParaRPr lang="en-GB" dirty="0"/>
          </a:p>
          <a:p>
            <a:r>
              <a:rPr lang="en-GB" b="1" dirty="0"/>
              <a:t>C1</a:t>
            </a:r>
            <a:r>
              <a:rPr lang="en-GB" dirty="0"/>
              <a:t> - for correct conclusion based on their figures (consistent units) (dep on at least one M1 scored)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4077" y="892875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marks</a:t>
            </a:r>
          </a:p>
        </p:txBody>
      </p:sp>
    </p:spTree>
    <p:extLst>
      <p:ext uri="{BB962C8B-B14F-4D97-AF65-F5344CB8AC3E}">
        <p14:creationId xmlns:p14="http://schemas.microsoft.com/office/powerpoint/2010/main" val="2552312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379" y="317143"/>
            <a:ext cx="3994245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M1 </a:t>
            </a:r>
            <a:r>
              <a:rPr lang="en-GB" dirty="0"/>
              <a:t>– For a correct method to work out the cost per unit of two cups.</a:t>
            </a:r>
          </a:p>
          <a:p>
            <a:endParaRPr lang="en-GB" dirty="0"/>
          </a:p>
          <a:p>
            <a:r>
              <a:rPr lang="en-GB" b="1" dirty="0"/>
              <a:t>M1 </a:t>
            </a:r>
            <a:r>
              <a:rPr lang="en-GB" dirty="0"/>
              <a:t>– For correctly working out all three costs.</a:t>
            </a:r>
          </a:p>
          <a:p>
            <a:endParaRPr lang="en-GB" dirty="0"/>
          </a:p>
          <a:p>
            <a:r>
              <a:rPr lang="en-GB" b="1" dirty="0"/>
              <a:t>A1 </a:t>
            </a:r>
            <a:r>
              <a:rPr lang="en-GB" dirty="0"/>
              <a:t>– Either: £0.005, £0.0049, £0.0095</a:t>
            </a:r>
          </a:p>
          <a:p>
            <a:r>
              <a:rPr lang="en-GB" dirty="0"/>
              <a:t>	    0.5p, 0.49p, 0.95p</a:t>
            </a:r>
          </a:p>
          <a:p>
            <a:r>
              <a:rPr lang="en-GB" dirty="0"/>
              <a:t>  	    200, 255, 105  (ml/£)</a:t>
            </a:r>
          </a:p>
          <a:p>
            <a:endParaRPr lang="en-GB" dirty="0"/>
          </a:p>
          <a:p>
            <a:r>
              <a:rPr lang="en-GB" b="1" dirty="0"/>
              <a:t>C1</a:t>
            </a:r>
            <a:r>
              <a:rPr lang="en-GB" dirty="0"/>
              <a:t> - for correct conclusion based on their figures (consistent units) (dep on at least one M1 scored)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69" y="73064"/>
            <a:ext cx="7704303" cy="48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0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379" y="317143"/>
            <a:ext cx="3994245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M1 </a:t>
            </a:r>
            <a:r>
              <a:rPr lang="en-GB" dirty="0"/>
              <a:t>– For a correct method to work out the cost per unit of two cups.</a:t>
            </a:r>
          </a:p>
          <a:p>
            <a:endParaRPr lang="en-GB" dirty="0"/>
          </a:p>
          <a:p>
            <a:r>
              <a:rPr lang="en-GB" b="1" dirty="0"/>
              <a:t>M1 </a:t>
            </a:r>
            <a:r>
              <a:rPr lang="en-GB" dirty="0"/>
              <a:t>– For correctly working out all three costs.</a:t>
            </a:r>
          </a:p>
          <a:p>
            <a:endParaRPr lang="en-GB" dirty="0"/>
          </a:p>
          <a:p>
            <a:r>
              <a:rPr lang="en-GB" b="1" dirty="0"/>
              <a:t>A1 </a:t>
            </a:r>
            <a:r>
              <a:rPr lang="en-GB" dirty="0"/>
              <a:t>– Either: £0.005, £0.0049, £0.0095</a:t>
            </a:r>
          </a:p>
          <a:p>
            <a:r>
              <a:rPr lang="en-GB" dirty="0"/>
              <a:t>	    0.5p, 0.49p, 0.95p</a:t>
            </a:r>
          </a:p>
          <a:p>
            <a:r>
              <a:rPr lang="en-GB" dirty="0"/>
              <a:t>  	    200, 255, 105  (ml/£)</a:t>
            </a:r>
          </a:p>
          <a:p>
            <a:endParaRPr lang="en-GB" dirty="0"/>
          </a:p>
          <a:p>
            <a:r>
              <a:rPr lang="en-GB" b="1" dirty="0"/>
              <a:t>C1</a:t>
            </a:r>
            <a:r>
              <a:rPr lang="en-GB" dirty="0"/>
              <a:t> - for correct conclusion based on their figures (consistent units) (dep on at least one M1 scored)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28" y="99087"/>
            <a:ext cx="7493474" cy="57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4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313899"/>
            <a:ext cx="43945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Can you now write out a perfect answer for the full 4 marks?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95D45-1338-4DB7-AE13-D65271B8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44" y="56865"/>
            <a:ext cx="6986090" cy="65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313899"/>
            <a:ext cx="43945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Can you now write out a perfect answer for the full 4 marks?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5E132-FA9E-4EDF-9C49-47000EAADEAC}"/>
              </a:ext>
            </a:extLst>
          </p:cNvPr>
          <p:cNvSpPr txBox="1"/>
          <p:nvPr/>
        </p:nvSpPr>
        <p:spPr>
          <a:xfrm>
            <a:off x="347471" y="1517904"/>
            <a:ext cx="4394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Large  250 ÷ 500 = 0.5p per ml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Medium  98 ÷ 200 = 0.49p per ml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Small 38 ÷ 40 = 0.95p per ml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Medium is best value for money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6F621-B086-4AD8-9B59-EC0E285B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44" y="56865"/>
            <a:ext cx="6986090" cy="65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3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9" y="444137"/>
            <a:ext cx="4754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Quick Quiz!</a:t>
            </a:r>
            <a:endParaRPr lang="en-GB" sz="2800" dirty="0"/>
          </a:p>
          <a:p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376859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simplify fractions with different units.</a:t>
            </a:r>
          </a:p>
          <a:p>
            <a:r>
              <a:rPr lang="en-GB" dirty="0"/>
              <a:t>To be able to </a:t>
            </a:r>
            <a:r>
              <a:rPr lang="en-GB" b="1" dirty="0"/>
              <a:t>split an amount into a ratio.</a:t>
            </a:r>
          </a:p>
          <a:p>
            <a:r>
              <a:rPr lang="en-GB" dirty="0"/>
              <a:t>To be able to </a:t>
            </a:r>
            <a:r>
              <a:rPr lang="en-GB" b="1" dirty="0"/>
              <a:t>find unknowns with ratios.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Ratio, Recipes and Best Buy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39920" y="962903"/>
            <a:ext cx="151836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2 : 6</a:t>
            </a:r>
          </a:p>
          <a:p>
            <a:r>
              <a:rPr lang="en-GB" sz="6000" dirty="0"/>
              <a:t>? : 3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6505" y="3536849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08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37338" y="1119117"/>
            <a:ext cx="19078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15 : 5</a:t>
            </a:r>
          </a:p>
          <a:p>
            <a:r>
              <a:rPr lang="en-GB" sz="6000" dirty="0"/>
              <a:t>  3 :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3046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76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4538" y="1187356"/>
            <a:ext cx="2297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18 : 16</a:t>
            </a:r>
          </a:p>
          <a:p>
            <a:r>
              <a:rPr lang="en-GB" sz="6000" dirty="0"/>
              <a:t>  9 : ? 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48179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361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2183642" y="1091821"/>
                <a:ext cx="8008474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6000" dirty="0"/>
                  <a:t>Split £75 in the ratio 8 : 7</a:t>
                </a:r>
              </a:p>
              <a:p>
                <a:r>
                  <a:rPr lang="en-GB" sz="6000" dirty="0"/>
                  <a:t>8 + 7 = 15,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GB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÷15= ?</m:t>
                    </m:r>
                  </m:oMath>
                </a14:m>
                <a:endParaRPr lang="en-GB" sz="6000" dirty="0"/>
              </a:p>
              <a:p>
                <a:endParaRPr lang="en-GB" sz="6000" dirty="0"/>
              </a:p>
            </p:txBody>
          </p:sp>
        </mc:Choice>
        <mc:Fallback xmlns="">
          <p:sp>
            <p:nvSpPr>
              <p:cNvPr id="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3642" y="1091821"/>
                <a:ext cx="8008474" cy="2862322"/>
              </a:xfrm>
              <a:prstGeom prst="rect">
                <a:avLst/>
              </a:prstGeom>
              <a:blipFill>
                <a:blip r:embed="rId2"/>
                <a:stretch>
                  <a:fillRect l="-4566" t="-6383" r="-3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01999" y="3529290"/>
            <a:ext cx="179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64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2673" y="666967"/>
            <a:ext cx="151836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8 : 7</a:t>
            </a:r>
          </a:p>
          <a:p>
            <a:endParaRPr lang="en-GB" sz="6000" dirty="0"/>
          </a:p>
          <a:p>
            <a:r>
              <a:rPr lang="en-GB" sz="6000" dirty="0"/>
              <a:t>? :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78830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56</a:t>
            </a:r>
          </a:p>
        </p:txBody>
      </p:sp>
      <p:sp>
        <p:nvSpPr>
          <p:cNvPr id="2" name="Curved Left Arrow 1"/>
          <p:cNvSpPr/>
          <p:nvPr/>
        </p:nvSpPr>
        <p:spPr>
          <a:xfrm>
            <a:off x="7014949" y="1119116"/>
            <a:ext cx="749143" cy="20198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H="1">
            <a:off x="4239618" y="1119116"/>
            <a:ext cx="749143" cy="20198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5887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49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8850" y="1913462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x 7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782" y="1913461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x 7</a:t>
            </a:r>
          </a:p>
        </p:txBody>
      </p:sp>
    </p:spTree>
    <p:extLst>
      <p:ext uri="{BB962C8B-B14F-4D97-AF65-F5344CB8AC3E}">
        <p14:creationId xmlns:p14="http://schemas.microsoft.com/office/powerpoint/2010/main" val="12892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18312" y="1187355"/>
            <a:ext cx="18742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48 : ?</a:t>
            </a:r>
          </a:p>
          <a:p>
            <a:r>
              <a:rPr lang="en-GB" sz="6000" dirty="0"/>
              <a:t>  4 : 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72152" y="3529289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6807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4522" y="1173708"/>
            <a:ext cx="3461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40cm : 1m</a:t>
            </a:r>
          </a:p>
          <a:p>
            <a:r>
              <a:rPr lang="en-GB" sz="6000" dirty="0"/>
              <a:t>     40 :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04755" y="3529289"/>
            <a:ext cx="27209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398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23830" y="0"/>
            <a:ext cx="402546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4m : 240cm</a:t>
            </a:r>
          </a:p>
          <a:p>
            <a:r>
              <a:rPr lang="en-GB" sz="6000" dirty="0"/>
              <a:t>400 : 240</a:t>
            </a:r>
          </a:p>
          <a:p>
            <a:r>
              <a:rPr lang="en-GB" sz="6000" dirty="0"/>
              <a:t>  40 : 24</a:t>
            </a:r>
          </a:p>
          <a:p>
            <a:r>
              <a:rPr lang="en-GB" sz="6000" dirty="0"/>
              <a:t>    ? : 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3505" y="3938721"/>
            <a:ext cx="2006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33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4332" y="1187355"/>
            <a:ext cx="21018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2 : 3.5</a:t>
            </a:r>
          </a:p>
          <a:p>
            <a:r>
              <a:rPr lang="en-GB" sz="6000" dirty="0"/>
              <a:t>4 :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58504" y="3529289"/>
            <a:ext cx="11924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71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10684" y="900753"/>
            <a:ext cx="19078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4 : ?</a:t>
            </a:r>
          </a:p>
          <a:p>
            <a:r>
              <a:rPr lang="en-GB" sz="6000" dirty="0"/>
              <a:t>16 :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0240" y="3542937"/>
            <a:ext cx="36715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35705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86" y="0"/>
            <a:ext cx="1643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177" y="400110"/>
            <a:ext cx="855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Simplifying Ratios (very similar to simplifying fractions)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9344" y="1815152"/>
                <a:ext cx="6732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e.g. 1,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𝑆𝑖𝑚𝑝𝑙𝑖𝑓𝑦</m:t>
                    </m:r>
                  </m:oMath>
                </a14:m>
                <a:r>
                  <a:rPr lang="en-GB" sz="2800" dirty="0"/>
                  <a:t> 			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12 :30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44" y="1815152"/>
                <a:ext cx="6732896" cy="954107"/>
              </a:xfrm>
              <a:prstGeom prst="rect">
                <a:avLst/>
              </a:prstGeom>
              <a:blipFill>
                <a:blip r:embed="rId2"/>
                <a:stretch>
                  <a:fillRect l="-1902" t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9537" y="3208403"/>
                <a:ext cx="9725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537" y="3208403"/>
                <a:ext cx="9725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Left Arrow 7"/>
          <p:cNvSpPr/>
          <p:nvPr/>
        </p:nvSpPr>
        <p:spPr>
          <a:xfrm>
            <a:off x="6701051" y="2415653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flipH="1">
            <a:off x="4499470" y="2415653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22025" y="2659769"/>
                <a:ext cx="730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025" y="2659769"/>
                <a:ext cx="7301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4814" y="2657970"/>
                <a:ext cx="730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14" y="2657970"/>
                <a:ext cx="7301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69327" y="1009935"/>
            <a:ext cx="32415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8 : 20 : 12</a:t>
            </a:r>
          </a:p>
          <a:p>
            <a:r>
              <a:rPr lang="en-GB" sz="6000" dirty="0"/>
              <a:t>? :  5  : 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55161" y="3391370"/>
            <a:ext cx="1173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07866" y="3391370"/>
            <a:ext cx="12487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68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57166" y="1078174"/>
            <a:ext cx="32079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7  : 2 :  ?</a:t>
            </a:r>
          </a:p>
          <a:p>
            <a:r>
              <a:rPr lang="en-GB" sz="6000" dirty="0"/>
              <a:t>28 : ? : 12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13262" y="948420"/>
            <a:ext cx="12493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72086" y="3898611"/>
            <a:ext cx="12493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967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2597" y="1050877"/>
            <a:ext cx="22573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6000" dirty="0"/>
              <a:t>  11 : 7</a:t>
            </a:r>
          </a:p>
          <a:p>
            <a:endParaRPr lang="en-GB" sz="6000" dirty="0"/>
          </a:p>
          <a:p>
            <a:r>
              <a:rPr lang="en-GB" sz="6000" dirty="0"/>
              <a:t>132 : ?</a:t>
            </a:r>
          </a:p>
          <a:p>
            <a:endParaRPr lang="en-GB" sz="6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22939" y="2943703"/>
            <a:ext cx="16390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7069543" y="1426092"/>
            <a:ext cx="749143" cy="20198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H="1">
            <a:off x="3761944" y="1426092"/>
            <a:ext cx="749143" cy="20198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7108" y="2220437"/>
            <a:ext cx="702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x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50040" y="4051699"/>
            <a:ext cx="16390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206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8844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782129"/>
            <a:ext cx="8523513" cy="35663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simplify fractions with different units.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split an amount into a ratio.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To be able to </a:t>
            </a:r>
            <a:r>
              <a:rPr lang="en-GB" sz="3200" b="1" dirty="0"/>
              <a:t>find unknowns with ratios.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9492342" y="300312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52975" y="134452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463564" y="433515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312650" y="364814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627721" y="229694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6981" y="1008009"/>
            <a:ext cx="61141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Reminder: Compilation Homework Due 11</a:t>
            </a:r>
            <a:r>
              <a:rPr lang="en-GB" sz="2000" baseline="30000" dirty="0"/>
              <a:t>th</a:t>
            </a:r>
            <a:r>
              <a:rPr lang="en-GB" sz="2000" dirty="0"/>
              <a:t> Dec</a:t>
            </a:r>
          </a:p>
        </p:txBody>
      </p:sp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86" y="0"/>
            <a:ext cx="1643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177" y="400110"/>
            <a:ext cx="855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Simplifying Ratios (very similar to simplifying fractions)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9344" y="1815152"/>
                <a:ext cx="67328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e.g. 2,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𝑆𝑖𝑚𝑝𝑙𝑖𝑓𝑦</m:t>
                    </m:r>
                  </m:oMath>
                </a14:m>
                <a:r>
                  <a:rPr lang="en-GB" sz="2800" dirty="0"/>
                  <a:t> 			 </a:t>
                </a: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44" y="1815152"/>
                <a:ext cx="6732896" cy="954107"/>
              </a:xfrm>
              <a:prstGeom prst="rect">
                <a:avLst/>
              </a:prstGeom>
              <a:blipFill>
                <a:blip r:embed="rId2"/>
                <a:stretch>
                  <a:fillRect l="-1902" t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62102" y="3208403"/>
                <a:ext cx="23153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02" y="3208403"/>
                <a:ext cx="23153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Left Arrow 7"/>
          <p:cNvSpPr/>
          <p:nvPr/>
        </p:nvSpPr>
        <p:spPr>
          <a:xfrm>
            <a:off x="7178726" y="2415653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flipH="1">
            <a:off x="4158274" y="2415653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6519" y="2657970"/>
            <a:ext cx="106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Convert</a:t>
            </a:r>
          </a:p>
          <a:p>
            <a:r>
              <a:rPr lang="en-GB" dirty="0"/>
              <a:t>Units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9966" y="2657969"/>
            <a:ext cx="106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Convert</a:t>
            </a:r>
          </a:p>
          <a:p>
            <a:r>
              <a:rPr lang="en-GB" dirty="0"/>
              <a:t>Units</a:t>
            </a:r>
          </a:p>
        </p:txBody>
      </p:sp>
      <p:sp>
        <p:nvSpPr>
          <p:cNvPr id="13" name="Curved Left Arrow 12"/>
          <p:cNvSpPr/>
          <p:nvPr/>
        </p:nvSpPr>
        <p:spPr>
          <a:xfrm>
            <a:off x="7178726" y="3730411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flipH="1">
            <a:off x="4141128" y="3730411"/>
            <a:ext cx="477672" cy="105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99700" y="3974527"/>
                <a:ext cx="730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700" y="3974527"/>
                <a:ext cx="7301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26472" y="3972728"/>
                <a:ext cx="730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72" y="3972728"/>
                <a:ext cx="7301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86467" y="4434393"/>
                <a:ext cx="1171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67" y="4434393"/>
                <a:ext cx="11712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4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6" grpId="0"/>
      <p:bldP spid="12" grpId="0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286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96 : 120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45 : 60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14 : 35 : 70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1m : 40cm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4286" y="254098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4175" y="1046578"/>
            <a:ext cx="3693592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125 : 30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0.5 : 3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3kg : 750g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15hours to 1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4175" y="254098"/>
            <a:ext cx="3693592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397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12 : 8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21 : 14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56 : 72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10 : 20 : 8</a:t>
            </a:r>
          </a:p>
        </p:txBody>
      </p:sp>
      <p:sp>
        <p:nvSpPr>
          <p:cNvPr id="7" name="Rectangle 6"/>
          <p:cNvSpPr/>
          <p:nvPr/>
        </p:nvSpPr>
        <p:spPr>
          <a:xfrm>
            <a:off x="764397" y="254098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5926" y="5404513"/>
            <a:ext cx="4353635" cy="764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7444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286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4 : 5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3 : 4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2 : 5 : 10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5 :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4286" y="254098"/>
            <a:ext cx="3383280" cy="79248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Silver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4175" y="1046578"/>
            <a:ext cx="3693592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25 : 6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1 : 6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4 : 1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5 : 8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4175" y="254098"/>
            <a:ext cx="3693592" cy="792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397" y="1046578"/>
            <a:ext cx="3383280" cy="42337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3 : 2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3 : 2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7 : 9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GB" sz="3200" dirty="0">
                <a:solidFill>
                  <a:schemeClr val="tx1"/>
                </a:solidFill>
              </a:rPr>
              <a:t>5 : 10 : 4</a:t>
            </a:r>
          </a:p>
        </p:txBody>
      </p:sp>
      <p:sp>
        <p:nvSpPr>
          <p:cNvPr id="7" name="Rectangle 6"/>
          <p:cNvSpPr/>
          <p:nvPr/>
        </p:nvSpPr>
        <p:spPr>
          <a:xfrm>
            <a:off x="764397" y="254098"/>
            <a:ext cx="3383280" cy="792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Bronze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5926" y="5404513"/>
            <a:ext cx="4353635" cy="7642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15887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D0D307-0B4B-4369-901E-6A6124EBF2E5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5996" y="323709"/>
            <a:ext cx="3557587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Share £35 in the ratio 3 : 4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326145" y="1695309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321383" y="1419084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321383" y="1147622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5707395" y="1761984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5707395" y="1490522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5693108" y="1204772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5678820" y="919022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197432" y="2695434"/>
            <a:ext cx="41148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There are 7 coins – worth £35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226007" y="3452672"/>
            <a:ext cx="41148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How much is each coin worth?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940883" y="3466959"/>
            <a:ext cx="1928813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£35 </a:t>
            </a:r>
            <a:r>
              <a:rPr lang="en-GB" altLang="en-US">
                <a:sym typeface="Symbol" panose="05050102010706020507" pitchFamily="18" charset="2"/>
              </a:rPr>
              <a:t> 7 = £5 </a:t>
            </a:r>
            <a:endParaRPr lang="en-GB" alt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911933" y="1480997"/>
            <a:ext cx="185737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3 x £5 =£15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297946" y="1438134"/>
            <a:ext cx="180022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4 x £5 = £20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211721" y="4295634"/>
            <a:ext cx="4357687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So how much is each pile worth?</a:t>
            </a:r>
          </a:p>
        </p:txBody>
      </p:sp>
    </p:spTree>
    <p:extLst>
      <p:ext uri="{BB962C8B-B14F-4D97-AF65-F5344CB8AC3E}">
        <p14:creationId xmlns:p14="http://schemas.microsoft.com/office/powerpoint/2010/main" val="35726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 autoUpdateAnimBg="0"/>
      <p:bldP spid="6165" grpId="0" animBg="1" autoUpdateAnimBg="0"/>
      <p:bldP spid="6166" grpId="0" animBg="1" autoUpdateAnimBg="0"/>
      <p:bldP spid="6167" grpId="0" animBg="1" autoUpdateAnimBg="0"/>
      <p:bldP spid="6168" grpId="0" animBg="1" autoUpdateAnimBg="0"/>
      <p:bldP spid="616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AFF773-529D-43D9-A382-68657435F025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12348" y="473835"/>
            <a:ext cx="3557587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Share £20 in the ratio 2 : 3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312497" y="1845435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307735" y="1569210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693747" y="1912110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693747" y="1640648"/>
            <a:ext cx="1300162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679460" y="1354898"/>
            <a:ext cx="1300163" cy="485775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83784" y="2845560"/>
            <a:ext cx="41148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There are 5 coins – worth £20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12359" y="3602798"/>
            <a:ext cx="41148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How much is each coin worth?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927235" y="3617085"/>
            <a:ext cx="1928813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£20 </a:t>
            </a:r>
            <a:r>
              <a:rPr lang="en-GB" altLang="en-US">
                <a:sym typeface="Symbol" panose="05050102010706020507" pitchFamily="18" charset="2"/>
              </a:rPr>
              <a:t> 5 = £4 </a:t>
            </a:r>
            <a:endParaRPr lang="en-GB" alt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898285" y="1631123"/>
            <a:ext cx="185737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2 x £4 =£8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284298" y="1588260"/>
            <a:ext cx="1800225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3 x £4 = £12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198073" y="4445760"/>
            <a:ext cx="4357687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So how much is each pile worth?</a:t>
            </a:r>
          </a:p>
        </p:txBody>
      </p:sp>
    </p:spTree>
    <p:extLst>
      <p:ext uri="{BB962C8B-B14F-4D97-AF65-F5344CB8AC3E}">
        <p14:creationId xmlns:p14="http://schemas.microsoft.com/office/powerpoint/2010/main" val="11433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 autoUpdateAnimBg="0"/>
      <p:bldP spid="14347" grpId="0" animBg="1" autoUpdateAnimBg="0"/>
      <p:bldP spid="14348" grpId="0" animBg="1" autoUpdateAnimBg="0"/>
      <p:bldP spid="14349" grpId="0" animBg="1" autoUpdateAnimBg="0"/>
      <p:bldP spid="14350" grpId="0" animBg="1" autoUpdateAnimBg="0"/>
      <p:bldP spid="14351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43AC26-9C10-4BD0-832A-C836FA69E3D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275ba49-db92-471d-8c08-cd84a3a06beb"/>
    <ds:schemaRef ds:uri="f45c64de-80c6-4060-b669-b1ce3442f82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A82BAB-556D-498B-A4C3-4E3CE38F8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10872</TotalTime>
  <Words>2202</Words>
  <Application>Microsoft Office PowerPoint</Application>
  <PresentationFormat>Widescreen</PresentationFormat>
  <Paragraphs>380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84</cp:revision>
  <cp:lastPrinted>2017-05-19T11:56:43Z</cp:lastPrinted>
  <dcterms:created xsi:type="dcterms:W3CDTF">2017-05-17T10:50:23Z</dcterms:created>
  <dcterms:modified xsi:type="dcterms:W3CDTF">2020-04-22T09:24:30Z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