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0"/>
  </p:notesMasterIdLst>
  <p:sldIdLst>
    <p:sldId id="258" r:id="rId6"/>
    <p:sldId id="290" r:id="rId7"/>
    <p:sldId id="259" r:id="rId8"/>
    <p:sldId id="273" r:id="rId9"/>
    <p:sldId id="274" r:id="rId10"/>
    <p:sldId id="275" r:id="rId11"/>
    <p:sldId id="276" r:id="rId12"/>
    <p:sldId id="277" r:id="rId13"/>
    <p:sldId id="278" r:id="rId14"/>
    <p:sldId id="291" r:id="rId15"/>
    <p:sldId id="279" r:id="rId16"/>
    <p:sldId id="282" r:id="rId17"/>
    <p:sldId id="280" r:id="rId18"/>
    <p:sldId id="283" r:id="rId19"/>
    <p:sldId id="284" r:id="rId20"/>
    <p:sldId id="285" r:id="rId21"/>
    <p:sldId id="286" r:id="rId22"/>
    <p:sldId id="287" r:id="rId23"/>
    <p:sldId id="289" r:id="rId24"/>
    <p:sldId id="288" r:id="rId25"/>
    <p:sldId id="281" r:id="rId26"/>
    <p:sldId id="292" r:id="rId27"/>
    <p:sldId id="268" r:id="rId28"/>
    <p:sldId id="270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45" d="100"/>
          <a:sy n="45" d="100"/>
        </p:scale>
        <p:origin x="9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850-C4CD-44F6-A1E0-83FDAA6D543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4946-F840-4432-A32D-D6DE0E4E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1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5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5486400"/>
            <a:ext cx="12261669" cy="1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uto2ze8Lg" TargetMode="External"/><Relationship Id="rId2" Type="http://schemas.openxmlformats.org/officeDocument/2006/relationships/hyperlink" Target="https://www.youtube.com/watch?v=gOmj58JdxL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K77Igo39vk" TargetMode="External"/><Relationship Id="rId4" Type="http://schemas.openxmlformats.org/officeDocument/2006/relationships/hyperlink" Target="https://www.youtube.com/watch?v=kwh4SD1ToF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207" y="-31392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118" y="459147"/>
                <a:ext cx="9901645" cy="5451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×0.07</m:t>
                    </m:r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2342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b="0" dirty="0"/>
                  <a:t>Share £50 in the ratio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7 :3</m:t>
                    </m:r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To increase something by 40%, you can multiply by 1._?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GB" sz="2800" dirty="0"/>
                  <a:t> to a percentage.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I weigh 85.3kg correct to 1.d.p, what is the least I could really weigh?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Sketch an isosceles triangle, label it appropriately.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3, 8, 13, 18, 23, …   &lt; What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term?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How many cards are in a standard playing pack?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What is the formula for the Area of a Circle?</a:t>
                </a:r>
              </a:p>
              <a:p>
                <a:pPr marL="514350" indent="-514350">
                  <a:buAutoNum type="arabicParenR"/>
                </a:pPr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18" y="459147"/>
                <a:ext cx="9901645" cy="5451749"/>
              </a:xfrm>
              <a:prstGeom prst="rect">
                <a:avLst/>
              </a:prstGeom>
              <a:blipFill>
                <a:blip r:embed="rId5"/>
                <a:stretch>
                  <a:fillRect l="-12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91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7389" y="220511"/>
            <a:ext cx="9013788" cy="36062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27" r="3378"/>
          <a:stretch/>
        </p:blipFill>
        <p:spPr>
          <a:xfrm>
            <a:off x="5459600" y="844851"/>
            <a:ext cx="2968059" cy="2931629"/>
          </a:xfrm>
          <a:prstGeom prst="rect">
            <a:avLst/>
          </a:prstGeom>
          <a:ln w="12700"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1968" y="99360"/>
            <a:ext cx="1978960" cy="729962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/>
              <a:t>Activity</a:t>
            </a:r>
            <a:endParaRPr lang="en-US" sz="4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038" y="270191"/>
            <a:ext cx="8750300" cy="574659"/>
          </a:xfrm>
          <a:prstGeom prst="rect">
            <a:avLst/>
          </a:prstGeom>
          <a:ln w="1905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250" r="6503"/>
          <a:stretch/>
        </p:blipFill>
        <p:spPr>
          <a:xfrm>
            <a:off x="2674942" y="834803"/>
            <a:ext cx="2702276" cy="2931628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094" r="2283"/>
          <a:stretch/>
        </p:blipFill>
        <p:spPr>
          <a:xfrm>
            <a:off x="8543498" y="844850"/>
            <a:ext cx="2921935" cy="2931629"/>
          </a:xfrm>
          <a:prstGeom prst="rect">
            <a:avLst/>
          </a:prstGeom>
          <a:ln>
            <a:noFill/>
          </a:ln>
        </p:spPr>
      </p:pic>
      <p:cxnSp>
        <p:nvCxnSpPr>
          <p:cNvPr id="17" name="Straight Connector 16"/>
          <p:cNvCxnSpPr/>
          <p:nvPr/>
        </p:nvCxnSpPr>
        <p:spPr>
          <a:xfrm>
            <a:off x="5402351" y="844851"/>
            <a:ext cx="0" cy="295172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06247" y="844851"/>
            <a:ext cx="0" cy="298191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7389" y="838154"/>
            <a:ext cx="90137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12525A-B37A-4068-9303-ACF537A05EB1}"/>
              </a:ext>
            </a:extLst>
          </p:cNvPr>
          <p:cNvSpPr txBox="1"/>
          <p:nvPr/>
        </p:nvSpPr>
        <p:spPr>
          <a:xfrm>
            <a:off x="1212112" y="4486940"/>
            <a:ext cx="10253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2400" dirty="0">
                <a:solidFill>
                  <a:srgbClr val="FF0000"/>
                </a:solidFill>
              </a:rPr>
              <a:t>X = 5    y =  4                               b) m = 6      n = 3                            c)  e = 7       f = 13</a:t>
            </a:r>
          </a:p>
          <a:p>
            <a:r>
              <a:rPr lang="en-GB" sz="2400" dirty="0">
                <a:solidFill>
                  <a:srgbClr val="FF0000"/>
                </a:solidFill>
              </a:rPr>
              <a:t>d)  a =  8   b = 6                                 e)  x = 10    y = 5                            f)  c = 3       d = 6</a:t>
            </a:r>
          </a:p>
        </p:txBody>
      </p:sp>
    </p:spTree>
    <p:extLst>
      <p:ext uri="{BB962C8B-B14F-4D97-AF65-F5344CB8AC3E}">
        <p14:creationId xmlns:p14="http://schemas.microsoft.com/office/powerpoint/2010/main" val="419445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554638" y="48645"/>
            <a:ext cx="6503833" cy="6981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/>
              <a:t>When Co-Efficient’s are not the same…</a:t>
            </a:r>
            <a:endParaRPr lang="en-US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08774" y="1733230"/>
            <a:ext cx="442078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Step 2: </a:t>
            </a:r>
            <a:r>
              <a:rPr lang="en-US" sz="2400" dirty="0">
                <a:solidFill>
                  <a:srgbClr val="002060"/>
                </a:solidFill>
              </a:rPr>
              <a:t>Eliminate the letter with the same co-efficient </a:t>
            </a:r>
            <a:r>
              <a:rPr lang="en-US" sz="2400" i="1" dirty="0">
                <a:solidFill>
                  <a:srgbClr val="002060"/>
                </a:solidFill>
              </a:rPr>
              <a:t>(by SUBTRACTING in this question)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000" dirty="0">
                <a:solidFill>
                  <a:srgbClr val="002060"/>
                </a:solidFill>
              </a:rPr>
              <a:t>(3) </a:t>
            </a:r>
            <a:r>
              <a:rPr lang="en-US" sz="2400" dirty="0">
                <a:solidFill>
                  <a:srgbClr val="002060"/>
                </a:solidFill>
              </a:rPr>
              <a:t>15x + 3y = -6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               </a:t>
            </a:r>
            <a:r>
              <a:rPr lang="en-US" sz="2000" dirty="0">
                <a:solidFill>
                  <a:srgbClr val="002060"/>
                </a:solidFill>
              </a:rPr>
              <a:t>(1)</a:t>
            </a:r>
            <a:r>
              <a:rPr lang="en-US" sz="2000" i="1" dirty="0">
                <a:solidFill>
                  <a:srgbClr val="002060"/>
                </a:solidFill>
              </a:rPr>
              <a:t>  </a:t>
            </a:r>
            <a:r>
              <a:rPr lang="en-US" sz="2400" u="sng" dirty="0">
                <a:solidFill>
                  <a:srgbClr val="002060"/>
                </a:solidFill>
              </a:rPr>
              <a:t>3x + 3y = 18  –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12x	        = - 24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	 x = -2 	           (÷ 12)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35" y="1678638"/>
            <a:ext cx="6171543" cy="372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Step 1: </a:t>
            </a:r>
            <a:r>
              <a:rPr lang="en-US" sz="2000" dirty="0">
                <a:solidFill>
                  <a:srgbClr val="002060"/>
                </a:solidFill>
              </a:rPr>
              <a:t>When neither co-efficient’s are the same we </a:t>
            </a:r>
            <a:r>
              <a:rPr lang="en-US" sz="2000" b="1" dirty="0">
                <a:solidFill>
                  <a:srgbClr val="002060"/>
                </a:solidFill>
              </a:rPr>
              <a:t>multiply</a:t>
            </a:r>
            <a:r>
              <a:rPr lang="en-US" sz="2000" dirty="0">
                <a:solidFill>
                  <a:srgbClr val="002060"/>
                </a:solidFill>
              </a:rPr>
              <a:t> one or both equations to make them the same…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	Multiply equation (2) by 3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	   </a:t>
            </a:r>
            <a:r>
              <a:rPr lang="en-US" sz="2800" b="1" dirty="0">
                <a:solidFill>
                  <a:srgbClr val="002060"/>
                </a:solidFill>
              </a:rPr>
              <a:t>15x + 3y = -6 </a:t>
            </a:r>
            <a:r>
              <a:rPr lang="en-US" sz="2000" b="1" dirty="0">
                <a:solidFill>
                  <a:srgbClr val="002060"/>
                </a:solidFill>
              </a:rPr>
              <a:t>(3)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	We call this equation (3)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400" b="1" i="1" dirty="0">
                <a:solidFill>
                  <a:srgbClr val="002060"/>
                </a:solidFill>
              </a:rPr>
              <a:t>We use the original equation 1 and new equation 3.</a:t>
            </a:r>
          </a:p>
        </p:txBody>
      </p:sp>
      <p:sp>
        <p:nvSpPr>
          <p:cNvPr id="6" name="Oval 5"/>
          <p:cNvSpPr/>
          <p:nvPr/>
        </p:nvSpPr>
        <p:spPr>
          <a:xfrm>
            <a:off x="8601558" y="3118623"/>
            <a:ext cx="300808" cy="960274"/>
          </a:xfrm>
          <a:prstGeom prst="ellipse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964" y="648528"/>
            <a:ext cx="701879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Silver:			</a:t>
            </a:r>
            <a:r>
              <a:rPr lang="en-GB" sz="2800" b="1" dirty="0">
                <a:latin typeface="+mn-lt"/>
                <a:ea typeface="+mn-ea"/>
                <a:cs typeface="+mn-cs"/>
              </a:rPr>
              <a:t>Solve:   3x + 3y = </a:t>
            </a:r>
            <a:r>
              <a:rPr lang="en-GB" sz="2800" b="1" dirty="0"/>
              <a:t>18 </a:t>
            </a:r>
            <a:r>
              <a:rPr lang="en-GB" sz="2000" b="1" dirty="0"/>
              <a:t>(1)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n-lt"/>
                <a:ea typeface="+mn-ea"/>
                <a:cs typeface="+mn-cs"/>
              </a:rPr>
              <a:t>              		    5x +  y = </a:t>
            </a:r>
            <a:r>
              <a:rPr lang="en-GB" sz="2800" b="1" dirty="0"/>
              <a:t>-2 </a:t>
            </a:r>
            <a:r>
              <a:rPr lang="en-GB" sz="2000" b="1" dirty="0"/>
              <a:t>(2)</a:t>
            </a:r>
            <a:endParaRPr lang="en-GB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08663" y="637304"/>
            <a:ext cx="2421009" cy="96533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SAME SIGN SUBTRACT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35" y="1678638"/>
            <a:ext cx="5025131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Step 3: </a:t>
            </a:r>
            <a:r>
              <a:rPr lang="en-US" sz="2400" dirty="0">
                <a:solidFill>
                  <a:srgbClr val="002060"/>
                </a:solidFill>
              </a:rPr>
              <a:t>To find y, we substitute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x = -2 back into one of the original equations </a:t>
            </a:r>
            <a:r>
              <a:rPr lang="en-US" sz="2400" i="1" dirty="0">
                <a:solidFill>
                  <a:srgbClr val="002060"/>
                </a:solidFill>
              </a:rPr>
              <a:t>(equation 1)</a:t>
            </a:r>
          </a:p>
          <a:p>
            <a:endParaRPr lang="en-US" sz="2000" i="1" dirty="0">
              <a:solidFill>
                <a:srgbClr val="002060"/>
              </a:solidFill>
            </a:endParaRPr>
          </a:p>
          <a:p>
            <a:r>
              <a:rPr lang="en-US" sz="2000" i="1" dirty="0">
                <a:solidFill>
                  <a:srgbClr val="002060"/>
                </a:solidFill>
              </a:rPr>
              <a:t>	</a:t>
            </a:r>
            <a:r>
              <a:rPr lang="en-US" sz="2800" dirty="0">
                <a:solidFill>
                  <a:srgbClr val="002060"/>
                </a:solidFill>
              </a:rPr>
              <a:t>(3 x -2) + 3y = 18</a:t>
            </a:r>
          </a:p>
          <a:p>
            <a:r>
              <a:rPr lang="en-US" sz="2800" dirty="0">
                <a:solidFill>
                  <a:srgbClr val="002060"/>
                </a:solidFill>
              </a:rPr>
              <a:t>	         -6 + 3y = 18</a:t>
            </a:r>
          </a:p>
          <a:p>
            <a:r>
              <a:rPr lang="en-US" sz="2800" dirty="0">
                <a:solidFill>
                  <a:srgbClr val="002060"/>
                </a:solidFill>
              </a:rPr>
              <a:t>		      3y = 24          (+ 6)</a:t>
            </a:r>
          </a:p>
          <a:p>
            <a:r>
              <a:rPr lang="en-US" sz="2800" dirty="0">
                <a:solidFill>
                  <a:srgbClr val="002060"/>
                </a:solidFill>
              </a:rPr>
              <a:t>		        y = 8 	      (÷ 3)</a:t>
            </a:r>
          </a:p>
        </p:txBody>
      </p:sp>
    </p:spTree>
    <p:extLst>
      <p:ext uri="{BB962C8B-B14F-4D97-AF65-F5344CB8AC3E}">
        <p14:creationId xmlns:p14="http://schemas.microsoft.com/office/powerpoint/2010/main" val="205226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2337" y="116433"/>
            <a:ext cx="6215589" cy="95410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Silver:</a:t>
            </a:r>
            <a:r>
              <a:rPr lang="en-GB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		  </a:t>
            </a:r>
            <a:r>
              <a:rPr lang="en-GB" sz="2800" b="1" dirty="0">
                <a:latin typeface="+mn-lt"/>
                <a:ea typeface="+mn-ea"/>
                <a:cs typeface="+mn-cs"/>
              </a:rPr>
              <a:t>Solve:   x </a:t>
            </a:r>
            <a:r>
              <a:rPr lang="en-GB" sz="2800" b="1" dirty="0"/>
              <a:t>+</a:t>
            </a:r>
            <a:r>
              <a:rPr lang="en-GB" sz="2800" b="1" dirty="0">
                <a:latin typeface="+mn-lt"/>
                <a:ea typeface="+mn-ea"/>
                <a:cs typeface="+mn-cs"/>
              </a:rPr>
              <a:t> </a:t>
            </a:r>
            <a:r>
              <a:rPr lang="en-GB" sz="2800" b="1" dirty="0"/>
              <a:t>4</a:t>
            </a:r>
            <a:r>
              <a:rPr lang="en-GB" sz="2800" b="1" dirty="0">
                <a:latin typeface="+mn-lt"/>
                <a:ea typeface="+mn-ea"/>
                <a:cs typeface="+mn-cs"/>
              </a:rPr>
              <a:t>y = </a:t>
            </a:r>
            <a:r>
              <a:rPr lang="en-GB" sz="2800" b="1" dirty="0"/>
              <a:t>6 </a:t>
            </a:r>
            <a:r>
              <a:rPr lang="en-GB" sz="2000" b="1" dirty="0"/>
              <a:t>(1)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n-lt"/>
                <a:ea typeface="+mn-ea"/>
                <a:cs typeface="+mn-cs"/>
              </a:rPr>
              <a:t>                       3x </a:t>
            </a:r>
            <a:r>
              <a:rPr lang="en-GB" sz="2800" b="1" dirty="0"/>
              <a:t>-</a:t>
            </a:r>
            <a:r>
              <a:rPr lang="en-GB" sz="2800" b="1" dirty="0">
                <a:latin typeface="+mn-lt"/>
                <a:ea typeface="+mn-ea"/>
                <a:cs typeface="+mn-cs"/>
              </a:rPr>
              <a:t> 2y = </a:t>
            </a:r>
            <a:r>
              <a:rPr lang="en-GB" sz="2800" b="1" dirty="0"/>
              <a:t>4 </a:t>
            </a:r>
            <a:r>
              <a:rPr lang="en-GB" sz="2000" b="1" dirty="0"/>
              <a:t>(2)</a:t>
            </a:r>
            <a:endParaRPr lang="en-GB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40173" y="219548"/>
            <a:ext cx="2280330" cy="100596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/>
              <a:t>DIFFERENT SIGN ADD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184" y="1312246"/>
            <a:ext cx="4560308" cy="304698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Step 2: </a:t>
            </a:r>
            <a:r>
              <a:rPr lang="en-US" sz="2400" dirty="0">
                <a:solidFill>
                  <a:srgbClr val="002060"/>
                </a:solidFill>
              </a:rPr>
              <a:t>Eliminate the letter with the same co-efficient </a:t>
            </a:r>
            <a:r>
              <a:rPr lang="en-US" sz="2400" i="1" dirty="0">
                <a:solidFill>
                  <a:srgbClr val="002060"/>
                </a:solidFill>
              </a:rPr>
              <a:t>(by ADDING in this question)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	  </a:t>
            </a:r>
            <a:r>
              <a:rPr lang="en-US" sz="2000" dirty="0">
                <a:solidFill>
                  <a:srgbClr val="002060"/>
                </a:solidFill>
              </a:rPr>
              <a:t>(1) </a:t>
            </a:r>
            <a:r>
              <a:rPr lang="en-US" sz="2400" dirty="0">
                <a:solidFill>
                  <a:srgbClr val="002060"/>
                </a:solidFill>
              </a:rPr>
              <a:t>   x +  4y  = 6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	  </a:t>
            </a:r>
            <a:r>
              <a:rPr lang="en-US" sz="2000" dirty="0">
                <a:solidFill>
                  <a:srgbClr val="002060"/>
                </a:solidFill>
              </a:rPr>
              <a:t>(3)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400" u="sng" dirty="0">
                <a:solidFill>
                  <a:srgbClr val="002060"/>
                </a:solidFill>
              </a:rPr>
              <a:t>6x  -  4y  = 8  +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7x	          = 14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	      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x = 2</a:t>
            </a:r>
            <a:r>
              <a:rPr lang="en-US" sz="2400" i="1" dirty="0">
                <a:solidFill>
                  <a:srgbClr val="002060"/>
                </a:solidFill>
              </a:rPr>
              <a:t>	  </a:t>
            </a:r>
            <a:r>
              <a:rPr lang="en-US" sz="2400" dirty="0">
                <a:solidFill>
                  <a:srgbClr val="002060"/>
                </a:solidFill>
              </a:rPr>
              <a:t>(÷ 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338" y="1312246"/>
            <a:ext cx="4167321" cy="403187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Step 1: </a:t>
            </a:r>
            <a:r>
              <a:rPr lang="en-US" sz="2000" dirty="0">
                <a:solidFill>
                  <a:srgbClr val="002060"/>
                </a:solidFill>
              </a:rPr>
              <a:t>When neither co-efficient’s are the same we </a:t>
            </a:r>
            <a:r>
              <a:rPr lang="en-US" sz="2000" b="1" dirty="0">
                <a:solidFill>
                  <a:srgbClr val="002060"/>
                </a:solidFill>
              </a:rPr>
              <a:t>multiply</a:t>
            </a:r>
            <a:r>
              <a:rPr lang="en-US" sz="2000" dirty="0">
                <a:solidFill>
                  <a:srgbClr val="002060"/>
                </a:solidFill>
              </a:rPr>
              <a:t> one or both equations to make them the same…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	Multiply equation (2) by x2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	        </a:t>
            </a:r>
            <a:r>
              <a:rPr lang="en-US" sz="2800" b="1" dirty="0">
                <a:solidFill>
                  <a:srgbClr val="002060"/>
                </a:solidFill>
              </a:rPr>
              <a:t>6x – 4y = 8 </a:t>
            </a:r>
            <a:r>
              <a:rPr lang="en-US" sz="2000" b="1" dirty="0">
                <a:solidFill>
                  <a:srgbClr val="002060"/>
                </a:solidFill>
              </a:rPr>
              <a:t>(3)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	  We call this equation (3)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400" b="1" i="1" dirty="0">
                <a:solidFill>
                  <a:srgbClr val="002060"/>
                </a:solidFill>
              </a:rPr>
              <a:t>We use the original equation 1 and new equation 3.</a:t>
            </a:r>
          </a:p>
        </p:txBody>
      </p:sp>
      <p:sp>
        <p:nvSpPr>
          <p:cNvPr id="8" name="Oval 7"/>
          <p:cNvSpPr/>
          <p:nvPr/>
        </p:nvSpPr>
        <p:spPr>
          <a:xfrm>
            <a:off x="7218858" y="2706468"/>
            <a:ext cx="300808" cy="960274"/>
          </a:xfrm>
          <a:prstGeom prst="ellipse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6044" y="189792"/>
            <a:ext cx="2260315" cy="72996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>
                <a:solidFill>
                  <a:prstClr val="black"/>
                </a:solidFill>
              </a:rPr>
              <a:t>Activity </a:t>
            </a:r>
            <a:endParaRPr lang="en-US" sz="4000" i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2568" y="189792"/>
            <a:ext cx="3751733" cy="369331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1F497D">
                    <a:lumMod val="50000"/>
                  </a:srgbClr>
                </a:solidFill>
                <a:cs typeface="Calibri"/>
              </a:rPr>
              <a:t>Solve:</a:t>
            </a:r>
          </a:p>
          <a:p>
            <a:pPr marL="514350" indent="-514350">
              <a:buFontTx/>
              <a:buAutoNum type="alphaLcParenR"/>
            </a:pPr>
            <a:r>
              <a:rPr lang="en-GB" sz="3600" dirty="0">
                <a:solidFill>
                  <a:srgbClr val="1F497D">
                    <a:lumMod val="50000"/>
                  </a:srgbClr>
                </a:solidFill>
                <a:cs typeface="Calibri"/>
              </a:rPr>
              <a:t>5x + 2y = 20</a:t>
            </a:r>
          </a:p>
          <a:p>
            <a:r>
              <a:rPr lang="en-GB" sz="3600" dirty="0">
                <a:solidFill>
                  <a:srgbClr val="1F497D">
                    <a:lumMod val="50000"/>
                  </a:srgbClr>
                </a:solidFill>
                <a:cs typeface="Calibri"/>
              </a:rPr>
              <a:t>     2x + 4y = 24</a:t>
            </a:r>
          </a:p>
          <a:p>
            <a:endParaRPr lang="en-GB" sz="3600" dirty="0">
              <a:solidFill>
                <a:srgbClr val="1F497D">
                  <a:lumMod val="50000"/>
                </a:srgbClr>
              </a:solidFill>
              <a:cs typeface="Calibri"/>
            </a:endParaRPr>
          </a:p>
          <a:p>
            <a:r>
              <a:rPr lang="en-GB" sz="3600" dirty="0">
                <a:solidFill>
                  <a:srgbClr val="1F497D">
                    <a:lumMod val="50000"/>
                  </a:srgbClr>
                </a:solidFill>
                <a:cs typeface="Calibri"/>
              </a:rPr>
              <a:t>b) 3x + 2y = 26</a:t>
            </a:r>
          </a:p>
          <a:p>
            <a:r>
              <a:rPr lang="en-GB" sz="3600" dirty="0">
                <a:solidFill>
                  <a:srgbClr val="1F497D">
                    <a:lumMod val="50000"/>
                  </a:srgbClr>
                </a:solidFill>
                <a:cs typeface="Calibri"/>
              </a:rPr>
              <a:t>       4x – y = 20</a:t>
            </a:r>
          </a:p>
          <a:p>
            <a:endParaRPr lang="en-US" sz="20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5297" y="189792"/>
            <a:ext cx="3649393" cy="372409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1F497D">
                    <a:lumMod val="50000"/>
                  </a:srgbClr>
                </a:solidFill>
                <a:cs typeface="Calibri"/>
              </a:rPr>
              <a:t>Solve:</a:t>
            </a:r>
          </a:p>
          <a:p>
            <a:r>
              <a:rPr lang="en-GB" sz="3600" dirty="0">
                <a:solidFill>
                  <a:srgbClr val="1F497D">
                    <a:lumMod val="50000"/>
                  </a:srgbClr>
                </a:solidFill>
                <a:cs typeface="Calibri"/>
              </a:rPr>
              <a:t>c) 2x + 9y = 69</a:t>
            </a:r>
          </a:p>
          <a:p>
            <a:r>
              <a:rPr lang="en-GB" sz="3600" dirty="0">
                <a:solidFill>
                  <a:srgbClr val="1F497D">
                    <a:lumMod val="50000"/>
                  </a:srgbClr>
                </a:solidFill>
              </a:rPr>
              <a:t>       x + 3y = 24</a:t>
            </a:r>
          </a:p>
          <a:p>
            <a:endParaRPr lang="en-GB" sz="3600" dirty="0">
              <a:solidFill>
                <a:srgbClr val="1F497D">
                  <a:lumMod val="50000"/>
                </a:srgbClr>
              </a:solidFill>
            </a:endParaRPr>
          </a:p>
          <a:p>
            <a:r>
              <a:rPr lang="en-GB" sz="3600" dirty="0">
                <a:solidFill>
                  <a:srgbClr val="1F497D">
                    <a:lumMod val="50000"/>
                  </a:srgbClr>
                </a:solidFill>
              </a:rPr>
              <a:t>d) 4x + 3y = 19</a:t>
            </a:r>
          </a:p>
          <a:p>
            <a:r>
              <a:rPr lang="en-GB" sz="3600" dirty="0">
                <a:solidFill>
                  <a:srgbClr val="1F497D">
                    <a:lumMod val="50000"/>
                  </a:srgbClr>
                </a:solidFill>
              </a:rPr>
              <a:t>     3x – 4y = 8</a:t>
            </a:r>
          </a:p>
          <a:p>
            <a:endParaRPr lang="en-US" sz="20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91F6B-85C6-49A5-B7DE-6E73F5E7DB20}"/>
              </a:ext>
            </a:extLst>
          </p:cNvPr>
          <p:cNvSpPr txBox="1"/>
          <p:nvPr/>
        </p:nvSpPr>
        <p:spPr>
          <a:xfrm>
            <a:off x="978195" y="4508205"/>
            <a:ext cx="10026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2800" dirty="0">
                <a:solidFill>
                  <a:srgbClr val="FF0000"/>
                </a:solidFill>
              </a:rPr>
              <a:t>X = 2   y = 5                                                        c)  x =  3      y = 7          </a:t>
            </a:r>
          </a:p>
          <a:p>
            <a:pPr marL="342900" indent="-342900">
              <a:buAutoNum type="alphaLcParenR"/>
            </a:pPr>
            <a:r>
              <a:rPr lang="en-GB" sz="2800" dirty="0">
                <a:solidFill>
                  <a:srgbClr val="FF0000"/>
                </a:solidFill>
              </a:rPr>
              <a:t> x = 6   y = 4                                                       d) x = 4        y = 1</a:t>
            </a:r>
          </a:p>
        </p:txBody>
      </p:sp>
    </p:spTree>
    <p:extLst>
      <p:ext uri="{BB962C8B-B14F-4D97-AF65-F5344CB8AC3E}">
        <p14:creationId xmlns:p14="http://schemas.microsoft.com/office/powerpoint/2010/main" val="385470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09520" y="1068920"/>
            <a:ext cx="10971372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 dirty="0">
                <a:latin typeface="+mj-lt"/>
              </a:rPr>
              <a:t>The length of a piece of string has been rounded to 7cm. </a:t>
            </a:r>
          </a:p>
          <a:p>
            <a:endParaRPr lang="en-GB" altLang="en-US" b="1" dirty="0">
              <a:latin typeface="+mj-lt"/>
            </a:endParaRPr>
          </a:p>
          <a:p>
            <a:r>
              <a:rPr lang="en-GB" altLang="en-US" b="1" dirty="0">
                <a:latin typeface="+mj-lt"/>
              </a:rPr>
              <a:t>What is the shortest and longest it could have been before rounding?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6060634" y="3109262"/>
            <a:ext cx="1904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1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72804" y="2677462"/>
            <a:ext cx="863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7cm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797159" y="3180699"/>
            <a:ext cx="67195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b="1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2699805" y="3109262"/>
            <a:ext cx="1904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1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11975" y="2677462"/>
            <a:ext cx="863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6cm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9421463" y="3109262"/>
            <a:ext cx="1904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1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133633" y="2677462"/>
            <a:ext cx="863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chemeClr val="accent5">
                    <a:lumMod val="50000"/>
                  </a:schemeClr>
                </a:solidFill>
                <a:latin typeface="+mj-lt"/>
              </a:rPr>
              <a:t>8cm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4333658" y="3396599"/>
            <a:ext cx="1726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b="1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6253226" y="3396599"/>
            <a:ext cx="1631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b="1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4333658" y="3541062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b="1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7884963" y="3541062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b="1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853238" y="4117325"/>
            <a:ext cx="1439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chemeClr val="accent5">
                    <a:lumMod val="50000"/>
                  </a:schemeClr>
                </a:solidFill>
                <a:latin typeface="+mj-lt"/>
              </a:rPr>
              <a:t>6.5cm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309304" y="4117325"/>
            <a:ext cx="1439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chemeClr val="accent5">
                    <a:lumMod val="50000"/>
                  </a:schemeClr>
                </a:solidFill>
                <a:latin typeface="+mj-lt"/>
              </a:rPr>
              <a:t>7.5cm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6193" y="152314"/>
            <a:ext cx="3744416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+mj-lt"/>
              </a:rPr>
              <a:t>Upper and Lower Bounds</a:t>
            </a:r>
          </a:p>
        </p:txBody>
      </p:sp>
      <p:pic>
        <p:nvPicPr>
          <p:cNvPr id="17" name="Picture 4" descr="http://www.clker.com/cliparts/8/1/e/1/11954252911254727396metre_yves_guillou_01.svg.hi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105" y="4587834"/>
            <a:ext cx="866579" cy="7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03828" y="4782734"/>
            <a:ext cx="957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error interval is: 6.5cm≤x&lt;7.5cm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73528" y="3749298"/>
            <a:ext cx="24080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Upper Bound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9843" y="3749299"/>
            <a:ext cx="23900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Lower Bound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009857" y="4117325"/>
            <a:ext cx="843381" cy="23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flipH="1">
            <a:off x="8336149" y="4128598"/>
            <a:ext cx="843381" cy="23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521" y="-25955"/>
            <a:ext cx="1097137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Error Intervals Quick Quiz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823" y="641421"/>
            <a:ext cx="6912768" cy="51728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95207" y="4738255"/>
            <a:ext cx="3312368" cy="12241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0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251" y="209812"/>
            <a:ext cx="7056784" cy="514187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53779" y="4296469"/>
            <a:ext cx="3312368" cy="12241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0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48" y="104413"/>
            <a:ext cx="7488832" cy="54611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38294" y="2934880"/>
            <a:ext cx="3312368" cy="12241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4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806" y="138161"/>
            <a:ext cx="6831029" cy="51845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56899" y="4098601"/>
            <a:ext cx="3672408" cy="12241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00" y="122332"/>
            <a:ext cx="11910053" cy="48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0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207" y="-31392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118" y="459147"/>
                <a:ext cx="9901645" cy="5451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×0.07</m:t>
                    </m:r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2342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b="0" dirty="0"/>
                  <a:t>Share £50 in the ratio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7 :3</m:t>
                    </m:r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To increase something by 40%, you can multiply by 1._?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GB" sz="2800" dirty="0"/>
                  <a:t> to a percentage.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I weigh 85.3kg correct to 1.d.p, what is the least I could really weigh?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Sketch an isosceles triangle, label it appropriately.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3, 8, 13, 18, 23, …   &lt; What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term?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How many cards are in a standard playing pack?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What is the formula for the Area of a Circle?</a:t>
                </a:r>
              </a:p>
              <a:p>
                <a:pPr marL="514350" indent="-514350">
                  <a:buAutoNum type="arabicParenR"/>
                </a:pPr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18" y="459147"/>
                <a:ext cx="9901645" cy="5451749"/>
              </a:xfrm>
              <a:prstGeom prst="rect">
                <a:avLst/>
              </a:prstGeom>
              <a:blipFill>
                <a:blip r:embed="rId5"/>
                <a:stretch>
                  <a:fillRect l="-12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7D4369C-596A-408D-B5AF-C53DD1371718}"/>
              </a:ext>
            </a:extLst>
          </p:cNvPr>
          <p:cNvSpPr txBox="1"/>
          <p:nvPr/>
        </p:nvSpPr>
        <p:spPr>
          <a:xfrm>
            <a:off x="9633098" y="506648"/>
            <a:ext cx="22115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0.021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</a:t>
            </a:r>
          </a:p>
          <a:p>
            <a:r>
              <a:rPr lang="en-GB" sz="2800" dirty="0">
                <a:solidFill>
                  <a:srgbClr val="FF0000"/>
                </a:solidFill>
              </a:rPr>
              <a:t>£35:£15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1.4</a:t>
            </a:r>
          </a:p>
          <a:p>
            <a:r>
              <a:rPr lang="en-GB" sz="2800" dirty="0">
                <a:solidFill>
                  <a:srgbClr val="FF0000"/>
                </a:solidFill>
              </a:rPr>
              <a:t>60%</a:t>
            </a:r>
          </a:p>
          <a:p>
            <a:r>
              <a:rPr lang="en-GB" sz="2800" dirty="0">
                <a:solidFill>
                  <a:srgbClr val="FF0000"/>
                </a:solidFill>
              </a:rPr>
              <a:t>85.25kg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5n – 2</a:t>
            </a:r>
          </a:p>
          <a:p>
            <a:r>
              <a:rPr lang="en-GB" sz="2800" dirty="0">
                <a:solidFill>
                  <a:srgbClr val="FF0000"/>
                </a:solidFill>
              </a:rPr>
              <a:t>52</a:t>
            </a:r>
          </a:p>
          <a:p>
            <a:r>
              <a:rPr lang="en-GB" sz="2800" dirty="0">
                <a:solidFill>
                  <a:srgbClr val="FF0000"/>
                </a:solidFill>
              </a:rPr>
              <a:t>Area = ∏r²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D99F98D-E807-4E34-AED7-E25FC4457291}"/>
              </a:ext>
            </a:extLst>
          </p:cNvPr>
          <p:cNvSpPr/>
          <p:nvPr/>
        </p:nvSpPr>
        <p:spPr>
          <a:xfrm>
            <a:off x="9694966" y="3152553"/>
            <a:ext cx="531628" cy="5528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30B5B3-4B27-4FE7-B355-FB5AE39958E3}"/>
              </a:ext>
            </a:extLst>
          </p:cNvPr>
          <p:cNvCxnSpPr>
            <a:endCxn id="3" idx="1"/>
          </p:cNvCxnSpPr>
          <p:nvPr/>
        </p:nvCxnSpPr>
        <p:spPr>
          <a:xfrm flipV="1">
            <a:off x="9694966" y="3429000"/>
            <a:ext cx="132907" cy="5316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30A941-70AA-40C3-8149-163ED3C396EB}"/>
              </a:ext>
            </a:extLst>
          </p:cNvPr>
          <p:cNvCxnSpPr/>
          <p:nvPr/>
        </p:nvCxnSpPr>
        <p:spPr>
          <a:xfrm flipV="1">
            <a:off x="10061225" y="3423683"/>
            <a:ext cx="132907" cy="5316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29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29432" y="106767"/>
            <a:ext cx="10909358" cy="5658740"/>
            <a:chOff x="629432" y="106767"/>
            <a:chExt cx="10909358" cy="5658740"/>
          </a:xfrm>
        </p:grpSpPr>
        <p:grpSp>
          <p:nvGrpSpPr>
            <p:cNvPr id="29" name="Group 28"/>
            <p:cNvGrpSpPr/>
            <p:nvPr/>
          </p:nvGrpSpPr>
          <p:grpSpPr>
            <a:xfrm>
              <a:off x="629432" y="106767"/>
              <a:ext cx="10909358" cy="5643632"/>
              <a:chOff x="151760" y="106767"/>
              <a:chExt cx="10909358" cy="564363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195247" y="2906973"/>
                <a:ext cx="3334604" cy="13101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b="24211"/>
              <a:stretch/>
            </p:blipFill>
            <p:spPr>
              <a:xfrm>
                <a:off x="151760" y="111315"/>
                <a:ext cx="10086975" cy="4201378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l="54217" t="51108" r="19129"/>
              <a:stretch/>
            </p:blipFill>
            <p:spPr>
              <a:xfrm>
                <a:off x="5618399" y="3021060"/>
                <a:ext cx="2688609" cy="271036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80113" y="3782704"/>
                <a:ext cx="1967553" cy="5299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760" y="2888705"/>
                <a:ext cx="2743200" cy="284797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0293" y="2997674"/>
                <a:ext cx="2790825" cy="27527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0001" y="3012530"/>
                <a:ext cx="2609850" cy="272415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47181" b="49364"/>
              <a:stretch/>
            </p:blipFill>
            <p:spPr>
              <a:xfrm>
                <a:off x="5515330" y="106767"/>
                <a:ext cx="5327816" cy="280703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22692" t="26263" r="51331" b="24211"/>
              <a:stretch/>
            </p:blipFill>
            <p:spPr>
              <a:xfrm>
                <a:off x="2894960" y="275087"/>
                <a:ext cx="2620370" cy="2745475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195247" y="275087"/>
                <a:ext cx="423152" cy="502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91891" y="106767"/>
                <a:ext cx="423152" cy="8212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806285" y="912124"/>
                <a:ext cx="212642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79164" y="2536921"/>
                <a:ext cx="721377" cy="6835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741013" y="3154764"/>
                <a:ext cx="423152" cy="502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15095" y="2932916"/>
                <a:ext cx="423152" cy="502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28787" y="3334459"/>
                <a:ext cx="212642" cy="502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91296" y="2148065"/>
                <a:ext cx="423152" cy="502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309510" y="2584828"/>
                <a:ext cx="423152" cy="502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601360" y="2932916"/>
                <a:ext cx="423152" cy="502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401758" y="5042849"/>
                <a:ext cx="423152" cy="6789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908556" y="5218917"/>
                <a:ext cx="423152" cy="502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095432" y="5000981"/>
                <a:ext cx="423152" cy="502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734940" y="5569352"/>
                <a:ext cx="423152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43146" y="106767"/>
                <a:ext cx="205820" cy="30611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0148373" y="2888705"/>
                <a:ext cx="797842" cy="1580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458108" y="4287885"/>
                <a:ext cx="176604" cy="8605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942589" y="3154764"/>
                <a:ext cx="96884" cy="6825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33348" y="3060407"/>
              <a:ext cx="2609850" cy="27051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5657958" y="2878682"/>
              <a:ext cx="444599" cy="676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847001" y="3031081"/>
              <a:ext cx="292857" cy="786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52723" y="2947670"/>
              <a:ext cx="2619375" cy="2676525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11078144" y="2497930"/>
              <a:ext cx="444599" cy="676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7686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1541" y="97218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u="sng"/>
              <a:t>Plenary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67386" y="1559258"/>
            <a:ext cx="8229600" cy="10474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sum of 2 numbers is 19 and their difference is 5. Find the value of each of the numbers.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405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1541" y="97218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u="sng"/>
              <a:t>Plenary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67386" y="1559258"/>
            <a:ext cx="8229600" cy="10474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sum of 2 numbers is 19 and their difference is 5. Find the value of each of the numbers.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66411-784E-4ACB-AE94-954FC187DE8A}"/>
              </a:ext>
            </a:extLst>
          </p:cNvPr>
          <p:cNvSpPr txBox="1"/>
          <p:nvPr/>
        </p:nvSpPr>
        <p:spPr>
          <a:xfrm>
            <a:off x="2679405" y="3636335"/>
            <a:ext cx="341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12 and 7</a:t>
            </a:r>
          </a:p>
        </p:txBody>
      </p:sp>
    </p:spTree>
    <p:extLst>
      <p:ext uri="{BB962C8B-B14F-4D97-AF65-F5344CB8AC3E}">
        <p14:creationId xmlns:p14="http://schemas.microsoft.com/office/powerpoint/2010/main" val="3254421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" y="-184849"/>
            <a:ext cx="10515600" cy="1325563"/>
          </a:xfrm>
        </p:spPr>
        <p:txBody>
          <a:bodyPr/>
          <a:lstStyle/>
          <a:p>
            <a:r>
              <a:rPr lang="en-GB" dirty="0"/>
              <a:t>Todays Objectives – Have you met them?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5868" y="1893164"/>
            <a:ext cx="8233857" cy="35663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To be able to </a:t>
            </a:r>
            <a:r>
              <a:rPr lang="en-GB" sz="3200" b="1" dirty="0"/>
              <a:t>solve simultaneous equations by elimination.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To be able to find </a:t>
            </a:r>
            <a:r>
              <a:rPr lang="en-GB" sz="3200" b="1" dirty="0"/>
              <a:t>Upper/Lower Bounds and Error Intervals.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45868" y="1090750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75833" r="19809" b="2637"/>
          <a:stretch/>
        </p:blipFill>
        <p:spPr bwMode="auto">
          <a:xfrm>
            <a:off x="9052532" y="2799313"/>
            <a:ext cx="927463" cy="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213165" y="1140714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5793" r="83440" b="54742"/>
          <a:stretch/>
        </p:blipFill>
        <p:spPr bwMode="auto">
          <a:xfrm>
            <a:off x="9023754" y="4131342"/>
            <a:ext cx="849086" cy="8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872840" y="3444335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187911" y="2093137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5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8353" y="54310"/>
            <a:ext cx="5775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Suggested Videos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069" y="1069973"/>
            <a:ext cx="5734598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this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Ordering Numbers: </a:t>
            </a:r>
            <a:r>
              <a:rPr lang="en-GB" dirty="0">
                <a:solidFill>
                  <a:sysClr val="windowText" lastClr="000000"/>
                </a:solidFill>
                <a:hlinkClick r:id="rId2"/>
              </a:rPr>
              <a:t>https://www.youtube.com/watch?v=gOmj58JdxL8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Ordering fractions decimals percentages – </a:t>
            </a:r>
            <a:r>
              <a:rPr lang="en-US" dirty="0" err="1">
                <a:solidFill>
                  <a:schemeClr val="tx1"/>
                </a:solidFill>
              </a:rPr>
              <a:t>Corbettmaths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Percentages: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7795" y="1069973"/>
            <a:ext cx="5551714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next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Adding &amp; Subtracting Fractions: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3"/>
              </a:rPr>
              <a:t>https://www.youtube.com/watch?v=5juto2ze8Lg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Math Antics - Adding and Subtracting Fractions</a:t>
            </a:r>
          </a:p>
          <a:p>
            <a:r>
              <a:rPr lang="en-GB" b="1" dirty="0">
                <a:solidFill>
                  <a:sysClr val="windowText" lastClr="000000"/>
                </a:solidFill>
              </a:rPr>
              <a:t>Working with decimals: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4"/>
              </a:rPr>
              <a:t>https://www.youtube.com/watch?v=kwh4SD1ToFc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Math Antics - Decimal Arithmetic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BIDMAS: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5"/>
              </a:rPr>
              <a:t>https://www.youtube.com/watch?v=6K77Igo39vk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GCSE Maths - BIDMAS - Aslam Tutoring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8" y="2121763"/>
            <a:ext cx="10515600" cy="2598329"/>
          </a:xfrm>
        </p:spPr>
        <p:txBody>
          <a:bodyPr>
            <a:normAutofit/>
          </a:bodyPr>
          <a:lstStyle/>
          <a:p>
            <a:r>
              <a:rPr lang="en-GB" dirty="0"/>
              <a:t>To be able to </a:t>
            </a:r>
            <a:r>
              <a:rPr lang="en-GB" b="1" dirty="0"/>
              <a:t>solve simultaneous equations by elimination.</a:t>
            </a:r>
          </a:p>
          <a:p>
            <a:r>
              <a:rPr lang="en-GB" dirty="0"/>
              <a:t>To be able to find </a:t>
            </a:r>
            <a:r>
              <a:rPr lang="en-GB" b="1" dirty="0"/>
              <a:t>Upper/Lower Bounds and Error Intervals.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5868" y="1319349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26526" y="500854"/>
            <a:ext cx="5185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Title: Simultaneous Equations &amp; Error Intervals</a:t>
            </a:r>
          </a:p>
        </p:txBody>
      </p:sp>
    </p:spTree>
    <p:extLst>
      <p:ext uri="{BB962C8B-B14F-4D97-AF65-F5344CB8AC3E}">
        <p14:creationId xmlns:p14="http://schemas.microsoft.com/office/powerpoint/2010/main" val="423235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549" y="2832717"/>
            <a:ext cx="7992888" cy="24482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9794" y="168421"/>
            <a:ext cx="54006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 rot="20864910">
            <a:off x="209564" y="180221"/>
            <a:ext cx="2496688" cy="22430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 Black" pitchFamily="34" charset="0"/>
              </a:rPr>
              <a:t>Pictures take ages!  Is there an easier way to represent a coke and popcorn?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5717" y="2832717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 Black" pitchFamily="34" charset="0"/>
              </a:rPr>
              <a:t>3c  +  2p  = 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5717" y="3696813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 Black" pitchFamily="34" charset="0"/>
              </a:rPr>
              <a:t>2c  +  2p  =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5877" y="448890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 Black" pitchFamily="34" charset="0"/>
              </a:rPr>
              <a:t>c = 2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6437" y="244707"/>
            <a:ext cx="648072" cy="106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070493" y="60474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itchFamily="34" charset="0"/>
              </a:rPr>
              <a:t>  =  C</a:t>
            </a:r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6437" y="1665341"/>
            <a:ext cx="632107" cy="101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30533" y="1953373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itchFamily="34" charset="0"/>
              </a:rPr>
              <a:t>  =  P</a:t>
            </a:r>
          </a:p>
        </p:txBody>
      </p:sp>
    </p:spTree>
    <p:extLst>
      <p:ext uri="{BB962C8B-B14F-4D97-AF65-F5344CB8AC3E}">
        <p14:creationId xmlns:p14="http://schemas.microsoft.com/office/powerpoint/2010/main" val="4244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74855" y="135201"/>
            <a:ext cx="8642184" cy="627766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/>
              <a:t>So that’s why we use Simultaneous Equations… </a:t>
            </a:r>
            <a:endParaRPr lang="en-US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18231" y="2003450"/>
            <a:ext cx="573816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Bronze:		  </a:t>
            </a:r>
            <a:r>
              <a:rPr lang="en-GB" sz="2800" b="1" dirty="0">
                <a:latin typeface="+mj-lt"/>
                <a:ea typeface="+mn-ea"/>
                <a:cs typeface="+mn-cs"/>
              </a:rPr>
              <a:t>Solve:   6x + y = 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n-ea"/>
                <a:cs typeface="+mn-cs"/>
              </a:rPr>
              <a:t>              			    4x + y = 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8231" y="3109109"/>
            <a:ext cx="573816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Silver:	</a:t>
            </a:r>
            <a:r>
              <a:rPr lang="en-GB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	</a:t>
            </a:r>
            <a:r>
              <a:rPr lang="en-GB" sz="2800" b="1" dirty="0">
                <a:latin typeface="+mj-lt"/>
                <a:ea typeface="+mn-ea"/>
                <a:cs typeface="+mn-cs"/>
              </a:rPr>
              <a:t>Solve:   4x + 3y = 27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n-ea"/>
                <a:cs typeface="+mn-cs"/>
              </a:rPr>
              <a:t>              		</a:t>
            </a:r>
            <a:r>
              <a:rPr lang="en-GB" sz="2800" b="1" dirty="0">
                <a:latin typeface="+mj-lt"/>
              </a:rPr>
              <a:t>             </a:t>
            </a:r>
            <a:r>
              <a:rPr lang="en-GB" sz="2800" b="1" dirty="0">
                <a:latin typeface="+mj-lt"/>
                <a:ea typeface="+mn-ea"/>
                <a:cs typeface="+mn-cs"/>
              </a:rPr>
              <a:t>2x + y = 17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18232" y="4300476"/>
            <a:ext cx="5738164" cy="1077218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 i="1" dirty="0">
                <a:solidFill>
                  <a:srgbClr val="FFC000"/>
                </a:solidFill>
                <a:latin typeface="+mj-lt"/>
              </a:rPr>
              <a:t>Gold:		</a:t>
            </a:r>
            <a:r>
              <a:rPr lang="en-GB" sz="2800" b="1" dirty="0">
                <a:latin typeface="+mj-lt"/>
              </a:rPr>
              <a:t>Solve:   2x + 3y = 30</a:t>
            </a:r>
          </a:p>
          <a:p>
            <a:pPr algn="ctr" eaLnBrk="1" hangingPunct="1"/>
            <a:r>
              <a:rPr lang="en-GB" sz="2800" b="1" dirty="0">
                <a:latin typeface="+mj-lt"/>
              </a:rPr>
              <a:t>            	                        5x + 7y = 71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74855" y="807296"/>
            <a:ext cx="8642184" cy="106521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When we have </a:t>
            </a:r>
            <a:r>
              <a:rPr lang="en-US" sz="2800" b="1">
                <a:solidFill>
                  <a:srgbClr val="FF0000"/>
                </a:solidFill>
              </a:rPr>
              <a:t>2 different unknown </a:t>
            </a:r>
            <a:r>
              <a:rPr lang="en-US" sz="2800"/>
              <a:t>letters, we can solve the equations at the </a:t>
            </a:r>
            <a:r>
              <a:rPr lang="en-US" sz="2800" b="1">
                <a:solidFill>
                  <a:srgbClr val="FF0000"/>
                </a:solidFill>
              </a:rPr>
              <a:t>same time </a:t>
            </a:r>
            <a:r>
              <a:rPr lang="en-US" sz="2800"/>
              <a:t>(simultaneously).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2238233"/>
            <a:ext cx="3603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What makes these questions easier/harder than each other?</a:t>
            </a:r>
          </a:p>
        </p:txBody>
      </p:sp>
    </p:spTree>
    <p:extLst>
      <p:ext uri="{BB962C8B-B14F-4D97-AF65-F5344CB8AC3E}">
        <p14:creationId xmlns:p14="http://schemas.microsoft.com/office/powerpoint/2010/main" val="151354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258" y="160483"/>
            <a:ext cx="8741275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</a:rPr>
              <a:t>Bronze: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			 </a:t>
            </a:r>
            <a:r>
              <a:rPr lang="en-GB" sz="2800" b="1" dirty="0">
                <a:latin typeface="+mn-lt"/>
                <a:ea typeface="+mn-ea"/>
                <a:cs typeface="+mn-cs"/>
              </a:rPr>
              <a:t>Solve:   6x + 1y = 15 </a:t>
            </a:r>
            <a:r>
              <a:rPr lang="en-GB" sz="2000" b="1" dirty="0">
                <a:latin typeface="+mn-lt"/>
                <a:ea typeface="+mn-ea"/>
                <a:cs typeface="+mn-cs"/>
              </a:rPr>
              <a:t>(1)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n-lt"/>
                <a:ea typeface="+mn-ea"/>
                <a:cs typeface="+mn-cs"/>
              </a:rPr>
              <a:t>                  4x + 1y = 11 </a:t>
            </a:r>
            <a:r>
              <a:rPr lang="en-GB" sz="2000" b="1" dirty="0">
                <a:latin typeface="+mn-lt"/>
                <a:ea typeface="+mn-ea"/>
                <a:cs typeface="+mn-cs"/>
              </a:rPr>
              <a:t>(2)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09666" y="549913"/>
            <a:ext cx="2613093" cy="965331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SAME SIGN SUBTRACT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257" y="1734489"/>
            <a:ext cx="5149917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Step 1: </a:t>
            </a:r>
            <a:r>
              <a:rPr lang="en-US" sz="2400" dirty="0">
                <a:solidFill>
                  <a:srgbClr val="002060"/>
                </a:solidFill>
              </a:rPr>
              <a:t>Eliminate the letter with the same co-efficient </a:t>
            </a:r>
            <a:r>
              <a:rPr lang="en-US" sz="2400" i="1" dirty="0">
                <a:solidFill>
                  <a:srgbClr val="002060"/>
                </a:solidFill>
              </a:rPr>
              <a:t>(by SUBTRACTING in this question)…</a:t>
            </a:r>
          </a:p>
          <a:p>
            <a:endParaRPr lang="en-US" sz="2400" i="1" dirty="0">
              <a:solidFill>
                <a:srgbClr val="002060"/>
              </a:solidFill>
            </a:endParaRPr>
          </a:p>
          <a:p>
            <a:r>
              <a:rPr lang="en-US" sz="2400" i="1" dirty="0">
                <a:solidFill>
                  <a:srgbClr val="002060"/>
                </a:solidFill>
              </a:rPr>
              <a:t>	</a:t>
            </a:r>
            <a:r>
              <a:rPr lang="en-US" sz="3200" dirty="0">
                <a:solidFill>
                  <a:srgbClr val="002060"/>
                </a:solidFill>
              </a:rPr>
              <a:t>6x + 1y = 15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u="sng" dirty="0">
                <a:solidFill>
                  <a:srgbClr val="002060"/>
                </a:solidFill>
              </a:rPr>
              <a:t>4x + 1y = 11  -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2x	    =  4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           x = 2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48175" y="100526"/>
            <a:ext cx="3361491" cy="3795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We have 2 unknowns: x and 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2658" y="1734489"/>
            <a:ext cx="4372221" cy="3293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Step 2: </a:t>
            </a:r>
            <a:r>
              <a:rPr lang="en-US" sz="2400" dirty="0">
                <a:solidFill>
                  <a:srgbClr val="002060"/>
                </a:solidFill>
              </a:rPr>
              <a:t>To find y, we substitute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x = 2 back into one of the original equations </a:t>
            </a:r>
            <a:r>
              <a:rPr lang="en-US" sz="2400" i="1" dirty="0">
                <a:solidFill>
                  <a:srgbClr val="002060"/>
                </a:solidFill>
              </a:rPr>
              <a:t>(equation 1)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	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800" dirty="0">
                <a:solidFill>
                  <a:srgbClr val="002060"/>
                </a:solidFill>
              </a:rPr>
              <a:t>(6 x 2) + y = 15</a:t>
            </a:r>
          </a:p>
          <a:p>
            <a:r>
              <a:rPr lang="en-US" sz="2800" dirty="0">
                <a:solidFill>
                  <a:srgbClr val="002060"/>
                </a:solidFill>
              </a:rPr>
              <a:t>	      12 + y = 15</a:t>
            </a:r>
          </a:p>
          <a:p>
            <a:r>
              <a:rPr lang="en-US" sz="2800" dirty="0">
                <a:solidFill>
                  <a:srgbClr val="002060"/>
                </a:solidFill>
              </a:rPr>
              <a:t>			        (-12)</a:t>
            </a:r>
          </a:p>
          <a:p>
            <a:r>
              <a:rPr lang="en-US" sz="2800" dirty="0">
                <a:solidFill>
                  <a:srgbClr val="002060"/>
                </a:solidFill>
              </a:rPr>
              <a:t>	               y = 3</a:t>
            </a:r>
          </a:p>
        </p:txBody>
      </p:sp>
      <p:sp>
        <p:nvSpPr>
          <p:cNvPr id="8" name="Oval 7"/>
          <p:cNvSpPr/>
          <p:nvPr/>
        </p:nvSpPr>
        <p:spPr>
          <a:xfrm>
            <a:off x="4929613" y="605011"/>
            <a:ext cx="300808" cy="855134"/>
          </a:xfrm>
          <a:prstGeom prst="ellipse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6286" y="987995"/>
            <a:ext cx="9144000" cy="38706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2342" y="96512"/>
            <a:ext cx="2280412" cy="72996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/>
              <a:t>Activity 1</a:t>
            </a:r>
            <a:endParaRPr lang="en-US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4964"/>
          <a:stretch/>
        </p:blipFill>
        <p:spPr>
          <a:xfrm>
            <a:off x="1026430" y="1955192"/>
            <a:ext cx="2994527" cy="2685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5294"/>
          <a:stretch/>
        </p:blipFill>
        <p:spPr>
          <a:xfrm>
            <a:off x="3962070" y="1955191"/>
            <a:ext cx="2996532" cy="26714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34442"/>
          <a:stretch/>
        </p:blipFill>
        <p:spPr>
          <a:xfrm>
            <a:off x="6832218" y="2062121"/>
            <a:ext cx="3265940" cy="2685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718" y="1186509"/>
            <a:ext cx="8963130" cy="5593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0C7FA6-7A40-41DF-80E5-744656944C28}"/>
              </a:ext>
            </a:extLst>
          </p:cNvPr>
          <p:cNvSpPr txBox="1"/>
          <p:nvPr/>
        </p:nvSpPr>
        <p:spPr>
          <a:xfrm>
            <a:off x="1026430" y="512489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2400" dirty="0">
                <a:solidFill>
                  <a:srgbClr val="FF0000"/>
                </a:solidFill>
              </a:rPr>
              <a:t>X = 2  y = 3                      b) a = 4   b = 7                  c)   x =  2       y = 8</a:t>
            </a:r>
          </a:p>
          <a:p>
            <a:r>
              <a:rPr lang="en-GB" sz="2400" dirty="0">
                <a:solidFill>
                  <a:srgbClr val="FF0000"/>
                </a:solidFill>
              </a:rPr>
              <a:t>d)   g = 5   h = 3                   e)  p = 3   h = 4                  f)   x = 1         y = 5</a:t>
            </a:r>
          </a:p>
        </p:txBody>
      </p:sp>
    </p:spTree>
    <p:extLst>
      <p:ext uri="{BB962C8B-B14F-4D97-AF65-F5344CB8AC3E}">
        <p14:creationId xmlns:p14="http://schemas.microsoft.com/office/powerpoint/2010/main" val="184541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28" y="102785"/>
            <a:ext cx="6298327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</a:rPr>
              <a:t>Bronze: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			 </a:t>
            </a:r>
            <a:r>
              <a:rPr lang="en-GB" sz="2800" b="1" dirty="0">
                <a:latin typeface="+mn-lt"/>
                <a:ea typeface="+mn-ea"/>
                <a:cs typeface="+mn-cs"/>
              </a:rPr>
              <a:t>Solve:   </a:t>
            </a:r>
            <a:r>
              <a:rPr lang="en-GB" sz="2800" b="1" dirty="0"/>
              <a:t>4</a:t>
            </a:r>
            <a:r>
              <a:rPr lang="en-GB" sz="2800" b="1" dirty="0">
                <a:latin typeface="+mn-lt"/>
                <a:ea typeface="+mn-ea"/>
                <a:cs typeface="+mn-cs"/>
              </a:rPr>
              <a:t>x + </a:t>
            </a:r>
            <a:r>
              <a:rPr lang="en-GB" sz="2800" b="1" dirty="0"/>
              <a:t>3</a:t>
            </a:r>
            <a:r>
              <a:rPr lang="en-GB" sz="2800" b="1" dirty="0">
                <a:latin typeface="+mn-lt"/>
                <a:ea typeface="+mn-ea"/>
                <a:cs typeface="+mn-cs"/>
              </a:rPr>
              <a:t>y = </a:t>
            </a:r>
            <a:r>
              <a:rPr lang="en-GB" sz="2800" b="1" dirty="0"/>
              <a:t>3</a:t>
            </a:r>
            <a:r>
              <a:rPr lang="en-GB" sz="2800" b="1" dirty="0">
                <a:latin typeface="+mn-lt"/>
                <a:ea typeface="+mn-ea"/>
                <a:cs typeface="+mn-cs"/>
              </a:rPr>
              <a:t>2</a:t>
            </a:r>
            <a:r>
              <a:rPr lang="en-GB" sz="2000" b="1" dirty="0">
                <a:latin typeface="+mn-lt"/>
                <a:ea typeface="+mn-ea"/>
                <a:cs typeface="+mn-cs"/>
              </a:rPr>
              <a:t> (1)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n-lt"/>
                <a:ea typeface="+mn-ea"/>
                <a:cs typeface="+mn-cs"/>
              </a:rPr>
              <a:t>                                                </a:t>
            </a:r>
            <a:r>
              <a:rPr lang="en-GB" sz="2800" b="1" dirty="0"/>
              <a:t>5</a:t>
            </a:r>
            <a:r>
              <a:rPr lang="en-GB" sz="2800" b="1" dirty="0">
                <a:latin typeface="+mn-lt"/>
                <a:ea typeface="+mn-ea"/>
                <a:cs typeface="+mn-cs"/>
              </a:rPr>
              <a:t>x </a:t>
            </a:r>
            <a:r>
              <a:rPr lang="en-US" sz="2800" b="1" dirty="0">
                <a:latin typeface="+mn-lt"/>
                <a:ea typeface="+mn-ea"/>
                <a:cs typeface="+mn-cs"/>
              </a:rPr>
              <a:t>–</a:t>
            </a:r>
            <a:r>
              <a:rPr lang="en-GB" sz="2800" b="1" dirty="0">
                <a:latin typeface="+mn-lt"/>
                <a:ea typeface="+mn-ea"/>
                <a:cs typeface="+mn-cs"/>
              </a:rPr>
              <a:t> 3y = 13 </a:t>
            </a:r>
            <a:r>
              <a:rPr lang="en-GB" sz="2000" b="1" dirty="0">
                <a:latin typeface="+mn-lt"/>
                <a:ea typeface="+mn-ea"/>
                <a:cs typeface="+mn-cs"/>
              </a:rPr>
              <a:t>(2)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04963" y="142977"/>
            <a:ext cx="2248135" cy="965331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DIFFERENT SIGN ADD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489" y="1601430"/>
            <a:ext cx="4947198" cy="35394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Step 1: </a:t>
            </a:r>
            <a:r>
              <a:rPr lang="en-US" sz="2400" dirty="0">
                <a:solidFill>
                  <a:srgbClr val="002060"/>
                </a:solidFill>
              </a:rPr>
              <a:t>Eliminate the letter with the same co-efficient </a:t>
            </a:r>
            <a:r>
              <a:rPr lang="en-US" sz="2400" i="1" dirty="0">
                <a:solidFill>
                  <a:srgbClr val="002060"/>
                </a:solidFill>
              </a:rPr>
              <a:t>(by ADDING in this question)</a:t>
            </a:r>
          </a:p>
          <a:p>
            <a:endParaRPr lang="en-US" sz="2400" i="1" dirty="0">
              <a:solidFill>
                <a:srgbClr val="002060"/>
              </a:solidFill>
            </a:endParaRPr>
          </a:p>
          <a:p>
            <a:r>
              <a:rPr lang="en-US" sz="2400" i="1" dirty="0">
                <a:solidFill>
                  <a:srgbClr val="002060"/>
                </a:solidFill>
              </a:rPr>
              <a:t>	</a:t>
            </a:r>
            <a:r>
              <a:rPr lang="en-US" sz="3200" dirty="0">
                <a:solidFill>
                  <a:srgbClr val="002060"/>
                </a:solidFill>
              </a:rPr>
              <a:t>4x + 3y = 32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u="sng" dirty="0">
                <a:solidFill>
                  <a:srgbClr val="002060"/>
                </a:solidFill>
              </a:rPr>
              <a:t>5x -  3y = 13  +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9x          = 45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           x = 5 	(÷ 9)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76283" y="142977"/>
            <a:ext cx="3592609" cy="3795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We have 2 unknowns: x and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7091" y="1606072"/>
            <a:ext cx="5453255" cy="329320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Step 2: </a:t>
            </a:r>
            <a:r>
              <a:rPr lang="en-US" sz="2400" dirty="0">
                <a:solidFill>
                  <a:srgbClr val="002060"/>
                </a:solidFill>
              </a:rPr>
              <a:t>To find y, we substitute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x = 5 back into one of the original equations </a:t>
            </a:r>
            <a:r>
              <a:rPr lang="en-US" sz="2400" i="1" dirty="0">
                <a:solidFill>
                  <a:srgbClr val="002060"/>
                </a:solidFill>
              </a:rPr>
              <a:t>(equation 1)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	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 </a:t>
            </a:r>
            <a:r>
              <a:rPr lang="en-US" sz="2800" dirty="0">
                <a:solidFill>
                  <a:srgbClr val="002060"/>
                </a:solidFill>
              </a:rPr>
              <a:t>(4 x 5) + 3y = 32</a:t>
            </a:r>
          </a:p>
          <a:p>
            <a:r>
              <a:rPr lang="en-US" sz="2800" dirty="0">
                <a:solidFill>
                  <a:srgbClr val="002060"/>
                </a:solidFill>
              </a:rPr>
              <a:t>                   20 + 3y = 32</a:t>
            </a:r>
          </a:p>
          <a:p>
            <a:r>
              <a:rPr lang="en-US" sz="2800" dirty="0">
                <a:solidFill>
                  <a:srgbClr val="002060"/>
                </a:solidFill>
              </a:rPr>
              <a:t>	                3y = 12	          (- 20)</a:t>
            </a:r>
          </a:p>
          <a:p>
            <a:r>
              <a:rPr lang="en-US" sz="2800" dirty="0">
                <a:solidFill>
                  <a:srgbClr val="002060"/>
                </a:solidFill>
              </a:rPr>
              <a:t>		       y = 4     		(÷ 3)</a:t>
            </a:r>
          </a:p>
        </p:txBody>
      </p:sp>
      <p:sp>
        <p:nvSpPr>
          <p:cNvPr id="7" name="Oval 6"/>
          <p:cNvSpPr/>
          <p:nvPr/>
        </p:nvSpPr>
        <p:spPr>
          <a:xfrm>
            <a:off x="5696687" y="587517"/>
            <a:ext cx="300808" cy="855134"/>
          </a:xfrm>
          <a:prstGeom prst="ellipse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7389" y="220511"/>
            <a:ext cx="9013788" cy="36062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27" r="3378"/>
          <a:stretch/>
        </p:blipFill>
        <p:spPr>
          <a:xfrm>
            <a:off x="5459600" y="844851"/>
            <a:ext cx="2968059" cy="2931629"/>
          </a:xfrm>
          <a:prstGeom prst="rect">
            <a:avLst/>
          </a:prstGeom>
          <a:ln w="12700"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1968" y="99360"/>
            <a:ext cx="1978960" cy="729962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/>
              <a:t>Activity</a:t>
            </a:r>
            <a:endParaRPr lang="en-US" sz="4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038" y="270191"/>
            <a:ext cx="8750300" cy="574659"/>
          </a:xfrm>
          <a:prstGeom prst="rect">
            <a:avLst/>
          </a:prstGeom>
          <a:ln w="1905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250" r="6503"/>
          <a:stretch/>
        </p:blipFill>
        <p:spPr>
          <a:xfrm>
            <a:off x="2674942" y="834803"/>
            <a:ext cx="2702276" cy="2931628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094" r="2283"/>
          <a:stretch/>
        </p:blipFill>
        <p:spPr>
          <a:xfrm>
            <a:off x="8543498" y="844850"/>
            <a:ext cx="2921935" cy="2931629"/>
          </a:xfrm>
          <a:prstGeom prst="rect">
            <a:avLst/>
          </a:prstGeom>
          <a:ln>
            <a:noFill/>
          </a:ln>
        </p:spPr>
      </p:pic>
      <p:cxnSp>
        <p:nvCxnSpPr>
          <p:cNvPr id="17" name="Straight Connector 16"/>
          <p:cNvCxnSpPr/>
          <p:nvPr/>
        </p:nvCxnSpPr>
        <p:spPr>
          <a:xfrm>
            <a:off x="5402351" y="844851"/>
            <a:ext cx="0" cy="295172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06247" y="844851"/>
            <a:ext cx="0" cy="298191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7389" y="838154"/>
            <a:ext cx="90137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1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04D0FC17C942829FAA371BEF1116" ma:contentTypeVersion="7" ma:contentTypeDescription="Create a new document." ma:contentTypeScope="" ma:versionID="a235812aa3f8acf769715af7725773db">
  <xsd:schema xmlns:xsd="http://www.w3.org/2001/XMLSchema" xmlns:xs="http://www.w3.org/2001/XMLSchema" xmlns:p="http://schemas.microsoft.com/office/2006/metadata/properties" xmlns:ns2="f45c64de-80c6-4060-b669-b1ce3442f828" xmlns:ns3="a275ba49-db92-471d-8c08-cd84a3a06beb" targetNamespace="http://schemas.microsoft.com/office/2006/metadata/properties" ma:root="true" ma:fieldsID="d732685ca93e4f868118398c42de050e" ns2:_="" ns3:_="">
    <xsd:import namespace="f45c64de-80c6-4060-b669-b1ce3442f828"/>
    <xsd:import namespace="a275ba49-db92-471d-8c08-cd84a3a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64de-80c6-4060-b669-b1ce3442f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ba49-db92-471d-8c08-cd84a3a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D14AA6-A186-41B3-BD61-5136285F54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43AC26-9C10-4BD0-832A-C836FA69E3D2}">
  <ds:schemaRefs>
    <ds:schemaRef ds:uri="http://purl.org/dc/dcmitype/"/>
    <ds:schemaRef ds:uri="a275ba49-db92-471d-8c08-cd84a3a06beb"/>
    <ds:schemaRef ds:uri="f45c64de-80c6-4060-b669-b1ce3442f82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4789E5-D8D9-4AE9-8338-92FF474F5E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c64de-80c6-4060-b669-b1ce3442f828"/>
    <ds:schemaRef ds:uri="a275ba49-db92-471d-8c08-cd84a3a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1517</Words>
  <Application>Microsoft Office PowerPoint</Application>
  <PresentationFormat>Widescreen</PresentationFormat>
  <Paragraphs>199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Cambria Math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Todays Objectives – Have you met them?</vt:lpstr>
      <vt:lpstr>PowerPoint Presentation</vt:lpstr>
    </vt:vector>
  </TitlesOfParts>
  <Company>MidKent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Damian Rollinson</dc:creator>
  <cp:lastModifiedBy>Janet Williamson</cp:lastModifiedBy>
  <cp:revision>67</cp:revision>
  <cp:lastPrinted>2017-05-19T11:56:43Z</cp:lastPrinted>
  <dcterms:created xsi:type="dcterms:W3CDTF">2017-05-17T10:50:23Z</dcterms:created>
  <dcterms:modified xsi:type="dcterms:W3CDTF">2020-04-22T11:27:19Z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0x010100371204D0FC17C942829FAA371BEF1116</vt:lpwstr>
  </property>
</Properties>
</file>