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38"/>
  </p:notesMasterIdLst>
  <p:sldIdLst>
    <p:sldId id="258" r:id="rId6"/>
    <p:sldId id="302" r:id="rId7"/>
    <p:sldId id="259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94" r:id="rId26"/>
    <p:sldId id="290" r:id="rId27"/>
    <p:sldId id="291" r:id="rId28"/>
    <p:sldId id="303" r:id="rId29"/>
    <p:sldId id="296" r:id="rId30"/>
    <p:sldId id="297" r:id="rId31"/>
    <p:sldId id="298" r:id="rId32"/>
    <p:sldId id="299" r:id="rId33"/>
    <p:sldId id="300" r:id="rId34"/>
    <p:sldId id="301" r:id="rId35"/>
    <p:sldId id="268" r:id="rId36"/>
    <p:sldId id="270" r:id="rId37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343" autoAdjust="0"/>
  </p:normalViewPr>
  <p:slideViewPr>
    <p:cSldViewPr snapToGrid="0">
      <p:cViewPr varScale="1">
        <p:scale>
          <a:sx n="46" d="100"/>
          <a:sy n="46" d="100"/>
        </p:scale>
        <p:origin x="54" y="5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649850-C4CD-44F6-A1E0-83FDAA6D5436}" type="datetimeFigureOut">
              <a:rPr lang="en-GB" smtClean="0"/>
              <a:t>22/04/2020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EC4946-F840-4432-A32D-D6DE0E4EAA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4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could also be a YouTube clip, matching exercise,</a:t>
            </a:r>
            <a:r>
              <a:rPr lang="en-GB" baseline="0" dirty="0"/>
              <a:t> Anything that will engage the learners from the start of the lesson.</a:t>
            </a:r>
          </a:p>
          <a:p>
            <a:r>
              <a:rPr lang="en-GB" baseline="0" dirty="0"/>
              <a:t>TUTOR TO TAKE THE REGISTER DURING THIS TIME. THERE IS NO NEED TO CALL OUT NAMES.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C4946-F840-4432-A32D-D6DE0E4EAA9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632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could also be a YouTube clip, matching exercise,</a:t>
            </a:r>
            <a:r>
              <a:rPr lang="en-GB" baseline="0" dirty="0"/>
              <a:t> Anything that will engage the learners from the start of the lesson.</a:t>
            </a:r>
          </a:p>
          <a:p>
            <a:r>
              <a:rPr lang="en-GB" baseline="0" dirty="0"/>
              <a:t>TUTOR TO TAKE THE REGISTER DURING THIS TIME. THERE IS NO NEED TO CALL OUT NAMES.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C4946-F840-4432-A32D-D6DE0E4EAA9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21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/>
              <a:t>Amber</a:t>
            </a:r>
            <a:endParaRPr lang="en-US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2F02832-D0A0-4F52-B906-29A593CC758B}" type="slidenum">
              <a:rPr lang="en-US" smtClean="0"/>
              <a:pPr eaLnBrk="1" hangingPunct="1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7584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/>
              <a:t>Amber</a:t>
            </a:r>
            <a:endParaRPr lang="en-US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2F02832-D0A0-4F52-B906-29A593CC758B}" type="slidenum">
              <a:rPr lang="en-US" smtClean="0"/>
              <a:pPr eaLnBrk="1" hangingPunct="1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0164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/>
              <a:t>Amber</a:t>
            </a:r>
            <a:endParaRPr lang="en-US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2F02832-D0A0-4F52-B906-29A593CC758B}" type="slidenum">
              <a:rPr lang="en-US" smtClean="0"/>
              <a:pPr eaLnBrk="1" hangingPunct="1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9830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/>
              <a:t>Amber</a:t>
            </a:r>
            <a:endParaRPr lang="en-US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2F02832-D0A0-4F52-B906-29A593CC758B}" type="slidenum">
              <a:rPr lang="en-US" smtClean="0"/>
              <a:pPr eaLnBrk="1" hangingPunct="1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6404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/>
              <a:t>Amber</a:t>
            </a:r>
            <a:endParaRPr lang="en-US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2F02832-D0A0-4F52-B906-29A593CC758B}" type="slidenum">
              <a:rPr lang="en-US" smtClean="0"/>
              <a:pPr eaLnBrk="1" hangingPunct="1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2786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/>
              <a:t>Amber</a:t>
            </a:r>
            <a:endParaRPr lang="en-US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2F02832-D0A0-4F52-B906-29A593CC758B}" type="slidenum">
              <a:rPr lang="en-US" smtClean="0"/>
              <a:pPr eaLnBrk="1" hangingPunct="1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853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538C7-E255-47E8-9388-DC395F41058D}" type="datetimeFigureOut">
              <a:rPr lang="en-GB" smtClean="0"/>
              <a:t>22/04/2020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F4B4C-9477-40F9-8D4F-4291782E1A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1775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538C7-E255-47E8-9388-DC395F41058D}" type="datetimeFigureOut">
              <a:rPr lang="en-GB" smtClean="0"/>
              <a:t>22/04/2020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F4B4C-9477-40F9-8D4F-4291782E1A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6240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538C7-E255-47E8-9388-DC395F41058D}" type="datetimeFigureOut">
              <a:rPr lang="en-GB" smtClean="0"/>
              <a:t>22/04/2020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F4B4C-9477-40F9-8D4F-4291782E1A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65285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35771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639DD-4AC2-48D8-A37A-F32F2D9B3A0C}" type="datetimeFigureOut">
              <a:rPr lang="en-GB" smtClean="0"/>
              <a:t>22/04/2020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DF5A8-739E-48EB-A7C1-198710A536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80742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639DD-4AC2-48D8-A37A-F32F2D9B3A0C}" type="datetimeFigureOut">
              <a:rPr lang="en-GB" smtClean="0"/>
              <a:t>22/04/2020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DF5A8-739E-48EB-A7C1-198710A536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12119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639DD-4AC2-48D8-A37A-F32F2D9B3A0C}" type="datetimeFigureOut">
              <a:rPr lang="en-GB" smtClean="0"/>
              <a:t>22/04/2020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DF5A8-739E-48EB-A7C1-198710A536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83745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639DD-4AC2-48D8-A37A-F32F2D9B3A0C}" type="datetimeFigureOut">
              <a:rPr lang="en-GB" smtClean="0"/>
              <a:t>22/04/2020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DF5A8-739E-48EB-A7C1-198710A536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40987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639DD-4AC2-48D8-A37A-F32F2D9B3A0C}" type="datetimeFigureOut">
              <a:rPr lang="en-GB" smtClean="0"/>
              <a:t>22/04/2020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DF5A8-739E-48EB-A7C1-198710A536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82553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639DD-4AC2-48D8-A37A-F32F2D9B3A0C}" type="datetimeFigureOut">
              <a:rPr lang="en-GB" smtClean="0"/>
              <a:t>22/04/2020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DF5A8-739E-48EB-A7C1-198710A536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06550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639DD-4AC2-48D8-A37A-F32F2D9B3A0C}" type="datetimeFigureOut">
              <a:rPr lang="en-GB" smtClean="0"/>
              <a:t>22/04/2020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DF5A8-739E-48EB-A7C1-198710A536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4168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538C7-E255-47E8-9388-DC395F41058D}" type="datetimeFigureOut">
              <a:rPr lang="en-GB" smtClean="0"/>
              <a:t>22/04/2020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F4B4C-9477-40F9-8D4F-4291782E1A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40860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639DD-4AC2-48D8-A37A-F32F2D9B3A0C}" type="datetimeFigureOut">
              <a:rPr lang="en-GB" smtClean="0"/>
              <a:t>22/04/2020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DF5A8-739E-48EB-A7C1-198710A536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94011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639DD-4AC2-48D8-A37A-F32F2D9B3A0C}" type="datetimeFigureOut">
              <a:rPr lang="en-GB" smtClean="0"/>
              <a:t>22/04/2020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DF5A8-739E-48EB-A7C1-198710A536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49795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639DD-4AC2-48D8-A37A-F32F2D9B3A0C}" type="datetimeFigureOut">
              <a:rPr lang="en-GB" smtClean="0"/>
              <a:t>22/04/2020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DF5A8-739E-48EB-A7C1-198710A536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19590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639DD-4AC2-48D8-A37A-F32F2D9B3A0C}" type="datetimeFigureOut">
              <a:rPr lang="en-GB" smtClean="0"/>
              <a:t>22/04/2020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DF5A8-739E-48EB-A7C1-198710A536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0761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538C7-E255-47E8-9388-DC395F41058D}" type="datetimeFigureOut">
              <a:rPr lang="en-GB" smtClean="0"/>
              <a:t>22/04/2020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F4B4C-9477-40F9-8D4F-4291782E1A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701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538C7-E255-47E8-9388-DC395F41058D}" type="datetimeFigureOut">
              <a:rPr lang="en-GB" smtClean="0"/>
              <a:t>22/04/2020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F4B4C-9477-40F9-8D4F-4291782E1A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8761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538C7-E255-47E8-9388-DC395F41058D}" type="datetimeFigureOut">
              <a:rPr lang="en-GB" smtClean="0"/>
              <a:t>22/04/2020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F4B4C-9477-40F9-8D4F-4291782E1A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6658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538C7-E255-47E8-9388-DC395F41058D}" type="datetimeFigureOut">
              <a:rPr lang="en-GB" smtClean="0"/>
              <a:t>22/04/2020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F4B4C-9477-40F9-8D4F-4291782E1A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3330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538C7-E255-47E8-9388-DC395F41058D}" type="datetimeFigureOut">
              <a:rPr lang="en-GB" smtClean="0"/>
              <a:t>22/04/2020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F4B4C-9477-40F9-8D4F-4291782E1A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509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538C7-E255-47E8-9388-DC395F41058D}" type="datetimeFigureOut">
              <a:rPr lang="en-GB" smtClean="0"/>
              <a:t>22/04/2020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F4B4C-9477-40F9-8D4F-4291782E1A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2459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538C7-E255-47E8-9388-DC395F41058D}" type="datetimeFigureOut">
              <a:rPr lang="en-GB" smtClean="0"/>
              <a:t>22/04/2020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F4B4C-9477-40F9-8D4F-4291782E1A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5561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alpha val="3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8538C7-E255-47E8-9388-DC395F41058D}" type="datetimeFigureOut">
              <a:rPr lang="en-GB" smtClean="0"/>
              <a:t>22/04/2020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DF4B4C-9477-40F9-8D4F-4291782E1AD4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" y="5486400"/>
            <a:ext cx="12261669" cy="144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948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4">
            <a:alpha val="3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D639DD-4AC2-48D8-A37A-F32F2D9B3A0C}" type="datetimeFigureOut">
              <a:rPr lang="en-GB" smtClean="0"/>
              <a:t>22/04/2020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FDF5A8-739E-48EB-A7C1-198710A536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5748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5juto2ze8Lg" TargetMode="External"/><Relationship Id="rId2" Type="http://schemas.openxmlformats.org/officeDocument/2006/relationships/hyperlink" Target="https://www.youtube.com/watch?v=gOmj58JdxL8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6K77Igo39vk" TargetMode="External"/><Relationship Id="rId4" Type="http://schemas.openxmlformats.org/officeDocument/2006/relationships/hyperlink" Target="https://www.youtube.com/watch?v=kwh4SD1ToFc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4503" y="-4096"/>
            <a:ext cx="787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u="sng" dirty="0"/>
              <a:t>1-10 Quiz.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93653" y="436699"/>
                <a:ext cx="9901645" cy="54894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50" indent="-514350">
                  <a:buAutoNum type="arabicParenR"/>
                </a:pPr>
                <a14:m>
                  <m:oMath xmlns:m="http://schemas.openxmlformats.org/officeDocument/2006/math"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0.5</m:t>
                    </m:r>
                    <m:r>
                      <a:rPr lang="en-GB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×0.9</m:t>
                    </m:r>
                  </m:oMath>
                </a14:m>
                <a:endParaRPr lang="en-GB" sz="2800" dirty="0"/>
              </a:p>
              <a:p>
                <a:pPr marL="514350" indent="-514350">
                  <a:buAutoNum type="arabicParenR"/>
                </a:pPr>
                <a14:m>
                  <m:oMath xmlns:m="http://schemas.openxmlformats.org/officeDocument/2006/math"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0.04</m:t>
                    </m:r>
                    <m:r>
                      <a:rPr lang="en-GB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×0.1</m:t>
                    </m:r>
                  </m:oMath>
                </a14:m>
                <a:endParaRPr lang="en-GB" sz="2800" dirty="0"/>
              </a:p>
              <a:p>
                <a:pPr marL="514350" indent="-514350">
                  <a:buAutoNum type="arabicParenR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GB" sz="2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144</m:t>
                        </m:r>
                      </m:e>
                      <m:sup>
                        <m:f>
                          <m:fPr>
                            <m:type m:val="skw"/>
                            <m:ctrlPr>
                              <a:rPr lang="en-GB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GB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</m:oMath>
                </a14:m>
                <a:endParaRPr lang="en-GB" sz="2800" dirty="0"/>
              </a:p>
              <a:p>
                <a:pPr marL="514350" indent="-514350">
                  <a:buAutoNum type="arabicParenR"/>
                </a:pPr>
                <a:r>
                  <a:rPr lang="en-GB" sz="2800" dirty="0"/>
                  <a:t>Simplify </a:t>
                </a:r>
                <a14:m>
                  <m:oMath xmlns:m="http://schemas.openxmlformats.org/officeDocument/2006/math"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:30</m:t>
                    </m:r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𝑐𝑚</m:t>
                    </m:r>
                  </m:oMath>
                </a14:m>
                <a:endParaRPr lang="en-GB" sz="2800" dirty="0"/>
              </a:p>
              <a:p>
                <a:pPr marL="514350" indent="-514350">
                  <a:buAutoNum type="arabicParenR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GB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GB" sz="2800" dirty="0"/>
              </a:p>
              <a:p>
                <a:pPr marL="514350" indent="-514350">
                  <a:buAutoNum type="arabicParenR"/>
                </a:pPr>
                <a14:m>
                  <m:oMath xmlns:m="http://schemas.openxmlformats.org/officeDocument/2006/math"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−9−−4+6</m:t>
                    </m:r>
                  </m:oMath>
                </a14:m>
                <a:endParaRPr lang="en-GB" sz="2800" dirty="0"/>
              </a:p>
              <a:p>
                <a:pPr marL="514350" indent="-514350">
                  <a:buAutoNum type="arabicParenR"/>
                </a:pPr>
                <a:r>
                  <a:rPr lang="en-GB" sz="2800" dirty="0"/>
                  <a:t>Solve </a:t>
                </a:r>
                <a14:m>
                  <m:oMath xmlns:m="http://schemas.openxmlformats.org/officeDocument/2006/math"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−7=−4</m:t>
                    </m:r>
                  </m:oMath>
                </a14:m>
                <a:endParaRPr lang="en-GB" sz="2800" dirty="0"/>
              </a:p>
              <a:p>
                <a:pPr marL="514350" indent="-514350">
                  <a:buAutoNum type="arabicParenR"/>
                </a:pPr>
                <a:r>
                  <a:rPr lang="en-GB" sz="2800" dirty="0"/>
                  <a:t>Convert 34% to a fraction</a:t>
                </a:r>
              </a:p>
              <a:p>
                <a:pPr marL="514350" indent="-514350">
                  <a:buAutoNum type="arabicParenR"/>
                </a:pPr>
                <a:r>
                  <a:rPr lang="en-GB" sz="2800" dirty="0"/>
                  <a:t>To reduce something by 20% you can multiply by 0._ ?</a:t>
                </a:r>
              </a:p>
              <a:p>
                <a:pPr marL="514350" indent="-514350">
                  <a:buAutoNum type="arabicParenR"/>
                </a:pPr>
                <a:r>
                  <a:rPr lang="en-GB" sz="2800" dirty="0"/>
                  <a:t> I am 1.79m tall, correct to 2dp. Write another </a:t>
                </a:r>
              </a:p>
              <a:p>
                <a:r>
                  <a:rPr lang="en-GB" sz="2800" dirty="0"/>
                  <a:t>      decimal that is still correct. </a:t>
                </a:r>
              </a:p>
              <a:p>
                <a:pPr marL="514350" indent="-514350">
                  <a:buAutoNum type="arabicParenR"/>
                </a:pPr>
                <a:endParaRPr lang="en-GB" sz="28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653" y="436699"/>
                <a:ext cx="9901645" cy="5489451"/>
              </a:xfrm>
              <a:prstGeom prst="rect">
                <a:avLst/>
              </a:prstGeom>
              <a:blipFill>
                <a:blip r:embed="rId5"/>
                <a:stretch>
                  <a:fillRect l="-129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529156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116632"/>
            <a:ext cx="11525534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/>
              <a:t>One last thing:</a:t>
            </a:r>
            <a:endParaRPr lang="en-GB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 txBox="1">
                <a:spLocks/>
              </p:cNvSpPr>
              <p:nvPr/>
            </p:nvSpPr>
            <p:spPr>
              <a:xfrm>
                <a:off x="457200" y="937445"/>
                <a:ext cx="11525534" cy="5400600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GB" dirty="0"/>
                  <a:t>You may be asked to list all the integers that “satisfy an inequality”.</a:t>
                </a:r>
              </a:p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GB" dirty="0"/>
                  <a:t>“Integer” means “whole number”.</a:t>
                </a:r>
              </a:p>
              <a:p>
                <a:pPr marL="0" indent="0" algn="ctr">
                  <a:buFont typeface="Arial" panose="020B0604020202020204" pitchFamily="34" charset="0"/>
                  <a:buNone/>
                </a:pPr>
                <a:endParaRPr lang="en-GB" dirty="0"/>
              </a:p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GB" u="sng" dirty="0"/>
                  <a:t>For example:</a:t>
                </a:r>
              </a:p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GB" dirty="0"/>
                  <a:t>List all integers that satisfy the inequality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/>
                      </a:rPr>
                      <m:t>−3&lt;</m:t>
                    </m:r>
                    <m:r>
                      <a:rPr lang="en-GB" i="1" smtClean="0">
                        <a:latin typeface="Cambria Math"/>
                      </a:rPr>
                      <m:t>𝑥</m:t>
                    </m:r>
                    <m:r>
                      <a:rPr lang="en-GB" i="1" smtClean="0">
                        <a:latin typeface="Cambria Math"/>
                        <a:ea typeface="Cambria Math"/>
                      </a:rPr>
                      <m:t>≤4</m:t>
                    </m:r>
                  </m:oMath>
                </a14:m>
                <a:r>
                  <a:rPr lang="en-GB" dirty="0"/>
                  <a:t>.</a:t>
                </a:r>
              </a:p>
              <a:p>
                <a:pPr marL="0" indent="0" algn="ctr">
                  <a:buFont typeface="Arial" panose="020B0604020202020204" pitchFamily="34" charset="0"/>
                  <a:buNone/>
                </a:pPr>
                <a:endParaRPr lang="en-GB" dirty="0"/>
              </a:p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GB" dirty="0"/>
                  <a:t>All you do is write the numbers that are between -3 and 4, then include 4 (look at the inequality sign!).</a:t>
                </a:r>
              </a:p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GB" b="1" dirty="0">
                    <a:solidFill>
                      <a:schemeClr val="accent1">
                        <a:lumMod val="50000"/>
                      </a:schemeClr>
                    </a:solidFill>
                  </a:rPr>
                  <a:t>Answer: -2, -1, 0, 1, 2, 3, 4</a:t>
                </a:r>
              </a:p>
            </p:txBody>
          </p:sp>
        </mc:Choice>
        <mc:Fallback xmlns="">
          <p:sp>
            <p:nvSpPr>
              <p:cNvPr id="3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937445"/>
                <a:ext cx="11525534" cy="5400600"/>
              </a:xfrm>
              <a:prstGeom prst="rect">
                <a:avLst/>
              </a:prstGeom>
              <a:blipFill>
                <a:blip r:embed="rId2"/>
                <a:stretch>
                  <a:fillRect t="-191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9832059" y="0"/>
            <a:ext cx="235994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Inequalities</a:t>
            </a:r>
          </a:p>
        </p:txBody>
      </p:sp>
    </p:spTree>
    <p:extLst>
      <p:ext uri="{BB962C8B-B14F-4D97-AF65-F5344CB8AC3E}">
        <p14:creationId xmlns:p14="http://schemas.microsoft.com/office/powerpoint/2010/main" val="2334314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439839" y="179103"/>
            <a:ext cx="8229600" cy="11430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/>
              <a:t>List the integer values that satisfy the inequalities below:</a:t>
            </a:r>
            <a:endParaRPr lang="en-GB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 txBox="1">
                <a:spLocks/>
              </p:cNvSpPr>
              <p:nvPr/>
            </p:nvSpPr>
            <p:spPr>
              <a:xfrm>
                <a:off x="1439839" y="1504665"/>
                <a:ext cx="8229600" cy="4525963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514350" indent="-514350" algn="ctr"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en-GB" i="1" smtClean="0">
                        <a:latin typeface="Cambria Math"/>
                      </a:rPr>
                      <m:t>−2</m:t>
                    </m:r>
                    <m:r>
                      <a:rPr lang="en-GB" i="1" smtClean="0">
                        <a:latin typeface="Cambria Math"/>
                        <a:ea typeface="Cambria Math"/>
                      </a:rPr>
                      <m:t>≤</m:t>
                    </m:r>
                    <m:r>
                      <a:rPr lang="en-GB" i="1" smtClean="0">
                        <a:latin typeface="Cambria Math"/>
                        <a:ea typeface="Cambria Math"/>
                      </a:rPr>
                      <m:t>𝑥</m:t>
                    </m:r>
                    <m:r>
                      <a:rPr lang="en-GB" i="1" smtClean="0">
                        <a:latin typeface="Cambria Math"/>
                        <a:ea typeface="Cambria Math"/>
                      </a:rPr>
                      <m:t>&lt;3</m:t>
                    </m:r>
                  </m:oMath>
                </a14:m>
                <a:endParaRPr lang="en-GB" dirty="0"/>
              </a:p>
              <a:p>
                <a:pPr marL="514350" indent="-514350" algn="ctr">
                  <a:buFont typeface="+mj-lt"/>
                  <a:buAutoNum type="arabicPeriod"/>
                </a:pPr>
                <a:endParaRPr lang="en-GB" dirty="0"/>
              </a:p>
              <a:p>
                <a:pPr marL="514350" indent="-514350" algn="ctr">
                  <a:buFont typeface="+mj-lt"/>
                  <a:buAutoNum type="arabicPeriod"/>
                </a:pPr>
                <a:endParaRPr lang="en-GB" dirty="0"/>
              </a:p>
              <a:p>
                <a:pPr marL="514350" indent="-514350" algn="ctr"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en-GB" i="1" smtClean="0">
                        <a:latin typeface="Cambria Math"/>
                      </a:rPr>
                      <m:t>1&lt;</m:t>
                    </m:r>
                    <m:r>
                      <a:rPr lang="en-GB" i="1" smtClean="0">
                        <a:latin typeface="Cambria Math"/>
                      </a:rPr>
                      <m:t>𝑥</m:t>
                    </m:r>
                    <m:r>
                      <a:rPr lang="en-GB" i="1" smtClean="0">
                        <a:latin typeface="Cambria Math"/>
                        <a:ea typeface="Cambria Math"/>
                      </a:rPr>
                      <m:t>≤5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9839" y="1504665"/>
                <a:ext cx="8229600" cy="452596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3898455" y="2181337"/>
            <a:ext cx="338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1">
                    <a:lumMod val="50000"/>
                  </a:schemeClr>
                </a:solidFill>
              </a:rPr>
              <a:t>-2, -1, 0, 1, 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98455" y="3900818"/>
            <a:ext cx="338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1">
                    <a:lumMod val="50000"/>
                  </a:schemeClr>
                </a:solidFill>
              </a:rPr>
              <a:t>2, 3, 4, 5</a:t>
            </a:r>
          </a:p>
        </p:txBody>
      </p:sp>
      <p:sp>
        <p:nvSpPr>
          <p:cNvPr id="7" name="Rectangle 6"/>
          <p:cNvSpPr/>
          <p:nvPr/>
        </p:nvSpPr>
        <p:spPr>
          <a:xfrm>
            <a:off x="9832059" y="0"/>
            <a:ext cx="235994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Inequalities</a:t>
            </a:r>
          </a:p>
        </p:txBody>
      </p:sp>
    </p:spTree>
    <p:extLst>
      <p:ext uri="{BB962C8B-B14F-4D97-AF65-F5344CB8AC3E}">
        <p14:creationId xmlns:p14="http://schemas.microsoft.com/office/powerpoint/2010/main" val="127539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204114" y="165455"/>
            <a:ext cx="8229600" cy="96764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/>
              <a:t>How do you solve inequalities?</a:t>
            </a:r>
            <a:endParaRPr lang="en-GB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 txBox="1">
                <a:spLocks/>
              </p:cNvSpPr>
              <p:nvPr/>
            </p:nvSpPr>
            <p:spPr>
              <a:xfrm>
                <a:off x="2204114" y="1491018"/>
                <a:ext cx="4038600" cy="3831610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GB" dirty="0"/>
                  <a:t>Can you solve this?</a:t>
                </a:r>
              </a:p>
              <a:p>
                <a:pPr marL="0" indent="0" algn="ctr">
                  <a:buFont typeface="Arial" panose="020B0604020202020204" pitchFamily="34" charset="0"/>
                  <a:buNone/>
                </a:pPr>
                <a:endParaRPr lang="en-GB" dirty="0"/>
              </a:p>
              <a:p>
                <a:pPr marL="0" indent="0" algn="ctr">
                  <a:buFont typeface="Arial" panose="020B0604020202020204" pitchFamily="34" charset="0"/>
                  <a:buNone/>
                </a:pPr>
                <a:endParaRPr lang="en-GB" i="1" dirty="0">
                  <a:latin typeface="Cambria Math"/>
                </a:endParaRPr>
              </a:p>
              <a:p>
                <a:pPr marL="0" indent="0" algn="ctr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/>
                        </a:rPr>
                        <m:t>2</m:t>
                      </m:r>
                      <m:r>
                        <a:rPr lang="en-GB" i="1" smtClean="0">
                          <a:latin typeface="Cambria Math"/>
                        </a:rPr>
                        <m:t>𝑥</m:t>
                      </m:r>
                      <m:r>
                        <a:rPr lang="en-GB" i="1" smtClean="0">
                          <a:latin typeface="Cambria Math"/>
                        </a:rPr>
                        <m:t>+3=11</m:t>
                      </m:r>
                    </m:oMath>
                  </m:oMathPara>
                </a14:m>
                <a:endParaRPr lang="en-GB" dirty="0"/>
              </a:p>
              <a:p>
                <a:pPr marL="0" indent="0" algn="ctr">
                  <a:buFont typeface="Arial" panose="020B0604020202020204" pitchFamily="34" charset="0"/>
                  <a:buNone/>
                </a:pPr>
                <a:endParaRPr lang="en-GB" dirty="0"/>
              </a:p>
              <a:p>
                <a:pPr marL="0" indent="0" algn="ctr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/>
                        </a:rPr>
                        <m:t>2</m:t>
                      </m:r>
                      <m:r>
                        <a:rPr lang="en-GB" i="1" smtClean="0">
                          <a:latin typeface="Cambria Math"/>
                        </a:rPr>
                        <m:t>𝑥</m:t>
                      </m:r>
                      <m:r>
                        <a:rPr lang="en-GB" i="1" smtClean="0">
                          <a:latin typeface="Cambria Math"/>
                        </a:rPr>
                        <m:t>=8</m:t>
                      </m:r>
                    </m:oMath>
                  </m:oMathPara>
                </a14:m>
                <a:endParaRPr lang="en-GB" dirty="0"/>
              </a:p>
              <a:p>
                <a:pPr marL="0" indent="0" algn="ctr">
                  <a:buFont typeface="Arial" panose="020B0604020202020204" pitchFamily="34" charset="0"/>
                  <a:buNone/>
                </a:pPr>
                <a:endParaRPr lang="en-GB" dirty="0"/>
              </a:p>
              <a:p>
                <a:pPr marL="0" indent="0" algn="ctr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/>
                        </a:rPr>
                        <m:t>𝑥</m:t>
                      </m:r>
                      <m:r>
                        <a:rPr lang="en-GB" i="1" smtClean="0">
                          <a:latin typeface="Cambria Math"/>
                        </a:rPr>
                        <m:t>=4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4114" y="1491018"/>
                <a:ext cx="4038600" cy="3831610"/>
              </a:xfrm>
              <a:prstGeom prst="rect">
                <a:avLst/>
              </a:prstGeom>
              <a:blipFill>
                <a:blip r:embed="rId2"/>
                <a:stretch>
                  <a:fillRect t="-270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 txBox="1">
                <a:spLocks/>
              </p:cNvSpPr>
              <p:nvPr/>
            </p:nvSpPr>
            <p:spPr>
              <a:xfrm>
                <a:off x="6395114" y="1491018"/>
                <a:ext cx="4038600" cy="3831610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GB" dirty="0"/>
                  <a:t>Solving inequalities is exactly the same:</a:t>
                </a:r>
              </a:p>
              <a:p>
                <a:pPr marL="0" indent="0" algn="ctr">
                  <a:buFont typeface="Arial" panose="020B0604020202020204" pitchFamily="34" charset="0"/>
                  <a:buNone/>
                </a:pPr>
                <a:endParaRPr lang="en-GB" dirty="0"/>
              </a:p>
              <a:p>
                <a:pPr marL="0" indent="0" algn="ctr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/>
                        </a:rPr>
                        <m:t>2</m:t>
                      </m:r>
                      <m:r>
                        <a:rPr lang="en-GB" i="1">
                          <a:latin typeface="Cambria Math"/>
                        </a:rPr>
                        <m:t>𝑥</m:t>
                      </m:r>
                      <m:r>
                        <a:rPr lang="en-GB" i="1">
                          <a:latin typeface="Cambria Math"/>
                        </a:rPr>
                        <m:t>+3&lt;11</m:t>
                      </m:r>
                    </m:oMath>
                  </m:oMathPara>
                </a14:m>
                <a:endParaRPr lang="en-GB" dirty="0"/>
              </a:p>
              <a:p>
                <a:pPr marL="0" indent="0" algn="ctr">
                  <a:buFont typeface="Arial" panose="020B0604020202020204" pitchFamily="34" charset="0"/>
                  <a:buNone/>
                </a:pPr>
                <a:endParaRPr lang="en-GB" dirty="0"/>
              </a:p>
              <a:p>
                <a:pPr marL="0" indent="0" algn="ctr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/>
                        </a:rPr>
                        <m:t>2</m:t>
                      </m:r>
                      <m:r>
                        <a:rPr lang="en-GB" i="1">
                          <a:latin typeface="Cambria Math"/>
                        </a:rPr>
                        <m:t>𝑥</m:t>
                      </m:r>
                      <m:r>
                        <a:rPr lang="en-GB" i="1" smtClean="0">
                          <a:latin typeface="Cambria Math"/>
                          <a:ea typeface="Cambria Math"/>
                        </a:rPr>
                        <m:t>&lt;</m:t>
                      </m:r>
                      <m:r>
                        <a:rPr lang="en-GB" i="1">
                          <a:latin typeface="Cambria Math"/>
                        </a:rPr>
                        <m:t>8</m:t>
                      </m:r>
                    </m:oMath>
                  </m:oMathPara>
                </a14:m>
                <a:endParaRPr lang="en-GB" dirty="0"/>
              </a:p>
              <a:p>
                <a:pPr marL="0" indent="0" algn="ctr">
                  <a:buFont typeface="Arial" panose="020B0604020202020204" pitchFamily="34" charset="0"/>
                  <a:buNone/>
                </a:pPr>
                <a:endParaRPr lang="en-GB" dirty="0"/>
              </a:p>
              <a:p>
                <a:pPr marL="0" indent="0" algn="ctr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/>
                        </a:rPr>
                        <m:t>𝑥</m:t>
                      </m:r>
                      <m:r>
                        <a:rPr lang="en-GB" i="1" smtClean="0">
                          <a:latin typeface="Cambria Math"/>
                          <a:ea typeface="Cambria Math"/>
                        </a:rPr>
                        <m:t>&lt;</m:t>
                      </m:r>
                      <m:r>
                        <a:rPr lang="en-GB" i="1">
                          <a:latin typeface="Cambria Math"/>
                        </a:rPr>
                        <m:t>4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" name="Content Placeholder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5114" y="1491018"/>
                <a:ext cx="4038600" cy="3831610"/>
              </a:xfrm>
              <a:prstGeom prst="rect">
                <a:avLst/>
              </a:prstGeom>
              <a:blipFill>
                <a:blip r:embed="rId3"/>
                <a:stretch>
                  <a:fillRect t="-270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9832059" y="0"/>
            <a:ext cx="235994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Inequalities</a:t>
            </a:r>
          </a:p>
        </p:txBody>
      </p:sp>
    </p:spTree>
    <p:extLst>
      <p:ext uri="{BB962C8B-B14F-4D97-AF65-F5344CB8AC3E}">
        <p14:creationId xmlns:p14="http://schemas.microsoft.com/office/powerpoint/2010/main" val="2960674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11541" y="118933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/>
              <a:t>Try solving these inequalities: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 txBox="1">
                <a:spLocks/>
              </p:cNvSpPr>
              <p:nvPr/>
            </p:nvSpPr>
            <p:spPr>
              <a:xfrm>
                <a:off x="1562669" y="1261933"/>
                <a:ext cx="8229600" cy="4525963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514350" indent="-514350" algn="ctr"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en-GB" i="1" smtClean="0">
                        <a:latin typeface="Cambria Math"/>
                      </a:rPr>
                      <m:t>3</m:t>
                    </m:r>
                    <m:r>
                      <a:rPr lang="en-GB" i="1" smtClean="0">
                        <a:latin typeface="Cambria Math"/>
                      </a:rPr>
                      <m:t>𝑥</m:t>
                    </m:r>
                    <m:r>
                      <a:rPr lang="en-GB" i="1" smtClean="0">
                        <a:latin typeface="Cambria Math"/>
                      </a:rPr>
                      <m:t>+2&lt;5</m:t>
                    </m:r>
                  </m:oMath>
                </a14:m>
                <a:endParaRPr lang="en-GB" dirty="0"/>
              </a:p>
              <a:p>
                <a:pPr marL="514350" indent="-514350" algn="ctr">
                  <a:buFont typeface="+mj-lt"/>
                  <a:buAutoNum type="arabicPeriod"/>
                </a:pPr>
                <a:endParaRPr lang="en-GB" dirty="0"/>
              </a:p>
              <a:p>
                <a:pPr marL="514350" indent="-514350" algn="ctr"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en-GB" i="1" smtClean="0">
                        <a:latin typeface="Cambria Math"/>
                      </a:rPr>
                      <m:t>5</m:t>
                    </m:r>
                    <m:r>
                      <a:rPr lang="en-GB" i="1">
                        <a:latin typeface="Cambria Math"/>
                      </a:rPr>
                      <m:t>𝑥</m:t>
                    </m:r>
                    <m:r>
                      <a:rPr lang="en-GB" i="1" smtClean="0">
                        <a:latin typeface="Cambria Math"/>
                      </a:rPr>
                      <m:t>−4</m:t>
                    </m:r>
                    <m:r>
                      <a:rPr lang="en-GB" i="1" smtClean="0">
                        <a:latin typeface="Cambria Math"/>
                        <a:ea typeface="Cambria Math"/>
                      </a:rPr>
                      <m:t>≥26</m:t>
                    </m:r>
                  </m:oMath>
                </a14:m>
                <a:endParaRPr lang="en-GB" dirty="0"/>
              </a:p>
              <a:p>
                <a:pPr marL="514350" indent="-514350" algn="ctr">
                  <a:buFont typeface="+mj-lt"/>
                  <a:buAutoNum type="arabicPeriod"/>
                </a:pPr>
                <a:endParaRPr lang="en-GB" dirty="0"/>
              </a:p>
              <a:p>
                <a:pPr marL="514350" indent="-514350" algn="ctr"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en-GB" i="1" smtClean="0">
                        <a:latin typeface="Cambria Math"/>
                      </a:rPr>
                      <m:t>4</m:t>
                    </m:r>
                    <m:r>
                      <a:rPr lang="en-GB" i="1">
                        <a:latin typeface="Cambria Math"/>
                      </a:rPr>
                      <m:t>𝑥</m:t>
                    </m:r>
                    <m:r>
                      <a:rPr lang="en-GB" i="1">
                        <a:latin typeface="Cambria Math"/>
                      </a:rPr>
                      <m:t>+7&gt;35</m:t>
                    </m:r>
                  </m:oMath>
                </a14:m>
                <a:endParaRPr lang="en-GB" dirty="0"/>
              </a:p>
              <a:p>
                <a:pPr marL="514350" indent="-514350" algn="ctr">
                  <a:buFont typeface="+mj-lt"/>
                  <a:buAutoNum type="arabicPeriod"/>
                </a:pPr>
                <a:endParaRPr lang="en-GB" dirty="0"/>
              </a:p>
              <a:p>
                <a:pPr marL="514350" indent="-514350" algn="ctr"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en-GB" i="1" smtClean="0">
                        <a:latin typeface="Cambria Math"/>
                      </a:rPr>
                      <m:t>7</m:t>
                    </m:r>
                    <m:r>
                      <a:rPr lang="en-GB" i="1">
                        <a:latin typeface="Cambria Math"/>
                      </a:rPr>
                      <m:t>&lt;</m:t>
                    </m:r>
                    <m:r>
                      <a:rPr lang="en-GB" i="1" smtClean="0">
                        <a:latin typeface="Cambria Math"/>
                      </a:rPr>
                      <m:t>2</m:t>
                    </m:r>
                    <m:r>
                      <a:rPr lang="en-GB" i="1" smtClean="0">
                        <a:latin typeface="Cambria Math"/>
                      </a:rPr>
                      <m:t>𝑥</m:t>
                    </m:r>
                    <m:r>
                      <a:rPr lang="en-GB" i="1" smtClean="0">
                        <a:latin typeface="Cambria Math"/>
                      </a:rPr>
                      <m:t>−5</m:t>
                    </m:r>
                  </m:oMath>
                </a14:m>
                <a:endParaRPr lang="en-GB" dirty="0"/>
              </a:p>
              <a:p>
                <a:pPr marL="514350" indent="-514350" algn="ctr">
                  <a:buFont typeface="+mj-lt"/>
                  <a:buAutoNum type="arabicPeriod"/>
                </a:pPr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2669" y="1261933"/>
                <a:ext cx="8229600" cy="452596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477669" y="1218525"/>
                <a:ext cx="151216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b="1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/>
                        </a:rPr>
                        <m:t>𝒙</m:t>
                      </m:r>
                      <m:r>
                        <a:rPr lang="en-GB" sz="3200" b="1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/>
                        </a:rPr>
                        <m:t>&lt;</m:t>
                      </m:r>
                      <m:r>
                        <a:rPr lang="en-GB" sz="3200" b="1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/>
                        </a:rPr>
                        <m:t>𝟏</m:t>
                      </m:r>
                    </m:oMath>
                  </m:oMathPara>
                </a14:m>
                <a:endParaRPr lang="en-GB" sz="32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7669" y="1218525"/>
                <a:ext cx="1512168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477669" y="2177013"/>
                <a:ext cx="151216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b="1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/>
                        </a:rPr>
                        <m:t>𝒙</m:t>
                      </m:r>
                      <m:r>
                        <a:rPr lang="en-GB" sz="3200" b="1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/>
                          <a:ea typeface="Cambria Math"/>
                        </a:rPr>
                        <m:t>≥</m:t>
                      </m:r>
                      <m:r>
                        <a:rPr lang="en-GB" sz="3200" b="1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/>
                          <a:ea typeface="Cambria Math"/>
                        </a:rPr>
                        <m:t>𝟔</m:t>
                      </m:r>
                    </m:oMath>
                  </m:oMathPara>
                </a14:m>
                <a:endParaRPr lang="en-GB" sz="32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7669" y="2177013"/>
                <a:ext cx="1512168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457198" y="3232526"/>
                <a:ext cx="151216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b="1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/>
                        </a:rPr>
                        <m:t>𝒙</m:t>
                      </m:r>
                      <m:r>
                        <a:rPr lang="en-GB" sz="3200" b="1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/>
                        </a:rPr>
                        <m:t>&gt;</m:t>
                      </m:r>
                      <m:r>
                        <a:rPr lang="en-GB" sz="3200" b="1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/>
                        </a:rPr>
                        <m:t>𝟕</m:t>
                      </m:r>
                    </m:oMath>
                  </m:oMathPara>
                </a14:m>
                <a:endParaRPr lang="en-GB" sz="32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7198" y="3232526"/>
                <a:ext cx="1512168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7457198" y="4017768"/>
                <a:ext cx="144016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GB" sz="3200" b="1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/>
                      </a:rPr>
                      <m:t>𝟔</m:t>
                    </m:r>
                    <m:r>
                      <a:rPr lang="en-GB" sz="3200" b="1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/>
                      </a:rPr>
                      <m:t>&lt;</m:t>
                    </m:r>
                    <m:r>
                      <a:rPr lang="en-GB" sz="3200" b="1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/>
                      </a:rPr>
                      <m:t>𝒙</m:t>
                    </m:r>
                  </m:oMath>
                </a14:m>
                <a:r>
                  <a:rPr lang="en-GB" sz="3200" b="1" dirty="0">
                    <a:solidFill>
                      <a:schemeClr val="accent1">
                        <a:lumMod val="50000"/>
                      </a:schemeClr>
                    </a:solidFill>
                  </a:rPr>
                  <a:t> or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b="1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/>
                        </a:rPr>
                        <m:t>𝒙</m:t>
                      </m:r>
                      <m:r>
                        <a:rPr lang="en-GB" sz="3200" b="1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/>
                        </a:rPr>
                        <m:t>&gt;</m:t>
                      </m:r>
                      <m:r>
                        <a:rPr lang="en-GB" sz="3200" b="1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/>
                        </a:rPr>
                        <m:t>𝟔</m:t>
                      </m:r>
                    </m:oMath>
                  </m:oMathPara>
                </a14:m>
                <a:endParaRPr lang="en-GB" sz="32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7198" y="4017768"/>
                <a:ext cx="1440160" cy="156966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9832059" y="0"/>
            <a:ext cx="235994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Inequalities</a:t>
            </a:r>
          </a:p>
        </p:txBody>
      </p:sp>
    </p:spTree>
    <p:extLst>
      <p:ext uri="{BB962C8B-B14F-4D97-AF65-F5344CB8AC3E}">
        <p14:creationId xmlns:p14="http://schemas.microsoft.com/office/powerpoint/2010/main" val="3280274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931158" y="233695"/>
            <a:ext cx="8229600" cy="6195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/>
              <a:t>Be careful with negatives!</a:t>
            </a:r>
            <a:endParaRPr lang="en-GB" b="1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931158" y="1559257"/>
            <a:ext cx="8229600" cy="245318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dirty="0"/>
              <a:t>When you multiply or divide an inequality by a negative number, the inequality sign swaps around.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GB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dirty="0"/>
              <a:t>The same thing happens with equals signs, only it makes no difference.</a:t>
            </a:r>
          </a:p>
        </p:txBody>
      </p:sp>
      <p:sp>
        <p:nvSpPr>
          <p:cNvPr id="4" name="Rectangle 3"/>
          <p:cNvSpPr/>
          <p:nvPr/>
        </p:nvSpPr>
        <p:spPr>
          <a:xfrm>
            <a:off x="9832059" y="0"/>
            <a:ext cx="235994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Inequalities</a:t>
            </a:r>
          </a:p>
        </p:txBody>
      </p:sp>
    </p:spTree>
    <p:extLst>
      <p:ext uri="{BB962C8B-B14F-4D97-AF65-F5344CB8AC3E}">
        <p14:creationId xmlns:p14="http://schemas.microsoft.com/office/powerpoint/2010/main" val="948779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 txBox="1">
                <a:spLocks/>
              </p:cNvSpPr>
              <p:nvPr/>
            </p:nvSpPr>
            <p:spPr>
              <a:xfrm>
                <a:off x="307075" y="177424"/>
                <a:ext cx="8229600" cy="1143000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GB" b="1" dirty="0"/>
                  <a:t>For example: solve </a:t>
                </a:r>
                <a14:m>
                  <m:oMath xmlns:m="http://schemas.openxmlformats.org/officeDocument/2006/math">
                    <m:r>
                      <a:rPr lang="en-GB" b="1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/>
                      </a:rPr>
                      <m:t>𝟏𝟑</m:t>
                    </m:r>
                    <m:r>
                      <a:rPr lang="en-GB" b="1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/>
                      </a:rPr>
                      <m:t>−</m:t>
                    </m:r>
                    <m:r>
                      <a:rPr lang="en-GB" b="1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/>
                      </a:rPr>
                      <m:t>𝟑</m:t>
                    </m:r>
                    <m:r>
                      <a:rPr lang="en-GB" b="1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/>
                      </a:rPr>
                      <m:t>𝒙</m:t>
                    </m:r>
                    <m:r>
                      <a:rPr lang="en-GB" b="1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/>
                      </a:rPr>
                      <m:t>&gt;</m:t>
                    </m:r>
                    <m:r>
                      <a:rPr lang="en-GB" b="1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/>
                      </a:rPr>
                      <m:t>𝟕</m:t>
                    </m:r>
                  </m:oMath>
                </a14:m>
                <a:endParaRPr lang="en-GB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075" y="177424"/>
                <a:ext cx="8229600" cy="1143000"/>
              </a:xfrm>
              <a:prstGeom prst="rect">
                <a:avLst/>
              </a:prstGeom>
              <a:blipFill>
                <a:blip r:embed="rId2"/>
                <a:stretch>
                  <a:fillRect l="-2963" t="-1648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Placeholder 4"/>
          <p:cNvSpPr txBox="1">
            <a:spLocks/>
          </p:cNvSpPr>
          <p:nvPr/>
        </p:nvSpPr>
        <p:spPr>
          <a:xfrm>
            <a:off x="948519" y="1048717"/>
            <a:ext cx="4040188" cy="6397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Method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 txBox="1">
                <a:spLocks/>
              </p:cNvSpPr>
              <p:nvPr/>
            </p:nvSpPr>
            <p:spPr>
              <a:xfrm>
                <a:off x="948519" y="1483761"/>
                <a:ext cx="4040188" cy="395128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/>
                        </a:rPr>
                        <m:t>13−3</m:t>
                      </m:r>
                      <m:r>
                        <a:rPr lang="en-GB" i="1" smtClean="0">
                          <a:latin typeface="Cambria Math"/>
                        </a:rPr>
                        <m:t>𝑥</m:t>
                      </m:r>
                      <m:r>
                        <a:rPr lang="en-GB" i="1" smtClean="0">
                          <a:latin typeface="Cambria Math"/>
                        </a:rPr>
                        <m:t>&gt;7</m:t>
                      </m:r>
                    </m:oMath>
                  </m:oMathPara>
                </a14:m>
                <a:endParaRPr lang="en-GB" dirty="0"/>
              </a:p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en-GB" dirty="0"/>
                  <a:t>[subtract 13]</a:t>
                </a:r>
              </a:p>
              <a:p>
                <a:pPr marL="0" indent="0" algn="r">
                  <a:buFont typeface="Arial" panose="020B0604020202020204" pitchFamily="34" charset="0"/>
                  <a:buNone/>
                </a:pPr>
                <a:endParaRPr lang="en-GB" dirty="0"/>
              </a:p>
              <a:p>
                <a:pPr marL="0" indent="0" algn="ctr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/>
                        </a:rPr>
                        <m:t>−3</m:t>
                      </m:r>
                      <m:r>
                        <a:rPr lang="en-GB" i="1" smtClean="0">
                          <a:latin typeface="Cambria Math"/>
                        </a:rPr>
                        <m:t>𝑥</m:t>
                      </m:r>
                      <m:r>
                        <a:rPr lang="en-GB" i="1" smtClean="0">
                          <a:latin typeface="Cambria Math"/>
                        </a:rPr>
                        <m:t>&gt;−6</m:t>
                      </m:r>
                    </m:oMath>
                  </m:oMathPara>
                </a14:m>
                <a:endParaRPr lang="en-GB" dirty="0"/>
              </a:p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en-GB" dirty="0"/>
                  <a:t>[divide by -3]</a:t>
                </a:r>
              </a:p>
              <a:p>
                <a:pPr marL="0" indent="0" algn="r">
                  <a:buFont typeface="Arial" panose="020B0604020202020204" pitchFamily="34" charset="0"/>
                  <a:buNone/>
                </a:pPr>
                <a:endParaRPr lang="en-GB" dirty="0"/>
              </a:p>
              <a:p>
                <a:pPr marL="0" indent="0" algn="ctr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/>
                        </a:rPr>
                        <m:t>𝑥</m:t>
                      </m:r>
                      <m:r>
                        <a:rPr lang="en-GB" i="1" smtClean="0">
                          <a:latin typeface="Cambria Math"/>
                        </a:rPr>
                        <m:t>&lt;2</m:t>
                      </m:r>
                    </m:oMath>
                  </m:oMathPara>
                </a14:m>
                <a:endParaRPr lang="en-GB" dirty="0"/>
              </a:p>
              <a:p>
                <a:pPr marL="0" indent="0" algn="ctr">
                  <a:buFont typeface="Arial" panose="020B0604020202020204" pitchFamily="34" charset="0"/>
                  <a:buNone/>
                </a:pPr>
                <a:endParaRPr lang="en-GB" dirty="0"/>
              </a:p>
              <a:p>
                <a:pPr marL="0" indent="0" algn="ctr">
                  <a:buFont typeface="Arial" panose="020B0604020202020204" pitchFamily="34" charset="0"/>
                  <a:buNone/>
                </a:pPr>
                <a:endParaRPr lang="en-GB" dirty="0"/>
              </a:p>
              <a:p>
                <a:pPr marL="0" indent="0" algn="ctr">
                  <a:buFont typeface="Arial" panose="020B0604020202020204" pitchFamily="34" charset="0"/>
                  <a:buNone/>
                </a:pPr>
                <a:endParaRPr lang="en-GB" dirty="0"/>
              </a:p>
              <a:p>
                <a:pPr marL="0" indent="0" algn="ctr">
                  <a:buFont typeface="Arial" panose="020B0604020202020204" pitchFamily="34" charset="0"/>
                  <a:buNone/>
                </a:pPr>
                <a:endParaRPr lang="en-GB" dirty="0"/>
              </a:p>
            </p:txBody>
          </p:sp>
        </mc:Choice>
        <mc:Fallback xmlns="">
          <p:sp>
            <p:nvSpPr>
              <p:cNvPr id="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519" y="1483761"/>
                <a:ext cx="4040188" cy="3951288"/>
              </a:xfrm>
              <a:prstGeom prst="rect">
                <a:avLst/>
              </a:prstGeom>
              <a:blipFill>
                <a:blip r:embed="rId3"/>
                <a:stretch>
                  <a:fillRect r="-301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 Placeholder 5"/>
          <p:cNvSpPr txBox="1">
            <a:spLocks/>
          </p:cNvSpPr>
          <p:nvPr/>
        </p:nvSpPr>
        <p:spPr>
          <a:xfrm>
            <a:off x="5136344" y="1048717"/>
            <a:ext cx="4041775" cy="6397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Method 2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6"/>
              <p:cNvSpPr txBox="1">
                <a:spLocks/>
              </p:cNvSpPr>
              <p:nvPr/>
            </p:nvSpPr>
            <p:spPr>
              <a:xfrm>
                <a:off x="5136344" y="1483761"/>
                <a:ext cx="4041775" cy="395128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/>
                        </a:rPr>
                        <m:t>13−3</m:t>
                      </m:r>
                      <m:r>
                        <a:rPr lang="en-GB" i="1" smtClean="0">
                          <a:latin typeface="Cambria Math"/>
                        </a:rPr>
                        <m:t>𝑥</m:t>
                      </m:r>
                      <m:r>
                        <a:rPr lang="en-GB" i="1" smtClean="0">
                          <a:latin typeface="Cambria Math"/>
                        </a:rPr>
                        <m:t>&gt;7</m:t>
                      </m:r>
                    </m:oMath>
                  </m:oMathPara>
                </a14:m>
                <a:endParaRPr lang="en-GB" dirty="0"/>
              </a:p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en-GB" dirty="0"/>
                  <a:t>[add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/>
                      </a:rPr>
                      <m:t>3</m:t>
                    </m:r>
                    <m:r>
                      <a:rPr lang="en-GB" i="1" smtClean="0">
                        <a:latin typeface="Cambria Math"/>
                      </a:rPr>
                      <m:t>𝑥</m:t>
                    </m:r>
                  </m:oMath>
                </a14:m>
                <a:r>
                  <a:rPr lang="en-GB" dirty="0"/>
                  <a:t>]</a:t>
                </a:r>
              </a:p>
              <a:p>
                <a:pPr marL="0" indent="0" algn="ctr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/>
                        </a:rPr>
                        <m:t>13</m:t>
                      </m:r>
                      <m:r>
                        <a:rPr lang="en-GB" i="1">
                          <a:latin typeface="Cambria Math"/>
                        </a:rPr>
                        <m:t>&gt;</m:t>
                      </m:r>
                      <m:r>
                        <a:rPr lang="en-GB" i="1" smtClean="0">
                          <a:latin typeface="Cambria Math"/>
                        </a:rPr>
                        <m:t>7+3</m:t>
                      </m:r>
                      <m:r>
                        <a:rPr lang="en-GB" i="1" smtClean="0">
                          <a:latin typeface="Cambria Math"/>
                        </a:rPr>
                        <m:t>𝑥</m:t>
                      </m:r>
                    </m:oMath>
                  </m:oMathPara>
                </a14:m>
                <a:endParaRPr lang="en-GB" dirty="0"/>
              </a:p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en-GB" dirty="0"/>
                  <a:t>[subtract 7]</a:t>
                </a:r>
              </a:p>
              <a:p>
                <a:pPr marL="0" indent="0" algn="ctr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/>
                        </a:rPr>
                        <m:t>6&gt;3</m:t>
                      </m:r>
                      <m:r>
                        <a:rPr lang="en-GB" i="1" smtClean="0">
                          <a:latin typeface="Cambria Math"/>
                        </a:rPr>
                        <m:t>𝑥</m:t>
                      </m:r>
                    </m:oMath>
                  </m:oMathPara>
                </a14:m>
                <a:endParaRPr lang="en-GB" dirty="0"/>
              </a:p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en-GB" dirty="0"/>
                  <a:t>[divide by 3]</a:t>
                </a:r>
              </a:p>
              <a:p>
                <a:pPr marL="0" indent="0" algn="ctr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/>
                        </a:rPr>
                        <m:t>2&gt;</m:t>
                      </m:r>
                      <m:r>
                        <a:rPr lang="en-GB" i="1">
                          <a:latin typeface="Cambria Math"/>
                        </a:rPr>
                        <m:t>𝑥</m:t>
                      </m:r>
                    </m:oMath>
                  </m:oMathPara>
                </a14:m>
                <a:endParaRPr lang="en-GB" dirty="0"/>
              </a:p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GB" dirty="0"/>
                  <a:t>which can be written:</a:t>
                </a:r>
              </a:p>
              <a:p>
                <a:pPr marL="0" indent="0" algn="ctr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/>
                        </a:rPr>
                        <m:t>𝑥</m:t>
                      </m:r>
                      <m:r>
                        <a:rPr lang="en-GB" i="1" smtClean="0">
                          <a:latin typeface="Cambria Math"/>
                        </a:rPr>
                        <m:t>&lt;2</m:t>
                      </m:r>
                    </m:oMath>
                  </m:oMathPara>
                </a14:m>
                <a:endParaRPr lang="en-GB" dirty="0"/>
              </a:p>
              <a:p>
                <a:pPr marL="0" indent="0" algn="ctr">
                  <a:buFont typeface="Arial" panose="020B0604020202020204" pitchFamily="34" charset="0"/>
                  <a:buNone/>
                </a:pPr>
                <a:endParaRPr lang="en-GB" dirty="0"/>
              </a:p>
              <a:p>
                <a:pPr marL="0" indent="0" algn="ctr">
                  <a:buFont typeface="Arial" panose="020B0604020202020204" pitchFamily="34" charset="0"/>
                  <a:buNone/>
                </a:pPr>
                <a:endParaRPr lang="en-GB" dirty="0"/>
              </a:p>
            </p:txBody>
          </p:sp>
        </mc:Choice>
        <mc:Fallback xmlns="">
          <p:sp>
            <p:nvSpPr>
              <p:cNvPr id="6" name="Content Placeholder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6344" y="1483761"/>
                <a:ext cx="4041775" cy="3951288"/>
              </a:xfrm>
              <a:prstGeom prst="rect">
                <a:avLst/>
              </a:prstGeom>
              <a:blipFill>
                <a:blip r:embed="rId4"/>
                <a:stretch>
                  <a:fillRect r="-2857" b="-199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9608023" y="1532131"/>
            <a:ext cx="22933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i="1" dirty="0"/>
              <a:t>Both methods give the same answer!</a:t>
            </a:r>
          </a:p>
        </p:txBody>
      </p:sp>
      <p:sp>
        <p:nvSpPr>
          <p:cNvPr id="8" name="Rectangle 7"/>
          <p:cNvSpPr/>
          <p:nvPr/>
        </p:nvSpPr>
        <p:spPr>
          <a:xfrm>
            <a:off x="9832059" y="0"/>
            <a:ext cx="235994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Inequalities</a:t>
            </a:r>
          </a:p>
        </p:txBody>
      </p:sp>
    </p:spTree>
    <p:extLst>
      <p:ext uri="{BB962C8B-B14F-4D97-AF65-F5344CB8AC3E}">
        <p14:creationId xmlns:p14="http://schemas.microsoft.com/office/powerpoint/2010/main" val="2745221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6" grpId="0" uiExpand="1" build="p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 txBox="1">
                <a:spLocks/>
              </p:cNvSpPr>
              <p:nvPr/>
            </p:nvSpPr>
            <p:spPr>
              <a:xfrm>
                <a:off x="1890215" y="658504"/>
                <a:ext cx="8229600" cy="4525963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514350" indent="-514350" algn="ctr"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en-GB" i="1" smtClean="0">
                        <a:latin typeface="Cambria Math"/>
                      </a:rPr>
                      <m:t>21−8</m:t>
                    </m:r>
                    <m:r>
                      <a:rPr lang="en-GB" i="1" smtClean="0">
                        <a:latin typeface="Cambria Math"/>
                      </a:rPr>
                      <m:t>𝑥</m:t>
                    </m:r>
                    <m:r>
                      <a:rPr lang="en-GB" i="1" smtClean="0">
                        <a:latin typeface="Cambria Math"/>
                        <a:ea typeface="Cambria Math"/>
                      </a:rPr>
                      <m:t>≥13</m:t>
                    </m:r>
                  </m:oMath>
                </a14:m>
                <a:endParaRPr lang="en-GB" dirty="0"/>
              </a:p>
              <a:p>
                <a:pPr marL="514350" indent="-514350" algn="ctr">
                  <a:buFont typeface="+mj-lt"/>
                  <a:buAutoNum type="arabicPeriod"/>
                </a:pPr>
                <a:endParaRPr lang="en-GB" dirty="0"/>
              </a:p>
              <a:p>
                <a:pPr marL="514350" indent="-514350" algn="ctr">
                  <a:buFont typeface="+mj-lt"/>
                  <a:buAutoNum type="arabicPeriod"/>
                </a:pPr>
                <a:endParaRPr lang="en-GB" dirty="0"/>
              </a:p>
              <a:p>
                <a:pPr marL="514350" indent="-514350" algn="ctr">
                  <a:buFont typeface="+mj-lt"/>
                  <a:buAutoNum type="arabicPeriod"/>
                </a:pPr>
                <a:endParaRPr lang="en-GB" dirty="0"/>
              </a:p>
              <a:p>
                <a:pPr marL="514350" indent="-514350" algn="ctr"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en-GB" i="1" smtClean="0">
                        <a:latin typeface="Cambria Math"/>
                      </a:rPr>
                      <m:t>5−4</m:t>
                    </m:r>
                    <m:r>
                      <a:rPr lang="en-GB" i="1" smtClean="0">
                        <a:latin typeface="Cambria Math"/>
                      </a:rPr>
                      <m:t>𝑥</m:t>
                    </m:r>
                    <m:r>
                      <a:rPr lang="en-GB" i="1" smtClean="0">
                        <a:latin typeface="Cambria Math"/>
                      </a:rPr>
                      <m:t>&lt;13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0215" y="658504"/>
                <a:ext cx="8229600" cy="452596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132807" y="1407184"/>
                <a:ext cx="374441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b="1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/>
                        </a:rPr>
                        <m:t>𝒙</m:t>
                      </m:r>
                      <m:r>
                        <a:rPr lang="en-GB" sz="3200" b="1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/>
                          <a:ea typeface="Cambria Math"/>
                        </a:rPr>
                        <m:t>≤</m:t>
                      </m:r>
                      <m:r>
                        <a:rPr lang="en-GB" sz="3200" b="1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/>
                          <a:ea typeface="Cambria Math"/>
                        </a:rPr>
                        <m:t>𝟏</m:t>
                      </m:r>
                    </m:oMath>
                  </m:oMathPara>
                </a14:m>
                <a:endParaRPr lang="en-GB" sz="32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2807" y="1407184"/>
                <a:ext cx="3744416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132807" y="3558713"/>
                <a:ext cx="374441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b="1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/>
                        </a:rPr>
                        <m:t>𝒙</m:t>
                      </m:r>
                      <m:r>
                        <a:rPr lang="en-GB" sz="3200" b="1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/>
                        </a:rPr>
                        <m:t>&gt;−</m:t>
                      </m:r>
                      <m:r>
                        <a:rPr lang="en-GB" sz="3200" b="1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/>
                        </a:rPr>
                        <m:t>𝟐</m:t>
                      </m:r>
                    </m:oMath>
                  </m:oMathPara>
                </a14:m>
                <a:endParaRPr lang="en-GB" sz="32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2807" y="3558713"/>
                <a:ext cx="3744416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171232" y="81902"/>
            <a:ext cx="28647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Your Turn</a:t>
            </a:r>
          </a:p>
        </p:txBody>
      </p:sp>
      <p:sp>
        <p:nvSpPr>
          <p:cNvPr id="9" name="Rectangle 8"/>
          <p:cNvSpPr/>
          <p:nvPr/>
        </p:nvSpPr>
        <p:spPr>
          <a:xfrm>
            <a:off x="9832059" y="0"/>
            <a:ext cx="235994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Inequalities</a:t>
            </a:r>
          </a:p>
        </p:txBody>
      </p:sp>
    </p:spTree>
    <p:extLst>
      <p:ext uri="{BB962C8B-B14F-4D97-AF65-F5344CB8AC3E}">
        <p14:creationId xmlns:p14="http://schemas.microsoft.com/office/powerpoint/2010/main" val="917244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2149" y="159940"/>
            <a:ext cx="83685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b="1" dirty="0"/>
              <a:t>Two inequality signs? How on earth…?</a:t>
            </a:r>
            <a:endParaRPr lang="en-GB" sz="40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712794" y="1081585"/>
            <a:ext cx="8229600" cy="47811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dirty="0"/>
              <a:t>Solve                                   .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GB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GB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GB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GB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GB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GB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855486" y="1004830"/>
                <a:ext cx="324036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i="1">
                          <a:latin typeface="Cambria Math"/>
                        </a:rPr>
                        <m:t>5&lt;2</m:t>
                      </m:r>
                      <m:r>
                        <a:rPr lang="en-GB" sz="3200" i="1">
                          <a:latin typeface="Cambria Math"/>
                        </a:rPr>
                        <m:t>𝑥</m:t>
                      </m:r>
                      <m:r>
                        <a:rPr lang="en-GB" sz="3200" i="1">
                          <a:latin typeface="Cambria Math"/>
                        </a:rPr>
                        <m:t>−1&lt;13</m:t>
                      </m:r>
                    </m:oMath>
                  </m:oMathPara>
                </a14:m>
                <a:endParaRPr lang="en-GB" sz="32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5486" y="1004830"/>
                <a:ext cx="3240360" cy="5847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011170" y="2097626"/>
                <a:ext cx="324036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/>
                        </a:rPr>
                        <m:t>6</m:t>
                      </m:r>
                      <m:r>
                        <a:rPr lang="en-GB" sz="3200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/>
                        </a:rPr>
                        <m:t>&lt;2</m:t>
                      </m:r>
                      <m:r>
                        <a:rPr lang="en-GB" sz="3200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/>
                        </a:rPr>
                        <m:t>𝑥</m:t>
                      </m:r>
                    </m:oMath>
                  </m:oMathPara>
                </a14:m>
                <a:endParaRPr lang="en-GB" sz="3200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1170" y="2097626"/>
                <a:ext cx="3240360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011170" y="3025019"/>
                <a:ext cx="324036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/>
                        </a:rPr>
                        <m:t>3&lt;</m:t>
                      </m:r>
                      <m:r>
                        <a:rPr lang="en-GB" sz="320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/>
                        </a:rPr>
                        <m:t>𝑥</m:t>
                      </m:r>
                    </m:oMath>
                  </m:oMathPara>
                </a14:m>
                <a:endParaRPr lang="en-GB" sz="3200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1170" y="3025019"/>
                <a:ext cx="3240360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6475666" y="2097626"/>
                <a:ext cx="324036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/>
                        </a:rPr>
                        <m:t>2</m:t>
                      </m:r>
                      <m:r>
                        <a:rPr lang="en-GB" sz="32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/>
                        </a:rPr>
                        <m:t>𝑥</m:t>
                      </m:r>
                      <m:r>
                        <a:rPr lang="en-GB" sz="3200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/>
                        </a:rPr>
                        <m:t>&lt;</m:t>
                      </m:r>
                      <m:r>
                        <a:rPr lang="en-GB" sz="32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/>
                        </a:rPr>
                        <m:t>14</m:t>
                      </m:r>
                    </m:oMath>
                  </m:oMathPara>
                </a14:m>
                <a:endParaRPr lang="en-GB" sz="3200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5666" y="2097626"/>
                <a:ext cx="3240360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475666" y="3025019"/>
                <a:ext cx="324036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/>
                        </a:rPr>
                        <m:t>𝑥</m:t>
                      </m:r>
                      <m:r>
                        <a:rPr lang="en-GB" sz="3200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/>
                        </a:rPr>
                        <m:t>&lt;</m:t>
                      </m:r>
                      <m:r>
                        <a:rPr lang="en-GB" sz="32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/>
                        </a:rPr>
                        <m:t>7</m:t>
                      </m:r>
                    </m:oMath>
                  </m:oMathPara>
                </a14:m>
                <a:endParaRPr lang="en-GB" sz="3200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5666" y="3025019"/>
                <a:ext cx="3240360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531450" y="4102796"/>
                <a:ext cx="324036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b="0" i="1" smtClean="0">
                          <a:latin typeface="Cambria Math"/>
                        </a:rPr>
                        <m:t>3&lt;</m:t>
                      </m:r>
                      <m:r>
                        <a:rPr lang="en-GB" sz="3200" b="0" i="1" smtClean="0">
                          <a:latin typeface="Cambria Math"/>
                        </a:rPr>
                        <m:t>𝑥</m:t>
                      </m:r>
                      <m:r>
                        <a:rPr lang="en-GB" sz="3200" i="1">
                          <a:latin typeface="Cambria Math"/>
                        </a:rPr>
                        <m:t>&lt;</m:t>
                      </m:r>
                      <m:r>
                        <a:rPr lang="en-GB" sz="3200" b="0" i="1" smtClean="0">
                          <a:latin typeface="Cambria Math"/>
                        </a:rPr>
                        <m:t>7</m:t>
                      </m:r>
                    </m:oMath>
                  </m:oMathPara>
                </a14:m>
                <a:endParaRPr lang="en-GB" sz="32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1450" y="4102796"/>
                <a:ext cx="3240360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9832059" y="0"/>
            <a:ext cx="235994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Inequalities</a:t>
            </a:r>
          </a:p>
        </p:txBody>
      </p:sp>
    </p:spTree>
    <p:extLst>
      <p:ext uri="{BB962C8B-B14F-4D97-AF65-F5344CB8AC3E}">
        <p14:creationId xmlns:p14="http://schemas.microsoft.com/office/powerpoint/2010/main" val="3038734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96296E-6 L 0.23247 0.18982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15" y="949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1691 0.1898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55" y="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5" grpId="0"/>
      <p:bldP spid="8" grpId="0"/>
      <p:bldP spid="9" grpId="0"/>
      <p:bldP spid="9" grpId="1"/>
      <p:bldP spid="9" grpId="2"/>
      <p:bldP spid="10" grpId="0"/>
      <p:bldP spid="11" grpId="0"/>
      <p:bldP spid="11" grpId="1"/>
      <p:bldP spid="11" grpId="2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32012" y="179103"/>
            <a:ext cx="11627892" cy="11430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/>
              <a:t>Solve these inequalities and write all the integer values that satisfy them:</a:t>
            </a:r>
            <a:endParaRPr lang="en-GB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 txBox="1">
                <a:spLocks/>
              </p:cNvSpPr>
              <p:nvPr/>
            </p:nvSpPr>
            <p:spPr>
              <a:xfrm>
                <a:off x="2681785" y="972403"/>
                <a:ext cx="8229600" cy="4525963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514350" indent="-514350" algn="ctr"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en-GB" i="1" smtClean="0">
                        <a:latin typeface="Cambria Math"/>
                        <a:ea typeface="Cambria Math"/>
                      </a:rPr>
                      <m:t>8≤3</m:t>
                    </m:r>
                    <m:r>
                      <a:rPr lang="en-GB" i="1" smtClean="0">
                        <a:latin typeface="Cambria Math"/>
                        <a:ea typeface="Cambria Math"/>
                      </a:rPr>
                      <m:t>𝑥</m:t>
                    </m:r>
                    <m:r>
                      <a:rPr lang="en-GB" i="1" smtClean="0">
                        <a:latin typeface="Cambria Math"/>
                        <a:ea typeface="Cambria Math"/>
                      </a:rPr>
                      <m:t>+2&lt;23</m:t>
                    </m:r>
                  </m:oMath>
                </a14:m>
                <a:endParaRPr lang="en-GB" dirty="0"/>
              </a:p>
              <a:p>
                <a:pPr marL="514350" indent="-514350" algn="ctr">
                  <a:buFont typeface="+mj-lt"/>
                  <a:buAutoNum type="arabicPeriod"/>
                </a:pPr>
                <a:endParaRPr lang="en-GB" dirty="0"/>
              </a:p>
              <a:p>
                <a:pPr marL="514350" indent="-514350" algn="ctr">
                  <a:buFont typeface="+mj-lt"/>
                  <a:buAutoNum type="arabicPeriod"/>
                </a:pPr>
                <a:endParaRPr lang="en-GB" dirty="0"/>
              </a:p>
              <a:p>
                <a:pPr marL="514350" indent="-514350" algn="ctr">
                  <a:buFont typeface="+mj-lt"/>
                  <a:buAutoNum type="arabicPeriod"/>
                </a:pPr>
                <a:endParaRPr lang="en-GB" dirty="0"/>
              </a:p>
              <a:p>
                <a:pPr marL="514350" indent="-514350" algn="ctr"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en-GB" i="1" smtClean="0">
                        <a:latin typeface="Cambria Math"/>
                      </a:rPr>
                      <m:t>−5&lt;4</m:t>
                    </m:r>
                    <m:r>
                      <a:rPr lang="en-GB" i="1" smtClean="0">
                        <a:latin typeface="Cambria Math"/>
                      </a:rPr>
                      <m:t>𝑥</m:t>
                    </m:r>
                    <m:r>
                      <a:rPr lang="en-GB" i="1" smtClean="0">
                        <a:latin typeface="Cambria Math"/>
                      </a:rPr>
                      <m:t>+3≤19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1785" y="972403"/>
                <a:ext cx="8229600" cy="452596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060281" y="1577067"/>
                <a:ext cx="5328592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b="1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/>
                        </a:rPr>
                        <m:t>𝟐</m:t>
                      </m:r>
                      <m:r>
                        <a:rPr lang="en-GB" sz="3200" b="1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/>
                          <a:ea typeface="Cambria Math"/>
                        </a:rPr>
                        <m:t>≤</m:t>
                      </m:r>
                      <m:r>
                        <a:rPr lang="en-GB" sz="3200" b="1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/>
                          <a:ea typeface="Cambria Math"/>
                        </a:rPr>
                        <m:t>𝒙</m:t>
                      </m:r>
                      <m:r>
                        <a:rPr lang="en-GB" sz="3200" b="1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/>
                          <a:ea typeface="Cambria Math"/>
                        </a:rPr>
                        <m:t>&lt;</m:t>
                      </m:r>
                      <m:r>
                        <a:rPr lang="en-GB" sz="3200" b="1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/>
                          <a:ea typeface="Cambria Math"/>
                        </a:rPr>
                        <m:t>𝟕</m:t>
                      </m:r>
                    </m:oMath>
                  </m:oMathPara>
                </a14:m>
                <a:endParaRPr lang="en-GB" sz="32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pPr algn="ctr"/>
                <a:r>
                  <a:rPr lang="en-GB" sz="3200" b="1" dirty="0">
                    <a:solidFill>
                      <a:schemeClr val="accent1">
                        <a:lumMod val="50000"/>
                      </a:schemeClr>
                    </a:solidFill>
                  </a:rPr>
                  <a:t>Integer values: 2, 3, 4, 5, 6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0281" y="1577067"/>
                <a:ext cx="5328592" cy="1077218"/>
              </a:xfrm>
              <a:prstGeom prst="rect">
                <a:avLst/>
              </a:prstGeom>
              <a:blipFill>
                <a:blip r:embed="rId3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060281" y="3899302"/>
                <a:ext cx="5328592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b="1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/>
                        </a:rPr>
                        <m:t>−</m:t>
                      </m:r>
                      <m:r>
                        <a:rPr lang="en-GB" sz="3200" b="1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/>
                        </a:rPr>
                        <m:t>𝟐</m:t>
                      </m:r>
                      <m:r>
                        <a:rPr lang="en-GB" sz="3200" b="1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/>
                          <a:ea typeface="Cambria Math"/>
                        </a:rPr>
                        <m:t>≤</m:t>
                      </m:r>
                      <m:r>
                        <a:rPr lang="en-GB" sz="3200" b="1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/>
                          <a:ea typeface="Cambria Math"/>
                        </a:rPr>
                        <m:t>𝒙</m:t>
                      </m:r>
                      <m:r>
                        <a:rPr lang="en-GB" sz="3200" b="1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/>
                          <a:ea typeface="Cambria Math"/>
                        </a:rPr>
                        <m:t>&lt;</m:t>
                      </m:r>
                      <m:r>
                        <a:rPr lang="en-GB" sz="3200" b="1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/>
                          <a:ea typeface="Cambria Math"/>
                        </a:rPr>
                        <m:t>𝟒</m:t>
                      </m:r>
                    </m:oMath>
                  </m:oMathPara>
                </a14:m>
                <a:endParaRPr lang="en-GB" sz="32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pPr algn="ctr"/>
                <a:r>
                  <a:rPr lang="en-GB" sz="3200" b="1" dirty="0">
                    <a:solidFill>
                      <a:schemeClr val="accent1">
                        <a:lumMod val="50000"/>
                      </a:schemeClr>
                    </a:solidFill>
                  </a:rPr>
                  <a:t>Integer values: -2, -1, 0, 1, 2, 3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0281" y="3899302"/>
                <a:ext cx="5328592" cy="1077218"/>
              </a:xfrm>
              <a:prstGeom prst="rect">
                <a:avLst/>
              </a:prstGeom>
              <a:blipFill>
                <a:blip r:embed="rId4"/>
                <a:stretch>
                  <a:fillRect l="-1831" r="-1945" b="-1818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14620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93426" y="187496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/>
              <a:t>An example: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 txBox="1">
                <a:spLocks/>
              </p:cNvSpPr>
              <p:nvPr/>
            </p:nvSpPr>
            <p:spPr>
              <a:xfrm>
                <a:off x="2246020" y="1136176"/>
                <a:ext cx="8229600" cy="4525963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GB" dirty="0"/>
                  <a:t>Solve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/>
                      </a:rPr>
                      <m:t>5</m:t>
                    </m:r>
                    <m:r>
                      <a:rPr lang="en-GB" i="1" smtClean="0">
                        <a:latin typeface="Cambria Math"/>
                      </a:rPr>
                      <m:t>𝑥</m:t>
                    </m:r>
                    <m:r>
                      <a:rPr lang="en-GB" i="1" smtClean="0">
                        <a:latin typeface="Cambria Math"/>
                      </a:rPr>
                      <m:t>−3&gt;3</m:t>
                    </m:r>
                    <m:r>
                      <a:rPr lang="en-GB" i="1" smtClean="0">
                        <a:latin typeface="Cambria Math"/>
                      </a:rPr>
                      <m:t>𝑥</m:t>
                    </m:r>
                    <m:r>
                      <a:rPr lang="en-GB" i="1" smtClean="0">
                        <a:latin typeface="Cambria Math"/>
                      </a:rPr>
                      <m:t>+5</m:t>
                    </m:r>
                  </m:oMath>
                </a14:m>
                <a:endParaRPr lang="en-GB" dirty="0"/>
              </a:p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en-GB" dirty="0"/>
                  <a:t>[subtract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/>
                      </a:rPr>
                      <m:t>3</m:t>
                    </m:r>
                    <m:r>
                      <a:rPr lang="en-GB" i="1" smtClean="0">
                        <a:latin typeface="Cambria Math"/>
                      </a:rPr>
                      <m:t>𝑥</m:t>
                    </m:r>
                  </m:oMath>
                </a14:m>
                <a:r>
                  <a:rPr lang="en-GB" dirty="0"/>
                  <a:t>]</a:t>
                </a:r>
              </a:p>
              <a:p>
                <a:pPr marL="0" indent="0" algn="ctr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/>
                        </a:rPr>
                        <m:t>2</m:t>
                      </m:r>
                      <m:r>
                        <a:rPr lang="en-GB" i="1" smtClean="0">
                          <a:latin typeface="Cambria Math"/>
                        </a:rPr>
                        <m:t>𝑥</m:t>
                      </m:r>
                      <m:r>
                        <a:rPr lang="en-GB" i="1" smtClean="0">
                          <a:latin typeface="Cambria Math"/>
                        </a:rPr>
                        <m:t>−3&gt;5</m:t>
                      </m:r>
                    </m:oMath>
                  </m:oMathPara>
                </a14:m>
                <a:endParaRPr lang="en-GB" dirty="0"/>
              </a:p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en-GB" dirty="0"/>
                  <a:t>[Add 3]</a:t>
                </a:r>
              </a:p>
              <a:p>
                <a:pPr marL="0" indent="0" algn="ctr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/>
                        </a:rPr>
                        <m:t>2</m:t>
                      </m:r>
                      <m:r>
                        <a:rPr lang="en-GB" i="1" smtClean="0">
                          <a:latin typeface="Cambria Math"/>
                        </a:rPr>
                        <m:t>𝑥</m:t>
                      </m:r>
                      <m:r>
                        <a:rPr lang="en-GB" i="1" smtClean="0">
                          <a:latin typeface="Cambria Math"/>
                        </a:rPr>
                        <m:t>&gt;8</m:t>
                      </m:r>
                    </m:oMath>
                  </m:oMathPara>
                </a14:m>
                <a:endParaRPr lang="en-GB" dirty="0"/>
              </a:p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en-GB" dirty="0"/>
                  <a:t>[Divide by 2]</a:t>
                </a:r>
              </a:p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GB" b="1" dirty="0">
                    <a:solidFill>
                      <a:schemeClr val="accent1">
                        <a:lumMod val="50000"/>
                      </a:schemeClr>
                    </a:solidFill>
                  </a:rPr>
                  <a:t>Answer:</a:t>
                </a:r>
              </a:p>
              <a:p>
                <a:pPr marL="0" indent="0" algn="ctr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1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/>
                        </a:rPr>
                        <m:t>𝒙</m:t>
                      </m:r>
                      <m:r>
                        <a:rPr lang="en-GB" b="1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/>
                        </a:rPr>
                        <m:t>&gt;</m:t>
                      </m:r>
                      <m:r>
                        <a:rPr lang="en-GB" b="1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/>
                        </a:rPr>
                        <m:t>𝟒</m:t>
                      </m:r>
                    </m:oMath>
                  </m:oMathPara>
                </a14:m>
                <a:endParaRPr lang="en-GB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6020" y="1136176"/>
                <a:ext cx="8229600" cy="4525963"/>
              </a:xfrm>
              <a:prstGeom prst="rect">
                <a:avLst/>
              </a:prstGeom>
              <a:blipFill>
                <a:blip r:embed="rId2"/>
                <a:stretch>
                  <a:fillRect t="-2153" r="-155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2040340" y="1524816"/>
            <a:ext cx="2016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70C0"/>
                </a:solidFill>
              </a:rPr>
              <a:t>Move the smallest ‘x’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40340" y="2460920"/>
            <a:ext cx="2016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7030A0"/>
                </a:solidFill>
              </a:rPr>
              <a:t>Move any spare numbers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040340" y="3757064"/>
                <a:ext cx="201622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 dirty="0">
                    <a:solidFill>
                      <a:schemeClr val="accent3">
                        <a:lumMod val="50000"/>
                      </a:schemeClr>
                    </a:solidFill>
                  </a:rPr>
                  <a:t>Find the value of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/>
                      </a:rPr>
                      <m:t>𝑥</m:t>
                    </m:r>
                  </m:oMath>
                </a14:m>
                <a:endParaRPr lang="en-GB" sz="2400" dirty="0">
                  <a:solidFill>
                    <a:schemeClr val="accent3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0340" y="3757064"/>
                <a:ext cx="2016224" cy="830997"/>
              </a:xfrm>
              <a:prstGeom prst="rect">
                <a:avLst/>
              </a:prstGeom>
              <a:blipFill>
                <a:blip r:embed="rId3"/>
                <a:stretch>
                  <a:fillRect l="-2424" t="-5839" r="-6061" b="-1532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9832059" y="0"/>
            <a:ext cx="235994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Inequalities</a:t>
            </a:r>
          </a:p>
        </p:txBody>
      </p:sp>
    </p:spTree>
    <p:extLst>
      <p:ext uri="{BB962C8B-B14F-4D97-AF65-F5344CB8AC3E}">
        <p14:creationId xmlns:p14="http://schemas.microsoft.com/office/powerpoint/2010/main" val="58831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4503" y="-4096"/>
            <a:ext cx="787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u="sng" dirty="0"/>
              <a:t>1-10 Quiz.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193653" y="436699"/>
                <a:ext cx="8804874" cy="54894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50" indent="-514350">
                  <a:buAutoNum type="arabicParenR"/>
                </a:pPr>
                <a14:m>
                  <m:oMath xmlns:m="http://schemas.openxmlformats.org/officeDocument/2006/math"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0.5</m:t>
                    </m:r>
                    <m:r>
                      <a:rPr lang="en-GB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×0.9</m:t>
                    </m:r>
                  </m:oMath>
                </a14:m>
                <a:endParaRPr lang="en-GB" sz="2800" dirty="0"/>
              </a:p>
              <a:p>
                <a:pPr marL="514350" indent="-514350">
                  <a:buAutoNum type="arabicParenR"/>
                </a:pPr>
                <a14:m>
                  <m:oMath xmlns:m="http://schemas.openxmlformats.org/officeDocument/2006/math"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0.04</m:t>
                    </m:r>
                    <m:r>
                      <a:rPr lang="en-GB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×0.1</m:t>
                    </m:r>
                  </m:oMath>
                </a14:m>
                <a:endParaRPr lang="en-GB" sz="2800" dirty="0"/>
              </a:p>
              <a:p>
                <a:pPr marL="514350" indent="-514350">
                  <a:buAutoNum type="arabicParenR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GB" sz="2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144</m:t>
                        </m:r>
                      </m:e>
                      <m:sup>
                        <m:f>
                          <m:fPr>
                            <m:type m:val="skw"/>
                            <m:ctrlPr>
                              <a:rPr lang="en-GB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GB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</m:oMath>
                </a14:m>
                <a:endParaRPr lang="en-GB" sz="2800" dirty="0"/>
              </a:p>
              <a:p>
                <a:pPr marL="514350" indent="-514350">
                  <a:buAutoNum type="arabicParenR"/>
                </a:pPr>
                <a:r>
                  <a:rPr lang="en-GB" sz="2800" dirty="0"/>
                  <a:t>Simplify </a:t>
                </a:r>
                <a14:m>
                  <m:oMath xmlns:m="http://schemas.openxmlformats.org/officeDocument/2006/math"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:30</m:t>
                    </m:r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𝑐𝑚</m:t>
                    </m:r>
                  </m:oMath>
                </a14:m>
                <a:endParaRPr lang="en-GB" sz="2800" dirty="0"/>
              </a:p>
              <a:p>
                <a:pPr marL="514350" indent="-514350">
                  <a:buAutoNum type="arabicParenR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GB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GB" sz="2800" dirty="0"/>
              </a:p>
              <a:p>
                <a:pPr marL="514350" indent="-514350">
                  <a:buAutoNum type="arabicParenR"/>
                </a:pPr>
                <a14:m>
                  <m:oMath xmlns:m="http://schemas.openxmlformats.org/officeDocument/2006/math"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−9−−4+6</m:t>
                    </m:r>
                  </m:oMath>
                </a14:m>
                <a:endParaRPr lang="en-GB" sz="2800" dirty="0"/>
              </a:p>
              <a:p>
                <a:pPr marL="514350" indent="-514350">
                  <a:buAutoNum type="arabicParenR"/>
                </a:pPr>
                <a:r>
                  <a:rPr lang="en-GB" sz="2800" dirty="0"/>
                  <a:t>Solve </a:t>
                </a:r>
                <a14:m>
                  <m:oMath xmlns:m="http://schemas.openxmlformats.org/officeDocument/2006/math"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−7=−4</m:t>
                    </m:r>
                  </m:oMath>
                </a14:m>
                <a:endParaRPr lang="en-GB" sz="2800" dirty="0"/>
              </a:p>
              <a:p>
                <a:pPr marL="514350" indent="-514350">
                  <a:buAutoNum type="arabicParenR"/>
                </a:pPr>
                <a:r>
                  <a:rPr lang="en-GB" sz="2800" dirty="0"/>
                  <a:t>Convert 34% to a fraction</a:t>
                </a:r>
              </a:p>
              <a:p>
                <a:pPr marL="514350" indent="-514350">
                  <a:buAutoNum type="arabicParenR"/>
                </a:pPr>
                <a:r>
                  <a:rPr lang="en-GB" sz="2800" dirty="0"/>
                  <a:t>To reduce something by 20% you can multiply by 0._ ?</a:t>
                </a:r>
              </a:p>
              <a:p>
                <a:pPr marL="514350" indent="-514350">
                  <a:buAutoNum type="arabicParenR"/>
                </a:pPr>
                <a:r>
                  <a:rPr lang="en-GB" sz="2800" dirty="0"/>
                  <a:t> I am 1.79m tall, correct to 2dp. Write another </a:t>
                </a:r>
              </a:p>
              <a:p>
                <a:r>
                  <a:rPr lang="en-GB" sz="2800" dirty="0"/>
                  <a:t>      decimal that is still correct. </a:t>
                </a:r>
              </a:p>
              <a:p>
                <a:pPr marL="514350" indent="-514350">
                  <a:buAutoNum type="arabicParenR"/>
                </a:pPr>
                <a:endParaRPr lang="en-GB" sz="2800" dirty="0"/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653" y="436699"/>
                <a:ext cx="8804874" cy="5489451"/>
              </a:xfrm>
              <a:prstGeom prst="rect">
                <a:avLst/>
              </a:prstGeom>
              <a:blipFill>
                <a:blip r:embed="rId3"/>
                <a:stretch>
                  <a:fillRect l="-14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04A30786-5C5C-4653-9E30-4F0596B33358}"/>
              </a:ext>
            </a:extLst>
          </p:cNvPr>
          <p:cNvSpPr txBox="1"/>
          <p:nvPr/>
        </p:nvSpPr>
        <p:spPr>
          <a:xfrm>
            <a:off x="8998527" y="270164"/>
            <a:ext cx="299982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</a:rPr>
              <a:t>0.45</a:t>
            </a:r>
          </a:p>
          <a:p>
            <a:r>
              <a:rPr lang="en-GB" sz="3200" dirty="0">
                <a:solidFill>
                  <a:srgbClr val="FF0000"/>
                </a:solidFill>
              </a:rPr>
              <a:t>0.004</a:t>
            </a:r>
          </a:p>
          <a:p>
            <a:r>
              <a:rPr lang="en-GB" sz="3200" dirty="0">
                <a:solidFill>
                  <a:srgbClr val="FF0000"/>
                </a:solidFill>
              </a:rPr>
              <a:t>12</a:t>
            </a:r>
          </a:p>
          <a:p>
            <a:r>
              <a:rPr lang="en-GB" sz="3200" dirty="0">
                <a:solidFill>
                  <a:srgbClr val="FF0000"/>
                </a:solidFill>
              </a:rPr>
              <a:t>20 :3</a:t>
            </a:r>
          </a:p>
          <a:p>
            <a:r>
              <a:rPr lang="en-GB" sz="3200" dirty="0">
                <a:solidFill>
                  <a:srgbClr val="FF0000"/>
                </a:solidFill>
              </a:rPr>
              <a:t>7/15</a:t>
            </a:r>
          </a:p>
          <a:p>
            <a:r>
              <a:rPr lang="en-GB" sz="3200" dirty="0">
                <a:solidFill>
                  <a:srgbClr val="FF0000"/>
                </a:solidFill>
              </a:rPr>
              <a:t>1</a:t>
            </a:r>
          </a:p>
          <a:p>
            <a:r>
              <a:rPr lang="en-GB" sz="3200" dirty="0">
                <a:solidFill>
                  <a:srgbClr val="FF0000"/>
                </a:solidFill>
              </a:rPr>
              <a:t>P = 1.5</a:t>
            </a:r>
          </a:p>
          <a:p>
            <a:r>
              <a:rPr lang="en-GB" sz="3200" dirty="0">
                <a:solidFill>
                  <a:srgbClr val="FF0000"/>
                </a:solidFill>
              </a:rPr>
              <a:t>34/100  or 17/50</a:t>
            </a:r>
          </a:p>
          <a:p>
            <a:r>
              <a:rPr lang="en-GB" sz="3200" dirty="0">
                <a:solidFill>
                  <a:srgbClr val="FF0000"/>
                </a:solidFill>
              </a:rPr>
              <a:t>0.8</a:t>
            </a:r>
          </a:p>
          <a:p>
            <a:r>
              <a:rPr lang="en-GB" sz="3200" dirty="0">
                <a:solidFill>
                  <a:srgbClr val="FF0000"/>
                </a:solidFill>
              </a:rPr>
              <a:t>1.786 ….</a:t>
            </a:r>
          </a:p>
        </p:txBody>
      </p:sp>
    </p:spTree>
    <p:extLst>
      <p:ext uri="{BB962C8B-B14F-4D97-AF65-F5344CB8AC3E}">
        <p14:creationId xmlns:p14="http://schemas.microsoft.com/office/powerpoint/2010/main" val="7176599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/>
              <a:t>Solve these inequalities:</a:t>
            </a:r>
            <a:endParaRPr lang="en-GB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 txBox="1">
                <a:spLocks/>
              </p:cNvSpPr>
              <p:nvPr/>
            </p:nvSpPr>
            <p:spPr>
              <a:xfrm>
                <a:off x="1767385" y="1177119"/>
                <a:ext cx="8229600" cy="4525963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514350" indent="-514350" algn="ctr"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en-GB" i="1" smtClean="0">
                        <a:latin typeface="Cambria Math"/>
                      </a:rPr>
                      <m:t>7</m:t>
                    </m:r>
                    <m:r>
                      <a:rPr lang="en-GB" i="1" smtClean="0">
                        <a:latin typeface="Cambria Math"/>
                      </a:rPr>
                      <m:t>𝑥</m:t>
                    </m:r>
                    <m:r>
                      <a:rPr lang="en-GB" i="1" smtClean="0">
                        <a:latin typeface="Cambria Math"/>
                      </a:rPr>
                      <m:t>+3≥3</m:t>
                    </m:r>
                    <m:r>
                      <a:rPr lang="en-GB" i="1" smtClean="0">
                        <a:latin typeface="Cambria Math"/>
                        <a:ea typeface="Cambria Math"/>
                      </a:rPr>
                      <m:t>𝑥</m:t>
                    </m:r>
                    <m:r>
                      <a:rPr lang="en-GB" i="1" smtClean="0">
                        <a:latin typeface="Cambria Math"/>
                        <a:ea typeface="Cambria Math"/>
                      </a:rPr>
                      <m:t>+11</m:t>
                    </m:r>
                  </m:oMath>
                </a14:m>
                <a:endParaRPr lang="en-GB" dirty="0"/>
              </a:p>
              <a:p>
                <a:pPr marL="514350" indent="-514350" algn="ctr">
                  <a:buFont typeface="+mj-lt"/>
                  <a:buAutoNum type="arabicPeriod"/>
                </a:pPr>
                <a:endParaRPr lang="en-GB" dirty="0"/>
              </a:p>
              <a:p>
                <a:pPr marL="514350" indent="-514350" algn="ctr">
                  <a:buFont typeface="+mj-lt"/>
                  <a:buAutoNum type="arabicPeriod"/>
                </a:pPr>
                <a:endParaRPr lang="en-GB" dirty="0"/>
              </a:p>
              <a:p>
                <a:pPr marL="514350" indent="-514350" algn="ctr"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en-GB" i="1" smtClean="0">
                        <a:latin typeface="Cambria Math"/>
                      </a:rPr>
                      <m:t>𝑥</m:t>
                    </m:r>
                    <m:r>
                      <a:rPr lang="en-GB" i="1" smtClean="0">
                        <a:latin typeface="Cambria Math"/>
                      </a:rPr>
                      <m:t>−7&lt;4</m:t>
                    </m:r>
                    <m:r>
                      <a:rPr lang="en-GB" i="1" smtClean="0">
                        <a:latin typeface="Cambria Math"/>
                      </a:rPr>
                      <m:t>𝑥</m:t>
                    </m:r>
                    <m:r>
                      <a:rPr lang="en-GB" i="1" smtClean="0">
                        <a:latin typeface="Cambria Math"/>
                      </a:rPr>
                      <m:t>+2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7385" y="1177119"/>
                <a:ext cx="8229600" cy="452596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370017" y="1853791"/>
                <a:ext cx="309634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b="1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/>
                        </a:rPr>
                        <m:t>𝒙</m:t>
                      </m:r>
                      <m:r>
                        <a:rPr lang="en-GB" sz="3200" b="1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/>
                          <a:ea typeface="Cambria Math"/>
                        </a:rPr>
                        <m:t>≥</m:t>
                      </m:r>
                      <m:r>
                        <a:rPr lang="en-GB" sz="3200" b="1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/>
                          <a:ea typeface="Cambria Math"/>
                        </a:rPr>
                        <m:t>𝟐</m:t>
                      </m:r>
                    </m:oMath>
                  </m:oMathPara>
                </a14:m>
                <a:endParaRPr lang="en-GB" sz="32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0017" y="1853791"/>
                <a:ext cx="3096344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370017" y="3645280"/>
                <a:ext cx="309634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b="1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/>
                        </a:rPr>
                        <m:t>𝒙</m:t>
                      </m:r>
                      <m:r>
                        <a:rPr lang="en-GB" sz="3200" b="1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/>
                        </a:rPr>
                        <m:t>&gt;−</m:t>
                      </m:r>
                      <m:r>
                        <a:rPr lang="en-GB" sz="3200" b="1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/>
                        </a:rPr>
                        <m:t>𝟑</m:t>
                      </m:r>
                    </m:oMath>
                  </m:oMathPara>
                </a14:m>
                <a:endParaRPr lang="en-GB" sz="32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0017" y="3645280"/>
                <a:ext cx="3096344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9832059" y="0"/>
            <a:ext cx="235994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Inequalities</a:t>
            </a:r>
          </a:p>
        </p:txBody>
      </p:sp>
    </p:spTree>
    <p:extLst>
      <p:ext uri="{BB962C8B-B14F-4D97-AF65-F5344CB8AC3E}">
        <p14:creationId xmlns:p14="http://schemas.microsoft.com/office/powerpoint/2010/main" val="357824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60405" y="660863"/>
            <a:ext cx="63893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Rearranging Formulae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38485" y="2047164"/>
            <a:ext cx="7124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Uses the same skills as Solving Equations.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38485" y="3179928"/>
            <a:ext cx="6851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Have a look at the following example, do you remember how to do it? Is it completely new?</a:t>
            </a:r>
          </a:p>
        </p:txBody>
      </p:sp>
    </p:spTree>
    <p:extLst>
      <p:ext uri="{BB962C8B-B14F-4D97-AF65-F5344CB8AC3E}">
        <p14:creationId xmlns:p14="http://schemas.microsoft.com/office/powerpoint/2010/main" val="26881509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862919" y="220047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Changing the Subject of the Formula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 txBox="1">
                <a:spLocks/>
              </p:cNvSpPr>
              <p:nvPr/>
            </p:nvSpPr>
            <p:spPr>
              <a:xfrm>
                <a:off x="1972101" y="1108880"/>
                <a:ext cx="8229600" cy="4525963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dirty="0"/>
                  <a:t>Make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/>
                      </a:rPr>
                      <m:t>𝑥</m:t>
                    </m:r>
                  </m:oMath>
                </a14:m>
                <a:r>
                  <a:rPr lang="en-GB" dirty="0"/>
                  <a:t> the subject of the formula:</a:t>
                </a:r>
              </a:p>
              <a:p>
                <a:endParaRPr lang="en-GB" dirty="0"/>
              </a:p>
              <a:p>
                <a:pPr marL="0" indent="0" algn="ctr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dirty="0" smtClean="0">
                          <a:latin typeface="Cambria Math"/>
                        </a:rPr>
                        <m:t>𝑦</m:t>
                      </m:r>
                      <m:r>
                        <a:rPr lang="en-GB" i="1" dirty="0" smtClean="0">
                          <a:latin typeface="Cambria Math"/>
                        </a:rPr>
                        <m:t> = 7</m:t>
                      </m:r>
                      <m:r>
                        <a:rPr lang="en-GB" i="1" dirty="0" smtClean="0">
                          <a:latin typeface="Cambria Math"/>
                        </a:rPr>
                        <m:t>𝑥</m:t>
                      </m:r>
                      <m:r>
                        <a:rPr lang="en-GB" i="1" dirty="0" smtClean="0">
                          <a:latin typeface="Cambria Math"/>
                        </a:rPr>
                        <m:t> – 2</m:t>
                      </m:r>
                    </m:oMath>
                  </m:oMathPara>
                </a14:m>
                <a:endParaRPr lang="en-GB" dirty="0"/>
              </a:p>
              <a:p>
                <a:pPr marL="0" indent="0" algn="ctr">
                  <a:buFont typeface="Arial" panose="020B0604020202020204" pitchFamily="34" charset="0"/>
                  <a:buNone/>
                </a:pPr>
                <a:endParaRPr lang="en-GB" dirty="0"/>
              </a:p>
              <a:p>
                <a:pPr marL="0" indent="0" algn="ctr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dirty="0" smtClean="0">
                          <a:latin typeface="Cambria Math"/>
                        </a:rPr>
                        <m:t>𝑦</m:t>
                      </m:r>
                      <m:r>
                        <a:rPr lang="en-GB" i="1" dirty="0" smtClean="0">
                          <a:latin typeface="Cambria Math"/>
                        </a:rPr>
                        <m:t> + 2 = 7</m:t>
                      </m:r>
                      <m:r>
                        <a:rPr lang="en-GB" i="1" dirty="0" smtClean="0">
                          <a:latin typeface="Cambria Math"/>
                        </a:rPr>
                        <m:t>𝑥</m:t>
                      </m:r>
                    </m:oMath>
                  </m:oMathPara>
                </a14:m>
                <a:endParaRPr lang="en-GB" dirty="0"/>
              </a:p>
              <a:p>
                <a:pPr marL="0" indent="0" algn="ctr">
                  <a:buFont typeface="Arial" panose="020B0604020202020204" pitchFamily="34" charset="0"/>
                  <a:buNone/>
                </a:pPr>
                <a:endParaRPr lang="en-GB" dirty="0"/>
              </a:p>
              <a:p>
                <a:pPr marL="0" indent="0" algn="ctr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 smtClean="0">
                              <a:latin typeface="Cambria Math"/>
                            </a:rPr>
                            <m:t>𝑦</m:t>
                          </m:r>
                          <m:r>
                            <a:rPr lang="en-GB" i="1" smtClean="0">
                              <a:latin typeface="Cambria Math"/>
                            </a:rPr>
                            <m:t>+2</m:t>
                          </m:r>
                        </m:num>
                        <m:den>
                          <m:r>
                            <a:rPr lang="en-GB" i="1" smtClean="0">
                              <a:latin typeface="Cambria Math"/>
                            </a:rPr>
                            <m:t>7</m:t>
                          </m:r>
                        </m:den>
                      </m:f>
                      <m:r>
                        <a:rPr lang="en-GB" i="1" smtClean="0">
                          <a:latin typeface="Cambria Math"/>
                        </a:rPr>
                        <m:t>=</m:t>
                      </m:r>
                      <m:r>
                        <a:rPr lang="en-GB" i="1" smtClean="0">
                          <a:latin typeface="Cambria Math"/>
                        </a:rPr>
                        <m:t>𝑥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101" y="1108880"/>
                <a:ext cx="8229600" cy="4525963"/>
              </a:xfrm>
              <a:prstGeom prst="rect">
                <a:avLst/>
              </a:prstGeom>
              <a:blipFill>
                <a:blip r:embed="rId2"/>
                <a:stretch>
                  <a:fillRect l="-1333" t="-22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3035735" y="2418824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(+ 2)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508343" y="2389207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(+ 2)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07743" y="3685351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(÷ 7)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80351" y="3655734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(÷ 7)</a:t>
            </a:r>
          </a:p>
        </p:txBody>
      </p:sp>
    </p:spTree>
    <p:extLst>
      <p:ext uri="{BB962C8B-B14F-4D97-AF65-F5344CB8AC3E}">
        <p14:creationId xmlns:p14="http://schemas.microsoft.com/office/powerpoint/2010/main" val="3349442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5" grpId="0"/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ange the subject of the formula(1)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292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71713" y="114299"/>
            <a:ext cx="7529512" cy="558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571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ange the subject of the formula(1)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292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71713" y="114299"/>
            <a:ext cx="7529512" cy="55860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6A16C2-7CA7-41B1-9432-54B46E35ABA0}"/>
              </a:ext>
            </a:extLst>
          </p:cNvPr>
          <p:cNvSpPr txBox="1"/>
          <p:nvPr/>
        </p:nvSpPr>
        <p:spPr>
          <a:xfrm>
            <a:off x="2431473" y="1808018"/>
            <a:ext cx="24106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(a + c)/3  = b</a:t>
            </a:r>
          </a:p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8C9B73-B222-48B0-AEE6-03D1118BC746}"/>
              </a:ext>
            </a:extLst>
          </p:cNvPr>
          <p:cNvSpPr txBox="1"/>
          <p:nvPr/>
        </p:nvSpPr>
        <p:spPr>
          <a:xfrm>
            <a:off x="6844146" y="1794163"/>
            <a:ext cx="24106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p  = √(2q + 3)</a:t>
            </a:r>
          </a:p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1E8F54-1B86-42D1-AFF0-CAFF81024E58}"/>
              </a:ext>
            </a:extLst>
          </p:cNvPr>
          <p:cNvSpPr txBox="1"/>
          <p:nvPr/>
        </p:nvSpPr>
        <p:spPr>
          <a:xfrm>
            <a:off x="2646218" y="3695767"/>
            <a:ext cx="24106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d = (f – 4) / 3</a:t>
            </a:r>
          </a:p>
          <a:p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8C9D53-58C5-4983-B308-6C9716507CCE}"/>
              </a:ext>
            </a:extLst>
          </p:cNvPr>
          <p:cNvSpPr txBox="1"/>
          <p:nvPr/>
        </p:nvSpPr>
        <p:spPr>
          <a:xfrm>
            <a:off x="6844146" y="4151135"/>
            <a:ext cx="24106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h = 2e - 7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0529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7320141" y="1011568"/>
            <a:ext cx="1755775" cy="105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2092" dirty="0">
                <a:latin typeface="Comic Sans MS" pitchFamily="66" charset="0"/>
              </a:rPr>
              <a:t>V = IR</a:t>
            </a:r>
          </a:p>
          <a:p>
            <a:pPr eaLnBrk="1" hangingPunct="1"/>
            <a:endParaRPr lang="en-GB" sz="2092" dirty="0">
              <a:latin typeface="Comic Sans MS" pitchFamily="66" charset="0"/>
            </a:endParaRPr>
          </a:p>
          <a:p>
            <a:pPr eaLnBrk="1" hangingPunct="1"/>
            <a:r>
              <a:rPr lang="en-GB" sz="2092" dirty="0">
                <a:latin typeface="Comic Sans MS" pitchFamily="66" charset="0"/>
              </a:rPr>
              <a:t>I = ?</a:t>
            </a:r>
            <a:endParaRPr lang="en-US" sz="2092" dirty="0">
              <a:latin typeface="Comic Sans MS" pitchFamily="66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919539" y="894143"/>
            <a:ext cx="3474536" cy="119567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3287" dirty="0">
                <a:solidFill>
                  <a:schemeClr val="tx1"/>
                </a:solidFill>
                <a:latin typeface="Comic Sans MS" pitchFamily="66" charset="0"/>
              </a:rPr>
              <a:t>VR</a:t>
            </a:r>
            <a:endParaRPr lang="en-US" sz="3287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699755" y="3685101"/>
            <a:ext cx="3474536" cy="119567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988" u="sng" dirty="0">
                <a:solidFill>
                  <a:schemeClr val="tx1"/>
                </a:solidFill>
                <a:latin typeface="Comic Sans MS" pitchFamily="66" charset="0"/>
              </a:rPr>
              <a:t>R</a:t>
            </a:r>
          </a:p>
          <a:p>
            <a:pPr algn="ctr">
              <a:defRPr/>
            </a:pPr>
            <a:r>
              <a:rPr lang="en-GB" sz="2988" dirty="0">
                <a:solidFill>
                  <a:schemeClr val="tx1"/>
                </a:solidFill>
                <a:latin typeface="Comic Sans MS" pitchFamily="66" charset="0"/>
                <a:cs typeface="Arial"/>
              </a:rPr>
              <a:t>V</a:t>
            </a:r>
            <a:endParaRPr lang="en-US" sz="2988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4223797" y="2286584"/>
            <a:ext cx="3474535" cy="119567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988" u="sng" dirty="0">
                <a:solidFill>
                  <a:schemeClr val="tx1"/>
                </a:solidFill>
                <a:latin typeface="Comic Sans MS" pitchFamily="66" charset="0"/>
              </a:rPr>
              <a:t>V</a:t>
            </a:r>
          </a:p>
          <a:p>
            <a:pPr algn="ctr">
              <a:defRPr/>
            </a:pPr>
            <a:r>
              <a:rPr lang="en-GB" sz="2988" dirty="0">
                <a:solidFill>
                  <a:schemeClr val="tx1"/>
                </a:solidFill>
                <a:latin typeface="Comic Sans MS" pitchFamily="66" charset="0"/>
              </a:rPr>
              <a:t>R</a:t>
            </a:r>
            <a:endParaRPr lang="en-US" sz="2988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3703725" y="2107615"/>
            <a:ext cx="4514675" cy="1553615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988" u="sng" dirty="0">
              <a:solidFill>
                <a:schemeClr val="tx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367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7320141" y="1011568"/>
            <a:ext cx="1755775" cy="105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2092" dirty="0">
                <a:latin typeface="Comic Sans MS" pitchFamily="66" charset="0"/>
              </a:rPr>
              <a:t>V = πr²h</a:t>
            </a:r>
          </a:p>
          <a:p>
            <a:pPr eaLnBrk="1" hangingPunct="1"/>
            <a:endParaRPr lang="en-GB" sz="2092" dirty="0">
              <a:latin typeface="Comic Sans MS" pitchFamily="66" charset="0"/>
            </a:endParaRPr>
          </a:p>
          <a:p>
            <a:pPr eaLnBrk="1" hangingPunct="1"/>
            <a:r>
              <a:rPr lang="en-GB" sz="2092" dirty="0">
                <a:latin typeface="Comic Sans MS" pitchFamily="66" charset="0"/>
              </a:rPr>
              <a:t>h = ?</a:t>
            </a:r>
            <a:endParaRPr lang="en-US" sz="2092" dirty="0">
              <a:latin typeface="Comic Sans MS" pitchFamily="66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919539" y="894143"/>
            <a:ext cx="3474536" cy="119567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3287" dirty="0">
                <a:solidFill>
                  <a:schemeClr val="tx1"/>
                </a:solidFill>
                <a:latin typeface="Comic Sans MS" pitchFamily="66" charset="0"/>
              </a:rPr>
              <a:t>V</a:t>
            </a:r>
            <a:r>
              <a:rPr lang="el-GR" sz="3287" dirty="0">
                <a:solidFill>
                  <a:schemeClr val="tx1"/>
                </a:solidFill>
                <a:latin typeface="Comic Sans MS" pitchFamily="66" charset="0"/>
              </a:rPr>
              <a:t>π</a:t>
            </a:r>
            <a:r>
              <a:rPr lang="en-GB" sz="3287" dirty="0">
                <a:solidFill>
                  <a:schemeClr val="tx1"/>
                </a:solidFill>
                <a:latin typeface="Comic Sans MS" pitchFamily="66" charset="0"/>
              </a:rPr>
              <a:t>r</a:t>
            </a:r>
            <a:r>
              <a:rPr lang="el-GR" sz="3287" dirty="0">
                <a:solidFill>
                  <a:schemeClr val="tx1"/>
                </a:solidFill>
                <a:latin typeface="Comic Sans MS" pitchFamily="66" charset="0"/>
              </a:rPr>
              <a:t>²</a:t>
            </a:r>
            <a:endParaRPr lang="en-US" sz="3287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699755" y="3685101"/>
            <a:ext cx="3474536" cy="119567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988" u="sng" dirty="0">
                <a:solidFill>
                  <a:schemeClr val="tx1"/>
                </a:solidFill>
                <a:latin typeface="Comic Sans MS" pitchFamily="66" charset="0"/>
              </a:rPr>
              <a:t>Vr²</a:t>
            </a:r>
          </a:p>
          <a:p>
            <a:pPr algn="ctr">
              <a:defRPr/>
            </a:pPr>
            <a:r>
              <a:rPr lang="el-GR" sz="2988" dirty="0">
                <a:solidFill>
                  <a:schemeClr val="tx1"/>
                </a:solidFill>
                <a:latin typeface="Comic Sans MS" pitchFamily="66" charset="0"/>
                <a:cs typeface="Arial"/>
              </a:rPr>
              <a:t>π</a:t>
            </a:r>
            <a:endParaRPr lang="en-US" sz="2988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4223797" y="2286584"/>
            <a:ext cx="3474535" cy="119567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988" u="sng" dirty="0">
                <a:solidFill>
                  <a:schemeClr val="tx1"/>
                </a:solidFill>
                <a:latin typeface="Comic Sans MS" pitchFamily="66" charset="0"/>
              </a:rPr>
              <a:t>V</a:t>
            </a:r>
          </a:p>
          <a:p>
            <a:pPr algn="ctr">
              <a:defRPr/>
            </a:pPr>
            <a:r>
              <a:rPr lang="en-GB" sz="2988" dirty="0">
                <a:solidFill>
                  <a:schemeClr val="tx1"/>
                </a:solidFill>
                <a:latin typeface="Comic Sans MS" pitchFamily="66" charset="0"/>
              </a:rPr>
              <a:t>  πr²</a:t>
            </a:r>
            <a:endParaRPr lang="en-US" sz="2988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3703725" y="2107615"/>
            <a:ext cx="4514675" cy="1553615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988" u="sng" dirty="0">
              <a:solidFill>
                <a:schemeClr val="tx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344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7320141" y="1011568"/>
            <a:ext cx="1755775" cy="105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2092" dirty="0">
                <a:latin typeface="Comic Sans MS" pitchFamily="66" charset="0"/>
              </a:rPr>
              <a:t>v = u + at</a:t>
            </a:r>
          </a:p>
          <a:p>
            <a:pPr eaLnBrk="1" hangingPunct="1"/>
            <a:endParaRPr lang="en-GB" sz="2092" dirty="0">
              <a:latin typeface="Comic Sans MS" pitchFamily="66" charset="0"/>
            </a:endParaRPr>
          </a:p>
          <a:p>
            <a:pPr eaLnBrk="1" hangingPunct="1"/>
            <a:r>
              <a:rPr lang="en-GB" sz="2092" dirty="0">
                <a:latin typeface="Comic Sans MS" pitchFamily="66" charset="0"/>
              </a:rPr>
              <a:t>t = ?</a:t>
            </a:r>
            <a:endParaRPr lang="en-US" sz="2092" dirty="0">
              <a:latin typeface="Comic Sans MS" pitchFamily="66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919539" y="894143"/>
            <a:ext cx="3474536" cy="119567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3287" dirty="0">
                <a:solidFill>
                  <a:schemeClr val="tx1"/>
                </a:solidFill>
                <a:latin typeface="Comic Sans MS" pitchFamily="66" charset="0"/>
              </a:rPr>
              <a:t>a(v – u)</a:t>
            </a:r>
            <a:endParaRPr lang="en-US" sz="3287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699755" y="3685101"/>
            <a:ext cx="3474536" cy="119567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988" u="sng" dirty="0">
                <a:solidFill>
                  <a:schemeClr val="tx1"/>
                </a:solidFill>
                <a:latin typeface="Comic Sans MS" pitchFamily="66" charset="0"/>
              </a:rPr>
              <a:t>v - u</a:t>
            </a:r>
          </a:p>
          <a:p>
            <a:pPr algn="ctr">
              <a:defRPr/>
            </a:pPr>
            <a:r>
              <a:rPr lang="en-GB" sz="2988" dirty="0">
                <a:solidFill>
                  <a:schemeClr val="tx1"/>
                </a:solidFill>
                <a:latin typeface="Comic Sans MS" pitchFamily="66" charset="0"/>
                <a:cs typeface="Arial"/>
              </a:rPr>
              <a:t>a</a:t>
            </a:r>
            <a:endParaRPr lang="en-US" sz="2988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4223797" y="2286584"/>
            <a:ext cx="3474535" cy="119567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988" u="sng" dirty="0">
                <a:solidFill>
                  <a:schemeClr val="tx1"/>
                </a:solidFill>
                <a:latin typeface="Comic Sans MS" pitchFamily="66" charset="0"/>
              </a:rPr>
              <a:t>v + u</a:t>
            </a:r>
          </a:p>
          <a:p>
            <a:pPr algn="ctr">
              <a:defRPr/>
            </a:pPr>
            <a:r>
              <a:rPr lang="en-GB" sz="2988" dirty="0">
                <a:solidFill>
                  <a:schemeClr val="tx1"/>
                </a:solidFill>
                <a:latin typeface="Comic Sans MS" pitchFamily="66" charset="0"/>
              </a:rPr>
              <a:t>a</a:t>
            </a:r>
            <a:endParaRPr lang="en-US" sz="2988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6153330" y="3506126"/>
            <a:ext cx="4514675" cy="1553615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988" u="sng" dirty="0">
              <a:solidFill>
                <a:schemeClr val="tx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736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7320136" y="1011571"/>
            <a:ext cx="2736304" cy="105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2092" dirty="0">
                <a:latin typeface="Comic Sans MS" pitchFamily="66" charset="0"/>
              </a:rPr>
              <a:t>A = ½bh </a:t>
            </a:r>
          </a:p>
          <a:p>
            <a:pPr eaLnBrk="1" hangingPunct="1"/>
            <a:endParaRPr lang="en-GB" sz="2092" dirty="0">
              <a:latin typeface="Comic Sans MS" pitchFamily="66" charset="0"/>
            </a:endParaRPr>
          </a:p>
          <a:p>
            <a:pPr eaLnBrk="1" hangingPunct="1"/>
            <a:r>
              <a:rPr lang="en-GB" sz="2092" dirty="0">
                <a:latin typeface="Comic Sans MS" pitchFamily="66" charset="0"/>
              </a:rPr>
              <a:t>b = ?</a:t>
            </a:r>
            <a:endParaRPr lang="en-US" sz="2092" dirty="0">
              <a:latin typeface="Comic Sans MS" pitchFamily="66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919539" y="894143"/>
            <a:ext cx="3474536" cy="119567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3287" u="sng" dirty="0">
                <a:solidFill>
                  <a:schemeClr val="tx1"/>
                </a:solidFill>
                <a:latin typeface="Comic Sans MS" pitchFamily="66" charset="0"/>
              </a:rPr>
              <a:t>A</a:t>
            </a:r>
          </a:p>
          <a:p>
            <a:pPr algn="ctr">
              <a:defRPr/>
            </a:pPr>
            <a:r>
              <a:rPr lang="en-GB" sz="3287" dirty="0">
                <a:solidFill>
                  <a:schemeClr val="tx1"/>
                </a:solidFill>
                <a:latin typeface="Comic Sans MS" pitchFamily="66" charset="0"/>
              </a:rPr>
              <a:t>2h</a:t>
            </a:r>
            <a:endParaRPr lang="en-US" sz="3287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699755" y="3685101"/>
            <a:ext cx="3474536" cy="119567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988" dirty="0">
                <a:solidFill>
                  <a:schemeClr val="tx1"/>
                </a:solidFill>
                <a:latin typeface="Comic Sans MS" pitchFamily="66" charset="0"/>
              </a:rPr>
              <a:t>2Ah</a:t>
            </a:r>
            <a:endParaRPr lang="en-US" sz="2988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4223797" y="2286584"/>
            <a:ext cx="3474535" cy="119567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988" u="sng" dirty="0">
                <a:solidFill>
                  <a:schemeClr val="tx1"/>
                </a:solidFill>
                <a:latin typeface="Comic Sans MS" pitchFamily="66" charset="0"/>
              </a:rPr>
              <a:t>2A</a:t>
            </a:r>
          </a:p>
          <a:p>
            <a:pPr algn="ctr">
              <a:defRPr/>
            </a:pPr>
            <a:r>
              <a:rPr lang="en-GB" sz="2988" dirty="0">
                <a:solidFill>
                  <a:schemeClr val="tx1"/>
                </a:solidFill>
                <a:latin typeface="Comic Sans MS" pitchFamily="66" charset="0"/>
              </a:rPr>
              <a:t>h</a:t>
            </a:r>
            <a:endParaRPr lang="en-US" sz="2988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3783080" y="2131486"/>
            <a:ext cx="4514675" cy="1553615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988" u="sng" dirty="0">
              <a:solidFill>
                <a:schemeClr val="tx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554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7320136" y="1011571"/>
            <a:ext cx="2736304" cy="105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2092" dirty="0">
                <a:latin typeface="Comic Sans MS" pitchFamily="66" charset="0"/>
              </a:rPr>
              <a:t>A = ½(a + b)h </a:t>
            </a:r>
          </a:p>
          <a:p>
            <a:pPr eaLnBrk="1" hangingPunct="1"/>
            <a:endParaRPr lang="en-GB" sz="2092" dirty="0">
              <a:latin typeface="Comic Sans MS" pitchFamily="66" charset="0"/>
            </a:endParaRPr>
          </a:p>
          <a:p>
            <a:pPr eaLnBrk="1" hangingPunct="1"/>
            <a:r>
              <a:rPr lang="en-GB" sz="2092" dirty="0">
                <a:latin typeface="Comic Sans MS" pitchFamily="66" charset="0"/>
              </a:rPr>
              <a:t>a = ?</a:t>
            </a:r>
            <a:endParaRPr lang="en-US" sz="2092" dirty="0">
              <a:latin typeface="Comic Sans MS" pitchFamily="66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919539" y="894143"/>
            <a:ext cx="3474536" cy="119567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3287" u="sng" dirty="0">
                <a:solidFill>
                  <a:schemeClr val="tx1"/>
                </a:solidFill>
                <a:latin typeface="Comic Sans MS" pitchFamily="66" charset="0"/>
              </a:rPr>
              <a:t>2A - b</a:t>
            </a:r>
          </a:p>
          <a:p>
            <a:pPr algn="ctr">
              <a:defRPr/>
            </a:pPr>
            <a:r>
              <a:rPr lang="en-GB" sz="3287" dirty="0">
                <a:solidFill>
                  <a:schemeClr val="tx1"/>
                </a:solidFill>
                <a:latin typeface="Comic Sans MS" pitchFamily="66" charset="0"/>
              </a:rPr>
              <a:t>h</a:t>
            </a:r>
            <a:endParaRPr lang="en-US" sz="3287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699755" y="3685101"/>
            <a:ext cx="3474536" cy="119567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988" u="sng" dirty="0">
                <a:solidFill>
                  <a:schemeClr val="tx1"/>
                </a:solidFill>
                <a:latin typeface="Comic Sans MS" pitchFamily="66" charset="0"/>
              </a:rPr>
              <a:t>2A</a:t>
            </a:r>
            <a:r>
              <a:rPr lang="en-GB" sz="2988" dirty="0">
                <a:solidFill>
                  <a:schemeClr val="tx1"/>
                </a:solidFill>
                <a:latin typeface="Comic Sans MS" pitchFamily="66" charset="0"/>
              </a:rPr>
              <a:t> – b</a:t>
            </a:r>
          </a:p>
          <a:p>
            <a:pPr>
              <a:defRPr/>
            </a:pPr>
            <a:r>
              <a:rPr lang="en-GB" sz="2988" dirty="0">
                <a:solidFill>
                  <a:schemeClr val="tx1"/>
                </a:solidFill>
                <a:latin typeface="Comic Sans MS" pitchFamily="66" charset="0"/>
              </a:rPr>
              <a:t>       h</a:t>
            </a:r>
            <a:endParaRPr lang="en-US" sz="2988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4223797" y="2286584"/>
            <a:ext cx="3474535" cy="119567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988" u="sng" dirty="0">
                <a:solidFill>
                  <a:schemeClr val="tx1"/>
                </a:solidFill>
                <a:latin typeface="Comic Sans MS" pitchFamily="66" charset="0"/>
              </a:rPr>
              <a:t>2Ah</a:t>
            </a:r>
          </a:p>
          <a:p>
            <a:pPr algn="ctr">
              <a:defRPr/>
            </a:pPr>
            <a:r>
              <a:rPr lang="en-GB" sz="2988" dirty="0">
                <a:solidFill>
                  <a:schemeClr val="tx1"/>
                </a:solidFill>
                <a:latin typeface="Comic Sans MS" pitchFamily="66" charset="0"/>
              </a:rPr>
              <a:t>b</a:t>
            </a:r>
            <a:endParaRPr lang="en-US" sz="2988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6153330" y="3506126"/>
            <a:ext cx="4514675" cy="1553615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988" u="sng" dirty="0">
              <a:solidFill>
                <a:schemeClr val="tx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485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868" y="2121763"/>
            <a:ext cx="10515600" cy="2598329"/>
          </a:xfrm>
        </p:spPr>
        <p:txBody>
          <a:bodyPr>
            <a:normAutofit/>
          </a:bodyPr>
          <a:lstStyle/>
          <a:p>
            <a:r>
              <a:rPr lang="en-GB" dirty="0"/>
              <a:t>To be able to </a:t>
            </a:r>
            <a:r>
              <a:rPr lang="en-GB" b="1" dirty="0"/>
              <a:t>solve inequalities and understand the difference between them and equations.</a:t>
            </a:r>
          </a:p>
          <a:p>
            <a:r>
              <a:rPr lang="en-GB" dirty="0"/>
              <a:t>To be able to </a:t>
            </a:r>
            <a:r>
              <a:rPr lang="en-GB" b="1" dirty="0"/>
              <a:t>rearrange formulae.</a:t>
            </a:r>
          </a:p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45868" y="1319349"/>
            <a:ext cx="4726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u="sng" dirty="0"/>
              <a:t>Objectives</a:t>
            </a:r>
            <a:endParaRPr lang="en-GB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3226526" y="500854"/>
            <a:ext cx="51859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u="sng" dirty="0"/>
              <a:t>Title: Inequalities and Rearranging Formulae</a:t>
            </a:r>
          </a:p>
        </p:txBody>
      </p:sp>
    </p:spTree>
    <p:extLst>
      <p:ext uri="{BB962C8B-B14F-4D97-AF65-F5344CB8AC3E}">
        <p14:creationId xmlns:p14="http://schemas.microsoft.com/office/powerpoint/2010/main" val="42323500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7320136" y="1011571"/>
            <a:ext cx="2736304" cy="105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2092" dirty="0">
                <a:latin typeface="Comic Sans MS" pitchFamily="66" charset="0"/>
              </a:rPr>
              <a:t>a² + b² = c²</a:t>
            </a:r>
          </a:p>
          <a:p>
            <a:pPr eaLnBrk="1" hangingPunct="1"/>
            <a:endParaRPr lang="en-GB" sz="2092" dirty="0">
              <a:latin typeface="Comic Sans MS" pitchFamily="66" charset="0"/>
            </a:endParaRPr>
          </a:p>
          <a:p>
            <a:pPr eaLnBrk="1" hangingPunct="1"/>
            <a:r>
              <a:rPr lang="en-GB" sz="2092" dirty="0">
                <a:latin typeface="Comic Sans MS" pitchFamily="66" charset="0"/>
              </a:rPr>
              <a:t>b = ?</a:t>
            </a:r>
            <a:endParaRPr lang="en-US" sz="2092" dirty="0">
              <a:latin typeface="Comic Sans MS" pitchFamily="66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919539" y="894143"/>
            <a:ext cx="3474536" cy="119567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3287" dirty="0">
                <a:solidFill>
                  <a:schemeClr val="tx1"/>
                </a:solidFill>
                <a:latin typeface="Comic Sans MS" pitchFamily="66" charset="0"/>
              </a:rPr>
              <a:t>c - a</a:t>
            </a:r>
            <a:endParaRPr lang="en-US" sz="3287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699755" y="3685101"/>
            <a:ext cx="3474536" cy="119567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390" b="1">
                <a:solidFill>
                  <a:schemeClr val="tx1"/>
                </a:solidFill>
                <a:latin typeface="Comic Sans MS" pitchFamily="66" charset="0"/>
              </a:rPr>
              <a:t>√(a² - c²</a:t>
            </a:r>
            <a:r>
              <a:rPr lang="en-US" sz="2390" b="1" dirty="0">
                <a:solidFill>
                  <a:schemeClr val="tx1"/>
                </a:solidFill>
                <a:latin typeface="Comic Sans MS" pitchFamily="66" charset="0"/>
              </a:rPr>
              <a:t>)</a:t>
            </a:r>
          </a:p>
        </p:txBody>
      </p:sp>
      <p:sp>
        <p:nvSpPr>
          <p:cNvPr id="7" name="Oval 6"/>
          <p:cNvSpPr/>
          <p:nvPr/>
        </p:nvSpPr>
        <p:spPr>
          <a:xfrm>
            <a:off x="4223797" y="2286584"/>
            <a:ext cx="3474535" cy="119567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390" b="1" dirty="0">
                <a:solidFill>
                  <a:schemeClr val="tx1"/>
                </a:solidFill>
                <a:latin typeface="Comic Sans MS" pitchFamily="66" charset="0"/>
              </a:rPr>
              <a:t>√(c² - a²)</a:t>
            </a:r>
          </a:p>
        </p:txBody>
      </p:sp>
      <p:sp>
        <p:nvSpPr>
          <p:cNvPr id="9" name="Oval 8"/>
          <p:cNvSpPr/>
          <p:nvPr/>
        </p:nvSpPr>
        <p:spPr>
          <a:xfrm>
            <a:off x="3703725" y="2107615"/>
            <a:ext cx="4514675" cy="1553615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988" u="sng" dirty="0">
              <a:solidFill>
                <a:schemeClr val="tx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550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13" y="-184849"/>
            <a:ext cx="10515600" cy="1325563"/>
          </a:xfrm>
        </p:spPr>
        <p:txBody>
          <a:bodyPr/>
          <a:lstStyle/>
          <a:p>
            <a:r>
              <a:rPr lang="en-GB" dirty="0"/>
              <a:t>Todays Objectives – Have you met them?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45868" y="1893164"/>
            <a:ext cx="8416358" cy="356634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GB" sz="3200" dirty="0"/>
              <a:t>To be able to </a:t>
            </a:r>
            <a:r>
              <a:rPr lang="en-GB" sz="3200" b="1" dirty="0"/>
              <a:t>solve inequalities and understand the difference between them and equations.</a:t>
            </a:r>
          </a:p>
          <a:p>
            <a:pPr>
              <a:lnSpc>
                <a:spcPct val="150000"/>
              </a:lnSpc>
            </a:pPr>
            <a:r>
              <a:rPr lang="en-GB" sz="3200" dirty="0"/>
              <a:t>To be able to </a:t>
            </a:r>
            <a:r>
              <a:rPr lang="en-GB" sz="3200" b="1" dirty="0"/>
              <a:t>rearrange formulae.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5868" y="1090750"/>
            <a:ext cx="4726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u="sng" dirty="0"/>
              <a:t>Objectives</a:t>
            </a:r>
            <a:endParaRPr lang="en-GB" u="sng" dirty="0"/>
          </a:p>
        </p:txBody>
      </p:sp>
      <p:pic>
        <p:nvPicPr>
          <p:cNvPr id="5122" name="Picture 2" descr="Image result for emoticon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86" t="75833" r="19809" b="2637"/>
          <a:stretch/>
        </p:blipFill>
        <p:spPr bwMode="auto">
          <a:xfrm>
            <a:off x="9492342" y="3003123"/>
            <a:ext cx="927463" cy="95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mage result for emoticon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04" t="25793" r="41633" b="54446"/>
          <a:stretch/>
        </p:blipFill>
        <p:spPr bwMode="auto">
          <a:xfrm>
            <a:off x="9652975" y="1344524"/>
            <a:ext cx="901338" cy="875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mage result for emoticon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" t="25793" r="83440" b="54742"/>
          <a:stretch/>
        </p:blipFill>
        <p:spPr bwMode="auto">
          <a:xfrm>
            <a:off x="9463564" y="4335152"/>
            <a:ext cx="849086" cy="86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mage result for emoticon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04" t="25793" r="41633" b="54446"/>
          <a:stretch/>
        </p:blipFill>
        <p:spPr bwMode="auto">
          <a:xfrm>
            <a:off x="10312650" y="3648145"/>
            <a:ext cx="901338" cy="875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mage result for emoticon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04" t="25793" r="41633" b="54446"/>
          <a:stretch/>
        </p:blipFill>
        <p:spPr bwMode="auto">
          <a:xfrm>
            <a:off x="10627721" y="2296947"/>
            <a:ext cx="901338" cy="875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3156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208353" y="54310"/>
            <a:ext cx="577529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Suggested Videos</a:t>
            </a:r>
          </a:p>
        </p:txBody>
      </p:sp>
      <p:sp>
        <p:nvSpPr>
          <p:cNvPr id="10" name="Rectangle 9"/>
          <p:cNvSpPr/>
          <p:nvPr/>
        </p:nvSpPr>
        <p:spPr>
          <a:xfrm>
            <a:off x="222069" y="1069973"/>
            <a:ext cx="5734598" cy="43119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b="1" u="sng" dirty="0">
                <a:solidFill>
                  <a:sysClr val="windowText" lastClr="000000"/>
                </a:solidFill>
              </a:rPr>
              <a:t>For this lesson</a:t>
            </a:r>
          </a:p>
          <a:p>
            <a:endParaRPr lang="en-GB" dirty="0">
              <a:solidFill>
                <a:sysClr val="windowText" lastClr="000000"/>
              </a:solidFill>
            </a:endParaRPr>
          </a:p>
          <a:p>
            <a:r>
              <a:rPr lang="en-GB" b="1" dirty="0">
                <a:solidFill>
                  <a:sysClr val="windowText" lastClr="000000"/>
                </a:solidFill>
              </a:rPr>
              <a:t>Ordering Numbers: </a:t>
            </a:r>
            <a:r>
              <a:rPr lang="en-GB" dirty="0">
                <a:solidFill>
                  <a:sysClr val="windowText" lastClr="000000"/>
                </a:solidFill>
                <a:hlinkClick r:id="rId2"/>
              </a:rPr>
              <a:t>https://www.youtube.com/watch?v=gOmj58JdxL8</a:t>
            </a:r>
            <a:endParaRPr lang="en-GB" dirty="0">
              <a:solidFill>
                <a:sysClr val="windowText" lastClr="000000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Ordering fractions decimals percentages – </a:t>
            </a:r>
            <a:r>
              <a:rPr lang="en-US" dirty="0" err="1">
                <a:solidFill>
                  <a:schemeClr val="tx1"/>
                </a:solidFill>
              </a:rPr>
              <a:t>Corbettmaths</a:t>
            </a:r>
            <a:endParaRPr lang="en-GB" dirty="0">
              <a:solidFill>
                <a:schemeClr val="tx1"/>
              </a:solidFill>
            </a:endParaRPr>
          </a:p>
          <a:p>
            <a:r>
              <a:rPr lang="en-GB" b="1" dirty="0">
                <a:solidFill>
                  <a:sysClr val="windowText" lastClr="000000"/>
                </a:solidFill>
              </a:rPr>
              <a:t>Percentages:</a:t>
            </a:r>
          </a:p>
          <a:p>
            <a:endParaRPr lang="en-GB" dirty="0">
              <a:solidFill>
                <a:sysClr val="windowText" lastClr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207795" y="1069973"/>
            <a:ext cx="5551714" cy="43119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b="1" u="sng" dirty="0">
                <a:solidFill>
                  <a:sysClr val="windowText" lastClr="000000"/>
                </a:solidFill>
              </a:rPr>
              <a:t>For next lesson</a:t>
            </a:r>
          </a:p>
          <a:p>
            <a:endParaRPr lang="en-GB" dirty="0">
              <a:solidFill>
                <a:sysClr val="windowText" lastClr="000000"/>
              </a:solidFill>
            </a:endParaRPr>
          </a:p>
          <a:p>
            <a:r>
              <a:rPr lang="en-GB" b="1" dirty="0">
                <a:solidFill>
                  <a:sysClr val="windowText" lastClr="000000"/>
                </a:solidFill>
              </a:rPr>
              <a:t>Adding &amp; Subtracting Fractions:</a:t>
            </a:r>
          </a:p>
          <a:p>
            <a:r>
              <a:rPr lang="en-GB" dirty="0">
                <a:solidFill>
                  <a:sysClr val="windowText" lastClr="000000"/>
                </a:solidFill>
                <a:hlinkClick r:id="rId3"/>
              </a:rPr>
              <a:t>https://www.youtube.com/watch?v=5juto2ze8Lg</a:t>
            </a:r>
            <a:endParaRPr lang="en-GB" dirty="0">
              <a:solidFill>
                <a:sysClr val="windowText" lastClr="000000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Math Antics - Adding and Subtracting Fractions</a:t>
            </a:r>
          </a:p>
          <a:p>
            <a:r>
              <a:rPr lang="en-GB" b="1" dirty="0">
                <a:solidFill>
                  <a:sysClr val="windowText" lastClr="000000"/>
                </a:solidFill>
              </a:rPr>
              <a:t>Working with decimals:</a:t>
            </a:r>
          </a:p>
          <a:p>
            <a:r>
              <a:rPr lang="en-GB" dirty="0">
                <a:solidFill>
                  <a:sysClr val="windowText" lastClr="000000"/>
                </a:solidFill>
                <a:hlinkClick r:id="rId4"/>
              </a:rPr>
              <a:t>https://www.youtube.com/watch?v=kwh4SD1ToFc</a:t>
            </a:r>
            <a:endParaRPr lang="en-GB" dirty="0">
              <a:solidFill>
                <a:sysClr val="windowText" lastClr="000000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Math Antics - Decimal Arithmetic</a:t>
            </a:r>
            <a:endParaRPr lang="en-GB" dirty="0">
              <a:solidFill>
                <a:sysClr val="windowText" lastClr="000000"/>
              </a:solidFill>
            </a:endParaRPr>
          </a:p>
          <a:p>
            <a:r>
              <a:rPr lang="en-GB" b="1" dirty="0">
                <a:solidFill>
                  <a:sysClr val="windowText" lastClr="000000"/>
                </a:solidFill>
              </a:rPr>
              <a:t>BIDMAS:</a:t>
            </a:r>
          </a:p>
          <a:p>
            <a:r>
              <a:rPr lang="en-GB" dirty="0">
                <a:solidFill>
                  <a:sysClr val="windowText" lastClr="000000"/>
                </a:solidFill>
                <a:hlinkClick r:id="rId5"/>
              </a:rPr>
              <a:t>https://www.youtube.com/watch?v=6K77Igo39vk</a:t>
            </a:r>
            <a:endParaRPr lang="en-GB" dirty="0">
              <a:solidFill>
                <a:sysClr val="windowText" lastClr="000000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GCSE Maths - BIDMAS - Aslam Tutoring</a:t>
            </a:r>
          </a:p>
          <a:p>
            <a:endParaRPr lang="en-GB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0042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685499" y="206399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/>
              <a:t>What are the inequality signs?</a:t>
            </a:r>
            <a:endParaRPr lang="en-GB" b="1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685499" y="1200521"/>
            <a:ext cx="8229600" cy="525658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dirty="0"/>
              <a:t>There are 4 inequality signs.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GB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GB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GB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GB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GB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dirty="0"/>
              <a:t>They work a bit like “equals” signs.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15923" y="1776585"/>
            <a:ext cx="12961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/>
              <a:t>&gt;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16123" y="1776585"/>
            <a:ext cx="12961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/>
              <a:t>&lt;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16523" y="1776585"/>
            <a:ext cx="12961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/>
              <a:t>≤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23355" y="1824786"/>
            <a:ext cx="12961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/>
              <a:t>≥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55883" y="2976914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Greater than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28091" y="2976914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Less than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00299" y="2976914"/>
            <a:ext cx="1944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Greater than or equal to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28491" y="2976914"/>
            <a:ext cx="1944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Less than or equal to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832059" y="0"/>
            <a:ext cx="235994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Inequalities</a:t>
            </a:r>
          </a:p>
        </p:txBody>
      </p:sp>
    </p:spTree>
    <p:extLst>
      <p:ext uri="{BB962C8B-B14F-4D97-AF65-F5344CB8AC3E}">
        <p14:creationId xmlns:p14="http://schemas.microsoft.com/office/powerpoint/2010/main" val="424475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16256" y="110865"/>
            <a:ext cx="11470943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/>
              <a:t>What’s the point of inequality signs?</a:t>
            </a:r>
            <a:endParaRPr lang="en-GB" b="1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16256" y="1176995"/>
            <a:ext cx="11470943" cy="511256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dirty="0"/>
              <a:t>Some problems don’t have one specific answer.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GB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dirty="0"/>
              <a:t>Inequalities give a range of possible answers.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GB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dirty="0"/>
              <a:t>We can represent this range of answers on a number line.</a:t>
            </a:r>
          </a:p>
        </p:txBody>
      </p:sp>
      <p:sp>
        <p:nvSpPr>
          <p:cNvPr id="4" name="Rectangle 3"/>
          <p:cNvSpPr/>
          <p:nvPr/>
        </p:nvSpPr>
        <p:spPr>
          <a:xfrm>
            <a:off x="9832059" y="0"/>
            <a:ext cx="235994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Inequalities</a:t>
            </a:r>
          </a:p>
        </p:txBody>
      </p:sp>
    </p:spTree>
    <p:extLst>
      <p:ext uri="{BB962C8B-B14F-4D97-AF65-F5344CB8AC3E}">
        <p14:creationId xmlns:p14="http://schemas.microsoft.com/office/powerpoint/2010/main" val="3221803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97893" y="124512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/>
              <a:t>Some examples:</a:t>
            </a:r>
            <a:endParaRPr lang="en-GB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 txBox="1">
                <a:spLocks/>
              </p:cNvSpPr>
              <p:nvPr/>
            </p:nvSpPr>
            <p:spPr>
              <a:xfrm>
                <a:off x="3391469" y="1077035"/>
                <a:ext cx="8229600" cy="3848124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GB" dirty="0"/>
                  <a:t>Represent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rgbClr val="FF0000"/>
                        </a:solidFill>
                        <a:latin typeface="Cambria Math"/>
                      </a:rPr>
                      <m:t>𝑥</m:t>
                    </m:r>
                    <m:r>
                      <a:rPr lang="en-GB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&gt;−1</m:t>
                    </m:r>
                  </m:oMath>
                </a14:m>
                <a:r>
                  <a:rPr lang="en-GB" dirty="0">
                    <a:solidFill>
                      <a:srgbClr val="FF0000"/>
                    </a:solidFill>
                  </a:rPr>
                  <a:t> </a:t>
                </a:r>
                <a:r>
                  <a:rPr lang="en-GB" dirty="0"/>
                  <a:t>on the number line.</a:t>
                </a:r>
              </a:p>
              <a:p>
                <a:pPr marL="0" indent="0" algn="ctr">
                  <a:buFont typeface="Arial" panose="020B0604020202020204" pitchFamily="34" charset="0"/>
                  <a:buNone/>
                </a:pPr>
                <a:endParaRPr lang="en-GB" dirty="0"/>
              </a:p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GB" dirty="0"/>
                  <a:t>Represent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rgbClr val="0070C0"/>
                        </a:solidFill>
                        <a:latin typeface="Cambria Math"/>
                      </a:rPr>
                      <m:t>𝑥</m:t>
                    </m:r>
                    <m:r>
                      <a:rPr lang="en-GB" i="1" smtClean="0">
                        <a:solidFill>
                          <a:srgbClr val="0070C0"/>
                        </a:solidFill>
                        <a:latin typeface="Cambria Math"/>
                        <a:ea typeface="Cambria Math"/>
                      </a:rPr>
                      <m:t>≤3</m:t>
                    </m:r>
                  </m:oMath>
                </a14:m>
                <a:r>
                  <a:rPr lang="en-GB" dirty="0">
                    <a:solidFill>
                      <a:srgbClr val="0070C0"/>
                    </a:solidFill>
                  </a:rPr>
                  <a:t> </a:t>
                </a:r>
                <a:r>
                  <a:rPr lang="en-GB" dirty="0"/>
                  <a:t>on the number line.</a:t>
                </a:r>
              </a:p>
            </p:txBody>
          </p:sp>
        </mc:Choice>
        <mc:Fallback xmlns="">
          <p:sp>
            <p:nvSpPr>
              <p:cNvPr id="3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1469" y="1077035"/>
                <a:ext cx="8229600" cy="3848124"/>
              </a:xfrm>
              <a:prstGeom prst="rect">
                <a:avLst/>
              </a:prstGeom>
              <a:blipFill>
                <a:blip r:embed="rId2"/>
                <a:stretch>
                  <a:fillRect t="-26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3041773" y="4214603"/>
            <a:ext cx="9001000" cy="821705"/>
            <a:chOff x="107504" y="3645024"/>
            <a:chExt cx="9001000" cy="821705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395536" y="3861048"/>
              <a:ext cx="8435280" cy="213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95536" y="3645024"/>
              <a:ext cx="0" cy="4320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043608" y="3645024"/>
              <a:ext cx="0" cy="4320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1691680" y="3645024"/>
              <a:ext cx="0" cy="4320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339752" y="3645024"/>
              <a:ext cx="0" cy="4320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987824" y="3645024"/>
              <a:ext cx="0" cy="4320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3635896" y="3645024"/>
              <a:ext cx="0" cy="4320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4283968" y="3645024"/>
              <a:ext cx="0" cy="4320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4932040" y="3645024"/>
              <a:ext cx="0" cy="4320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5580112" y="3645024"/>
              <a:ext cx="0" cy="4320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6228184" y="3645024"/>
              <a:ext cx="0" cy="4320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6876256" y="3645024"/>
              <a:ext cx="0" cy="4320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7524328" y="3645024"/>
              <a:ext cx="0" cy="4320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8172400" y="3645024"/>
              <a:ext cx="0" cy="4320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8820472" y="3645024"/>
              <a:ext cx="0" cy="4320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3959932" y="4005064"/>
              <a:ext cx="6480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0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604448" y="4005064"/>
              <a:ext cx="5040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7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884368" y="4005064"/>
              <a:ext cx="6480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6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236296" y="4005064"/>
              <a:ext cx="6480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5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588224" y="4005064"/>
              <a:ext cx="6480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4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940152" y="4005064"/>
              <a:ext cx="6480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3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292080" y="4005064"/>
              <a:ext cx="6480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2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644008" y="4005064"/>
              <a:ext cx="6480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1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07504" y="4005064"/>
              <a:ext cx="6480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-6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55576" y="4005064"/>
              <a:ext cx="6480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-5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403648" y="4005064"/>
              <a:ext cx="6480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-4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051720" y="4005064"/>
              <a:ext cx="6480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-3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699792" y="4005064"/>
              <a:ext cx="6480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-2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347864" y="4005064"/>
              <a:ext cx="6480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-1</a:t>
              </a: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6282133" y="3308116"/>
            <a:ext cx="6120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FF0000"/>
                </a:solidFill>
              </a:rPr>
              <a:t>○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6642173" y="3672511"/>
            <a:ext cx="504056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8838417" y="2660044"/>
            <a:ext cx="6120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0070C0"/>
                </a:solidFill>
              </a:rPr>
              <a:t>●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 flipH="1">
            <a:off x="3401813" y="3020084"/>
            <a:ext cx="5688632" cy="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Up Arrow 37"/>
          <p:cNvSpPr/>
          <p:nvPr/>
        </p:nvSpPr>
        <p:spPr>
          <a:xfrm>
            <a:off x="6498157" y="3812172"/>
            <a:ext cx="144016" cy="618455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Up Arrow 38"/>
          <p:cNvSpPr/>
          <p:nvPr/>
        </p:nvSpPr>
        <p:spPr>
          <a:xfrm>
            <a:off x="9090445" y="3164100"/>
            <a:ext cx="144016" cy="1266527"/>
          </a:xfrm>
          <a:prstGeom prst="up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/>
          <p:cNvSpPr/>
          <p:nvPr/>
        </p:nvSpPr>
        <p:spPr>
          <a:xfrm>
            <a:off x="-508213" y="1077035"/>
            <a:ext cx="460578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/>
              <a:t>○ represents &lt; or &gt;.</a:t>
            </a:r>
          </a:p>
          <a:p>
            <a:pPr algn="ctr"/>
            <a:endParaRPr lang="en-GB" sz="2800" dirty="0"/>
          </a:p>
          <a:p>
            <a:pPr algn="ctr"/>
            <a:r>
              <a:rPr lang="en-GB" sz="2800" dirty="0"/>
              <a:t>● represents ≤ or ≥.</a:t>
            </a:r>
          </a:p>
        </p:txBody>
      </p:sp>
      <p:sp>
        <p:nvSpPr>
          <p:cNvPr id="41" name="Rectangle 40"/>
          <p:cNvSpPr/>
          <p:nvPr/>
        </p:nvSpPr>
        <p:spPr>
          <a:xfrm>
            <a:off x="9832059" y="0"/>
            <a:ext cx="235994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Inequalities</a:t>
            </a:r>
          </a:p>
        </p:txBody>
      </p:sp>
    </p:spTree>
    <p:extLst>
      <p:ext uri="{BB962C8B-B14F-4D97-AF65-F5344CB8AC3E}">
        <p14:creationId xmlns:p14="http://schemas.microsoft.com/office/powerpoint/2010/main" val="2726941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4" grpId="0"/>
      <p:bldP spid="36" grpId="0"/>
      <p:bldP spid="38" grpId="0" animBg="1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2"/>
              <p:cNvSpPr txBox="1">
                <a:spLocks/>
              </p:cNvSpPr>
              <p:nvPr/>
            </p:nvSpPr>
            <p:spPr>
              <a:xfrm>
                <a:off x="1603612" y="481083"/>
                <a:ext cx="8229600" cy="4525963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514350" indent="-514350" algn="ctr"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chemeClr val="tx1"/>
                        </a:solidFill>
                        <a:latin typeface="Cambria Math"/>
                      </a:rPr>
                      <m:t>𝑥</m:t>
                    </m:r>
                    <m:r>
                      <a:rPr lang="en-GB" i="1" smtClean="0">
                        <a:solidFill>
                          <a:schemeClr val="tx1"/>
                        </a:solidFill>
                        <a:latin typeface="Cambria Math"/>
                      </a:rPr>
                      <m:t>&lt;4</m:t>
                    </m:r>
                  </m:oMath>
                </a14:m>
                <a:endParaRPr lang="en-GB" dirty="0">
                  <a:solidFill>
                    <a:schemeClr val="tx1"/>
                  </a:solidFill>
                </a:endParaRPr>
              </a:p>
              <a:p>
                <a:pPr marL="514350" indent="-514350" algn="ctr"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chemeClr val="tx1"/>
                        </a:solidFill>
                        <a:latin typeface="Cambria Math"/>
                      </a:rPr>
                      <m:t>𝑥</m:t>
                    </m:r>
                    <m:r>
                      <a:rPr lang="en-GB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≥2</m:t>
                    </m:r>
                  </m:oMath>
                </a14:m>
                <a:endParaRPr lang="en-GB" dirty="0">
                  <a:solidFill>
                    <a:schemeClr val="tx1"/>
                  </a:solidFill>
                </a:endParaRPr>
              </a:p>
              <a:p>
                <a:pPr marL="514350" indent="-514350" algn="ctr"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chemeClr val="tx1"/>
                        </a:solidFill>
                        <a:latin typeface="Cambria Math"/>
                      </a:rPr>
                      <m:t>𝑥</m:t>
                    </m:r>
                    <m:r>
                      <a:rPr lang="en-GB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≤−3</m:t>
                    </m:r>
                  </m:oMath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3612" y="481083"/>
                <a:ext cx="8229600" cy="452596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/>
          <p:nvPr/>
        </p:nvGrpSpPr>
        <p:grpSpPr>
          <a:xfrm>
            <a:off x="1253916" y="4584522"/>
            <a:ext cx="9001000" cy="821705"/>
            <a:chOff x="107504" y="3645024"/>
            <a:chExt cx="9001000" cy="821705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395536" y="3861048"/>
              <a:ext cx="8435280" cy="213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395536" y="3645024"/>
              <a:ext cx="0" cy="4320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1043608" y="3645024"/>
              <a:ext cx="0" cy="4320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691680" y="3645024"/>
              <a:ext cx="0" cy="4320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2339752" y="3645024"/>
              <a:ext cx="0" cy="4320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987824" y="3645024"/>
              <a:ext cx="0" cy="4320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3635896" y="3645024"/>
              <a:ext cx="0" cy="4320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4283968" y="3645024"/>
              <a:ext cx="0" cy="4320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4932040" y="3645024"/>
              <a:ext cx="0" cy="4320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5580112" y="3645024"/>
              <a:ext cx="0" cy="4320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6228184" y="3645024"/>
              <a:ext cx="0" cy="4320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6876256" y="3645024"/>
              <a:ext cx="0" cy="4320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7524328" y="3645024"/>
              <a:ext cx="0" cy="4320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8172400" y="3645024"/>
              <a:ext cx="0" cy="4320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8820472" y="3645024"/>
              <a:ext cx="0" cy="4320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3959932" y="4005064"/>
              <a:ext cx="6480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0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604448" y="4005064"/>
              <a:ext cx="5040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7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884368" y="4005064"/>
              <a:ext cx="6480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6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236296" y="4005064"/>
              <a:ext cx="6480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5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588224" y="4005064"/>
              <a:ext cx="6480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4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940152" y="4005064"/>
              <a:ext cx="6480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3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292080" y="4005064"/>
              <a:ext cx="6480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2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644008" y="4005064"/>
              <a:ext cx="6480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1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7504" y="4005064"/>
              <a:ext cx="6480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-6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55576" y="4005064"/>
              <a:ext cx="6480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-5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403648" y="4005064"/>
              <a:ext cx="6480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-4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051720" y="4005064"/>
              <a:ext cx="6480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-3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699792" y="4005064"/>
              <a:ext cx="6480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-2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347864" y="4005064"/>
              <a:ext cx="6480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-1</a:t>
              </a: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7716634" y="3889956"/>
            <a:ext cx="6120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FF0000"/>
                </a:solidFill>
              </a:rPr>
              <a:t>○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420490" y="3143542"/>
            <a:ext cx="6120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0070C0"/>
                </a:solidFill>
              </a:rPr>
              <a:t>●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216134" y="2610109"/>
            <a:ext cx="6120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7030A0"/>
                </a:solidFill>
              </a:rPr>
              <a:t>●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 flipH="1" flipV="1">
            <a:off x="1469940" y="4182091"/>
            <a:ext cx="6408712" cy="6180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6762528" y="3534019"/>
            <a:ext cx="3204356" cy="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 flipV="1">
            <a:off x="1469940" y="2947795"/>
            <a:ext cx="2016224" cy="16258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171232" y="81902"/>
            <a:ext cx="28647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Your Turn</a:t>
            </a:r>
          </a:p>
        </p:txBody>
      </p:sp>
      <p:sp>
        <p:nvSpPr>
          <p:cNvPr id="42" name="Rectangle 41"/>
          <p:cNvSpPr/>
          <p:nvPr/>
        </p:nvSpPr>
        <p:spPr>
          <a:xfrm>
            <a:off x="9832059" y="0"/>
            <a:ext cx="235994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Inequalities</a:t>
            </a:r>
          </a:p>
        </p:txBody>
      </p:sp>
    </p:spTree>
    <p:extLst>
      <p:ext uri="{BB962C8B-B14F-4D97-AF65-F5344CB8AC3E}">
        <p14:creationId xmlns:p14="http://schemas.microsoft.com/office/powerpoint/2010/main" val="869475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11540" y="110865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/>
              <a:t>What about this?</a:t>
            </a:r>
            <a:endParaRPr lang="en-GB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 txBox="1">
                <a:spLocks/>
              </p:cNvSpPr>
              <p:nvPr/>
            </p:nvSpPr>
            <p:spPr>
              <a:xfrm>
                <a:off x="2872854" y="276367"/>
                <a:ext cx="8229600" cy="4525963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GB" dirty="0"/>
                  <a:t>Represent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rgbClr val="FF0000"/>
                        </a:solidFill>
                        <a:latin typeface="Cambria Math"/>
                      </a:rPr>
                      <m:t>−1</m:t>
                    </m:r>
                    <m:r>
                      <a:rPr lang="en-GB" i="1" smtClean="0">
                        <a:latin typeface="Cambria Math"/>
                        <a:ea typeface="Cambria Math"/>
                      </a:rPr>
                      <m:t>&lt;</m:t>
                    </m:r>
                    <m:r>
                      <a:rPr lang="en-GB" i="1" smtClean="0">
                        <a:latin typeface="Cambria Math"/>
                        <a:ea typeface="Cambria Math"/>
                      </a:rPr>
                      <m:t>𝑥</m:t>
                    </m:r>
                    <m:r>
                      <a:rPr lang="en-GB" i="1" smtClean="0">
                        <a:latin typeface="Cambria Math"/>
                        <a:ea typeface="Cambria Math"/>
                      </a:rPr>
                      <m:t>≤3</m:t>
                    </m:r>
                  </m:oMath>
                </a14:m>
                <a:r>
                  <a:rPr lang="en-GB" dirty="0"/>
                  <a:t>.</a:t>
                </a:r>
              </a:p>
              <a:p>
                <a:pPr marL="0" indent="0" algn="ctr">
                  <a:buFont typeface="Arial" panose="020B0604020202020204" pitchFamily="34" charset="0"/>
                  <a:buNone/>
                </a:pPr>
                <a:endParaRPr lang="en-GB" dirty="0"/>
              </a:p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GB" dirty="0"/>
                  <a:t>We still use the same system:</a:t>
                </a:r>
              </a:p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GB" dirty="0"/>
                  <a:t>Put a dot above each of the numbers.</a:t>
                </a:r>
              </a:p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GB" dirty="0"/>
                  <a:t>Join them up with a line.</a:t>
                </a:r>
              </a:p>
            </p:txBody>
          </p:sp>
        </mc:Choice>
        <mc:Fallback xmlns="">
          <p:sp>
            <p:nvSpPr>
              <p:cNvPr id="3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2854" y="276367"/>
                <a:ext cx="8229600" cy="4525963"/>
              </a:xfrm>
              <a:prstGeom prst="rect">
                <a:avLst/>
              </a:prstGeom>
              <a:blipFill>
                <a:blip r:embed="rId2"/>
                <a:stretch>
                  <a:fillRect t="-215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2523158" y="4379806"/>
            <a:ext cx="9001000" cy="821705"/>
            <a:chOff x="107504" y="3645024"/>
            <a:chExt cx="9001000" cy="821705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395536" y="3861048"/>
              <a:ext cx="8435280" cy="213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95536" y="3645024"/>
              <a:ext cx="0" cy="4320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043608" y="3645024"/>
              <a:ext cx="0" cy="4320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1691680" y="3645024"/>
              <a:ext cx="0" cy="4320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339752" y="3645024"/>
              <a:ext cx="0" cy="4320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987824" y="3645024"/>
              <a:ext cx="0" cy="4320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3635896" y="3645024"/>
              <a:ext cx="0" cy="4320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4283968" y="3645024"/>
              <a:ext cx="0" cy="4320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4932040" y="3645024"/>
              <a:ext cx="0" cy="4320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5580112" y="3645024"/>
              <a:ext cx="0" cy="4320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6228184" y="3645024"/>
              <a:ext cx="0" cy="4320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6876256" y="3645024"/>
              <a:ext cx="0" cy="4320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7524328" y="3645024"/>
              <a:ext cx="0" cy="4320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8172400" y="3645024"/>
              <a:ext cx="0" cy="4320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8820472" y="3645024"/>
              <a:ext cx="0" cy="4320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3959932" y="4005064"/>
              <a:ext cx="6480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0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604448" y="4005064"/>
              <a:ext cx="5040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7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884368" y="4005064"/>
              <a:ext cx="6480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6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236296" y="4005064"/>
              <a:ext cx="6480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5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588224" y="4005064"/>
              <a:ext cx="6480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4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940152" y="4005064"/>
              <a:ext cx="6480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3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292080" y="4005064"/>
              <a:ext cx="6480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2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644008" y="4005064"/>
              <a:ext cx="6480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1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07504" y="4005064"/>
              <a:ext cx="6480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-6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55576" y="4005064"/>
              <a:ext cx="6480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-5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403648" y="4005064"/>
              <a:ext cx="6480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-4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051720" y="4005064"/>
              <a:ext cx="6480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-3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699792" y="4005064"/>
              <a:ext cx="6480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-2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347864" y="4005064"/>
              <a:ext cx="6480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-1</a:t>
              </a: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5758971" y="3653236"/>
            <a:ext cx="6120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FF0000"/>
                </a:solidFill>
              </a:rPr>
              <a:t>○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337804" y="3654026"/>
            <a:ext cx="6120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0070C0"/>
                </a:solidFill>
              </a:rPr>
              <a:t>●</a:t>
            </a:r>
          </a:p>
        </p:txBody>
      </p:sp>
      <p:cxnSp>
        <p:nvCxnSpPr>
          <p:cNvPr id="36" name="Straight Connector 35"/>
          <p:cNvCxnSpPr/>
          <p:nvPr/>
        </p:nvCxnSpPr>
        <p:spPr>
          <a:xfrm>
            <a:off x="6087554" y="4025863"/>
            <a:ext cx="248427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9832059" y="0"/>
            <a:ext cx="235994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Inequalities</a:t>
            </a:r>
          </a:p>
        </p:txBody>
      </p:sp>
    </p:spTree>
    <p:extLst>
      <p:ext uri="{BB962C8B-B14F-4D97-AF65-F5344CB8AC3E}">
        <p14:creationId xmlns:p14="http://schemas.microsoft.com/office/powerpoint/2010/main" val="2095753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4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2"/>
              <p:cNvSpPr txBox="1">
                <a:spLocks/>
              </p:cNvSpPr>
              <p:nvPr/>
            </p:nvSpPr>
            <p:spPr>
              <a:xfrm>
                <a:off x="2477068" y="1005232"/>
                <a:ext cx="8229600" cy="3559682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514350" indent="-514350" algn="ctr"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chemeClr val="tx1"/>
                        </a:solidFill>
                        <a:latin typeface="Cambria Math"/>
                      </a:rPr>
                      <m:t>1&lt;</m:t>
                    </m:r>
                    <m:r>
                      <a:rPr lang="en-GB" i="1" smtClean="0">
                        <a:solidFill>
                          <a:schemeClr val="tx1"/>
                        </a:solidFill>
                        <a:latin typeface="Cambria Math"/>
                      </a:rPr>
                      <m:t>𝑥</m:t>
                    </m:r>
                    <m:r>
                      <a:rPr lang="en-GB" i="1" smtClean="0">
                        <a:solidFill>
                          <a:schemeClr val="tx1"/>
                        </a:solidFill>
                        <a:latin typeface="Cambria Math"/>
                      </a:rPr>
                      <m:t>&lt;4</m:t>
                    </m:r>
                  </m:oMath>
                </a14:m>
                <a:endParaRPr lang="en-GB" dirty="0">
                  <a:solidFill>
                    <a:schemeClr val="tx1"/>
                  </a:solidFill>
                </a:endParaRPr>
              </a:p>
              <a:p>
                <a:pPr marL="514350" indent="-514350" algn="ctr"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−4≤</m:t>
                    </m:r>
                    <m:r>
                      <a:rPr lang="en-GB" i="1" smtClean="0">
                        <a:solidFill>
                          <a:schemeClr val="tx1"/>
                        </a:solidFill>
                        <a:latin typeface="Cambria Math"/>
                      </a:rPr>
                      <m:t>𝑥</m:t>
                    </m:r>
                    <m:r>
                      <a:rPr lang="en-GB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&lt;</m:t>
                    </m:r>
                    <m:r>
                      <a:rPr lang="en-GB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2</m:t>
                    </m:r>
                  </m:oMath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7068" y="1005232"/>
                <a:ext cx="8229600" cy="355968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/>
          <p:nvPr/>
        </p:nvGrpSpPr>
        <p:grpSpPr>
          <a:xfrm>
            <a:off x="2127372" y="4142390"/>
            <a:ext cx="9001000" cy="821705"/>
            <a:chOff x="107504" y="3645024"/>
            <a:chExt cx="9001000" cy="821705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395536" y="3861048"/>
              <a:ext cx="8435280" cy="213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395536" y="3645024"/>
              <a:ext cx="0" cy="4320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1043608" y="3645024"/>
              <a:ext cx="0" cy="4320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691680" y="3645024"/>
              <a:ext cx="0" cy="4320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2339752" y="3645024"/>
              <a:ext cx="0" cy="4320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987824" y="3645024"/>
              <a:ext cx="0" cy="4320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3635896" y="3645024"/>
              <a:ext cx="0" cy="4320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4283968" y="3645024"/>
              <a:ext cx="0" cy="4320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4932040" y="3645024"/>
              <a:ext cx="0" cy="4320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5580112" y="3645024"/>
              <a:ext cx="0" cy="4320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6228184" y="3645024"/>
              <a:ext cx="0" cy="4320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6876256" y="3645024"/>
              <a:ext cx="0" cy="4320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7524328" y="3645024"/>
              <a:ext cx="0" cy="4320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8172400" y="3645024"/>
              <a:ext cx="0" cy="4320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8820472" y="3645024"/>
              <a:ext cx="0" cy="4320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3959932" y="4005064"/>
              <a:ext cx="6480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0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604448" y="4005064"/>
              <a:ext cx="5040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7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884368" y="4005064"/>
              <a:ext cx="6480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6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236296" y="4005064"/>
              <a:ext cx="6480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5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588224" y="4005064"/>
              <a:ext cx="6480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4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940152" y="4005064"/>
              <a:ext cx="6480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3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292080" y="4005064"/>
              <a:ext cx="6480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2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644008" y="4005064"/>
              <a:ext cx="6480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1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7504" y="4005064"/>
              <a:ext cx="6480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-6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55576" y="4005064"/>
              <a:ext cx="6480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-5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403648" y="4005064"/>
              <a:ext cx="6480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-4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051720" y="4005064"/>
              <a:ext cx="6480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-3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699792" y="4005064"/>
              <a:ext cx="6480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-2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347864" y="4005064"/>
              <a:ext cx="6480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-1</a:t>
              </a: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8590090" y="3447824"/>
            <a:ext cx="6120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FF0000"/>
                </a:solidFill>
              </a:rPr>
              <a:t>○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293946" y="2701410"/>
            <a:ext cx="6120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0070C0"/>
                </a:solidFill>
              </a:rPr>
              <a:t>○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699880" y="3434504"/>
            <a:ext cx="6120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FF0000"/>
                </a:solidFill>
              </a:rPr>
              <a:t>○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423516" y="2701410"/>
            <a:ext cx="6120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0070C0"/>
                </a:solidFill>
              </a:rPr>
              <a:t>●</a:t>
            </a:r>
          </a:p>
        </p:txBody>
      </p:sp>
      <p:cxnSp>
        <p:nvCxnSpPr>
          <p:cNvPr id="37" name="Straight Connector 36"/>
          <p:cNvCxnSpPr/>
          <p:nvPr/>
        </p:nvCxnSpPr>
        <p:spPr>
          <a:xfrm>
            <a:off x="7095924" y="3801767"/>
            <a:ext cx="172819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747552" y="3055353"/>
            <a:ext cx="370841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171232" y="81902"/>
            <a:ext cx="28647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Your Turn</a:t>
            </a:r>
          </a:p>
        </p:txBody>
      </p:sp>
      <p:sp>
        <p:nvSpPr>
          <p:cNvPr id="41" name="Rectangle 40"/>
          <p:cNvSpPr/>
          <p:nvPr/>
        </p:nvSpPr>
        <p:spPr>
          <a:xfrm>
            <a:off x="9832059" y="0"/>
            <a:ext cx="235994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Inequalities</a:t>
            </a:r>
          </a:p>
        </p:txBody>
      </p:sp>
    </p:spTree>
    <p:extLst>
      <p:ext uri="{BB962C8B-B14F-4D97-AF65-F5344CB8AC3E}">
        <p14:creationId xmlns:p14="http://schemas.microsoft.com/office/powerpoint/2010/main" val="4002742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71204D0FC17C942829FAA371BEF1116" ma:contentTypeVersion="7" ma:contentTypeDescription="Create a new document." ma:contentTypeScope="" ma:versionID="a235812aa3f8acf769715af7725773db">
  <xsd:schema xmlns:xsd="http://www.w3.org/2001/XMLSchema" xmlns:xs="http://www.w3.org/2001/XMLSchema" xmlns:p="http://schemas.microsoft.com/office/2006/metadata/properties" xmlns:ns2="f45c64de-80c6-4060-b669-b1ce3442f828" xmlns:ns3="a275ba49-db92-471d-8c08-cd84a3a06beb" targetNamespace="http://schemas.microsoft.com/office/2006/metadata/properties" ma:root="true" ma:fieldsID="d732685ca93e4f868118398c42de050e" ns2:_="" ns3:_="">
    <xsd:import namespace="f45c64de-80c6-4060-b669-b1ce3442f828"/>
    <xsd:import namespace="a275ba49-db92-471d-8c08-cd84a3a06be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5c64de-80c6-4060-b669-b1ce3442f8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75ba49-db92-471d-8c08-cd84a3a06be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943AC26-9C10-4BD0-832A-C836FA69E3D2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a275ba49-db92-471d-8c08-cd84a3a06beb"/>
    <ds:schemaRef ds:uri="f45c64de-80c6-4060-b669-b1ce3442f828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73D14AA6-A186-41B3-BD61-5136285F54B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3225E00-0E77-4F79-A406-73C5925C939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45c64de-80c6-4060-b669-b1ce3442f828"/>
    <ds:schemaRef ds:uri="a275ba49-db92-471d-8c08-cd84a3a06be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4025</TotalTime>
  <Words>1404</Words>
  <Application>Microsoft Office PowerPoint</Application>
  <PresentationFormat>Widescreen</PresentationFormat>
  <Paragraphs>389</Paragraphs>
  <Slides>32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</vt:lpstr>
      <vt:lpstr>Calibri</vt:lpstr>
      <vt:lpstr>Calibri Light</vt:lpstr>
      <vt:lpstr>Cambria Math</vt:lpstr>
      <vt:lpstr>Comic Sans MS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Todays Objectives – Have you met them?</vt:lpstr>
      <vt:lpstr>PowerPoint Presentation</vt:lpstr>
    </vt:vector>
  </TitlesOfParts>
  <Company>MidKent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 started</dc:title>
  <dc:creator>Damian Rollinson</dc:creator>
  <cp:lastModifiedBy>Janet Williamson</cp:lastModifiedBy>
  <cp:revision>67</cp:revision>
  <cp:lastPrinted>2017-05-19T11:56:43Z</cp:lastPrinted>
  <dcterms:created xsi:type="dcterms:W3CDTF">2017-05-17T10:50:23Z</dcterms:created>
  <dcterms:modified xsi:type="dcterms:W3CDTF">2020-04-22T10:12:18Z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0x010100371204D0FC17C942829FAA371BEF1116</vt:lpwstr>
  </property>
</Properties>
</file>