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3"/>
  </p:notesMasterIdLst>
  <p:sldIdLst>
    <p:sldId id="258" r:id="rId6"/>
    <p:sldId id="282" r:id="rId7"/>
    <p:sldId id="259" r:id="rId8"/>
    <p:sldId id="266" r:id="rId9"/>
    <p:sldId id="267" r:id="rId10"/>
    <p:sldId id="261" r:id="rId11"/>
    <p:sldId id="263" r:id="rId12"/>
    <p:sldId id="278" r:id="rId13"/>
    <p:sldId id="271" r:id="rId14"/>
    <p:sldId id="279" r:id="rId15"/>
    <p:sldId id="262" r:id="rId16"/>
    <p:sldId id="280" r:id="rId17"/>
    <p:sldId id="260" r:id="rId18"/>
    <p:sldId id="281" r:id="rId19"/>
    <p:sldId id="298" r:id="rId20"/>
    <p:sldId id="293" r:id="rId21"/>
    <p:sldId id="299" r:id="rId22"/>
    <p:sldId id="300" r:id="rId23"/>
    <p:sldId id="312" r:id="rId24"/>
    <p:sldId id="295" r:id="rId25"/>
    <p:sldId id="310" r:id="rId26"/>
    <p:sldId id="313" r:id="rId27"/>
    <p:sldId id="314" r:id="rId28"/>
    <p:sldId id="315" r:id="rId29"/>
    <p:sldId id="316" r:id="rId30"/>
    <p:sldId id="268" r:id="rId31"/>
    <p:sldId id="270" r:id="rId3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49850-C4CD-44F6-A1E0-83FDAA6D5436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C4946-F840-4432-A32D-D6DE0E4EA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could also be a YouTube clip, matching exercise,</a:t>
            </a:r>
            <a:r>
              <a:rPr lang="en-GB" baseline="0" dirty="0"/>
              <a:t> Anything that will engage the learners from the start of the lesson.</a:t>
            </a:r>
          </a:p>
          <a:p>
            <a:r>
              <a:rPr lang="en-GB" baseline="0" dirty="0"/>
              <a:t>TUTOR TO TAKE THE REGISTER DURING THIS TIME. THERE IS NO NEED TO CALL OUT NAMES.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C4946-F840-4432-A32D-D6DE0E4EAA9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32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could also be a YouTube clip, matching exercise,</a:t>
            </a:r>
            <a:r>
              <a:rPr lang="en-GB" baseline="0" dirty="0"/>
              <a:t> Anything that will engage the learners from the start of the lesson.</a:t>
            </a:r>
          </a:p>
          <a:p>
            <a:r>
              <a:rPr lang="en-GB" baseline="0" dirty="0"/>
              <a:t>TUTOR TO TAKE THE REGISTER DURING THIS TIME. THERE IS NO NEED TO CALL OUT NAMES.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C4946-F840-4432-A32D-D6DE0E4EAA9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521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A3C50E-CBDE-4905-979A-302F184C599E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A3C50E-CBDE-4905-979A-302F184C599E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928337-E6B3-4315-8885-AC02C12DE134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705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775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240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52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AAC45-D01B-4CAE-BF07-074DCDBB471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6578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528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074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211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374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098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255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655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086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168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401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979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9590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639DD-4AC2-48D8-A37A-F32F2D9B3A0C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761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0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76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65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33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50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45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538C7-E255-47E8-9388-DC395F41058D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561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538C7-E255-47E8-9388-DC395F41058D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F4B4C-9477-40F9-8D4F-4291782E1AD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1" y="5486400"/>
            <a:ext cx="12261669" cy="144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4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639DD-4AC2-48D8-A37A-F32F2D9B3A0C}" type="datetimeFigureOut">
              <a:rPr lang="en-GB" smtClean="0"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DF5A8-739E-48EB-A7C1-198710A53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74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time_continue=1&amp;v=7bUVjJWA6Vw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juto2ze8Lg" TargetMode="External"/><Relationship Id="rId2" Type="http://schemas.openxmlformats.org/officeDocument/2006/relationships/hyperlink" Target="https://www.youtube.com/watch?v=gOmj58JdxL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6K77Igo39vk" TargetMode="External"/><Relationship Id="rId4" Type="http://schemas.openxmlformats.org/officeDocument/2006/relationships/hyperlink" Target="https://www.youtube.com/watch?v=kwh4SD1ToF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03" y="91440"/>
            <a:ext cx="787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1-10 Quiz.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9006" y="718456"/>
                <a:ext cx="9901645" cy="4633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800" dirty="0">
                    <a:ea typeface="Cambria Math" panose="02040503050406030204" pitchFamily="18" charset="0"/>
                  </a:rPr>
                  <a:t>List the factors of 40.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List 5 different multiples of 9.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64</m:t>
                        </m:r>
                      </m:e>
                    </m:rad>
                  </m:oMath>
                </a14:m>
                <a:endParaRPr lang="en-GB" sz="2800" dirty="0">
                  <a:ea typeface="Cambria Math" panose="02040503050406030204" pitchFamily="18" charset="0"/>
                </a:endParaRP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Angles in a Pentagon add up to?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Split £80 in the ratio 10 : 6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How do you find the mean of a set of numbers.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Convert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356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GB" sz="2800" dirty="0"/>
                  <a:t> to a normal number.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Write 0.0000453 in standard form.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)÷(2×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6" y="718456"/>
                <a:ext cx="9901645" cy="4633833"/>
              </a:xfrm>
              <a:prstGeom prst="rect">
                <a:avLst/>
              </a:prstGeom>
              <a:blipFill>
                <a:blip r:embed="rId5"/>
                <a:stretch>
                  <a:fillRect l="-1292" t="-1447" b="-28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2915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775520" y="152624"/>
            <a:ext cx="3888432" cy="174969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43906"/>
            <a:ext cx="4032448" cy="684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79577" y="332656"/>
            <a:ext cx="2773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1 Brazilian Real is equal to £0.30</a:t>
            </a:r>
          </a:p>
        </p:txBody>
      </p:sp>
      <p:sp>
        <p:nvSpPr>
          <p:cNvPr id="3" name="Oval 2"/>
          <p:cNvSpPr/>
          <p:nvPr/>
        </p:nvSpPr>
        <p:spPr>
          <a:xfrm>
            <a:off x="7176120" y="3321000"/>
            <a:ext cx="72008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8184232" y="44624"/>
            <a:ext cx="72008" cy="1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/>
          <p:cNvCxnSpPr>
            <a:endCxn id="6" idx="2"/>
          </p:cNvCxnSpPr>
          <p:nvPr/>
        </p:nvCxnSpPr>
        <p:spPr>
          <a:xfrm flipV="1">
            <a:off x="6240016" y="98624"/>
            <a:ext cx="1944216" cy="65707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75521" y="1988841"/>
            <a:ext cx="3591561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Convert:</a:t>
            </a:r>
          </a:p>
          <a:p>
            <a:r>
              <a:rPr lang="en-GB" sz="2800" dirty="0"/>
              <a:t>a) £1 into Real</a:t>
            </a:r>
          </a:p>
          <a:p>
            <a:r>
              <a:rPr lang="en-GB" sz="2800" dirty="0"/>
              <a:t>b) 15 Real into Pounds</a:t>
            </a:r>
          </a:p>
          <a:p>
            <a:r>
              <a:rPr lang="en-GB" sz="2800" dirty="0"/>
              <a:t>c) 100 Real into Pounds</a:t>
            </a:r>
          </a:p>
          <a:p>
            <a:r>
              <a:rPr lang="en-GB" sz="2800" dirty="0"/>
              <a:t>d) £50 into Real</a:t>
            </a:r>
          </a:p>
          <a:p>
            <a:r>
              <a:rPr lang="en-GB" sz="2800" dirty="0"/>
              <a:t>e) 45 Real into Pounds</a:t>
            </a:r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628300" y="4725144"/>
            <a:ext cx="4395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cheapest ticket for the world cup final is rumoured to cost around 350 Real. How much is that in pounds?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91391" y="2420889"/>
            <a:ext cx="1353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3.20 Real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59896" y="3284985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£30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58592" y="2816350"/>
            <a:ext cx="88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£4.50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53335" y="3717033"/>
            <a:ext cx="127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166 Real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48591" y="4407496"/>
            <a:ext cx="1043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£13.50</a:t>
            </a:r>
          </a:p>
        </p:txBody>
      </p:sp>
    </p:spTree>
    <p:extLst>
      <p:ext uri="{BB962C8B-B14F-4D97-AF65-F5344CB8AC3E}">
        <p14:creationId xmlns:p14="http://schemas.microsoft.com/office/powerpoint/2010/main" val="86028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10" grpId="0"/>
      <p:bldP spid="11" grpId="0"/>
      <p:bldP spid="13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3627" y="2873547"/>
            <a:ext cx="10515600" cy="1325563"/>
          </a:xfrm>
        </p:spPr>
        <p:txBody>
          <a:bodyPr/>
          <a:lstStyle/>
          <a:p>
            <a:r>
              <a:rPr lang="en-US" dirty="0">
                <a:hlinkClick r:id="rId2"/>
              </a:rPr>
              <a:t>Why Metric Matters!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1005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82" y="116616"/>
            <a:ext cx="10377231" cy="656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38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10629900" cy="669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3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8588"/>
            <a:ext cx="10566083" cy="643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98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6995" y="333633"/>
            <a:ext cx="7253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Metric Conversions: Length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83493" y="1260390"/>
            <a:ext cx="86250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Converting between these units you need to multiply or divide by powers of 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23890" y="2211860"/>
            <a:ext cx="851095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Here is an example using length (metres)</a:t>
            </a:r>
          </a:p>
          <a:p>
            <a:endParaRPr lang="en-GB" sz="2800" dirty="0">
              <a:solidFill>
                <a:srgbClr val="FF0000"/>
              </a:solidFill>
            </a:endParaRPr>
          </a:p>
          <a:p>
            <a:endParaRPr lang="en-GB" sz="2800" dirty="0">
              <a:solidFill>
                <a:srgbClr val="FF0000"/>
              </a:solidFill>
            </a:endParaRPr>
          </a:p>
          <a:p>
            <a:pPr algn="ctr"/>
            <a:r>
              <a:rPr lang="en-GB" sz="4000" b="1" dirty="0"/>
              <a:t>        mm 	  cm	     m	     km</a:t>
            </a:r>
          </a:p>
        </p:txBody>
      </p:sp>
      <p:sp>
        <p:nvSpPr>
          <p:cNvPr id="7" name="Curved Down Arrow 6"/>
          <p:cNvSpPr/>
          <p:nvPr/>
        </p:nvSpPr>
        <p:spPr>
          <a:xfrm>
            <a:off x="3340444" y="3282778"/>
            <a:ext cx="1791729" cy="42671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>
            <a:off x="5198075" y="3274541"/>
            <a:ext cx="1725828" cy="42671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Curved Down Arrow 8"/>
          <p:cNvSpPr/>
          <p:nvPr/>
        </p:nvSpPr>
        <p:spPr>
          <a:xfrm>
            <a:off x="6944496" y="3253947"/>
            <a:ext cx="1956488" cy="42671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Curved Down Arrow 9"/>
          <p:cNvSpPr/>
          <p:nvPr/>
        </p:nvSpPr>
        <p:spPr>
          <a:xfrm rot="10800000">
            <a:off x="3319848" y="4081846"/>
            <a:ext cx="1791729" cy="40365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Curved Down Arrow 10"/>
          <p:cNvSpPr/>
          <p:nvPr/>
        </p:nvSpPr>
        <p:spPr>
          <a:xfrm rot="10800000">
            <a:off x="5177480" y="4073609"/>
            <a:ext cx="1725828" cy="4489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 rot="10800000">
            <a:off x="6923901" y="4053015"/>
            <a:ext cx="1956488" cy="45720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60075" y="2849947"/>
            <a:ext cx="718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÷ 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13619" y="4477265"/>
            <a:ext cx="705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x 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43567" y="2804639"/>
            <a:ext cx="87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÷ 100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72399" y="4481384"/>
            <a:ext cx="861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x 100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14702" y="2808758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÷ 1000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18820" y="4497860"/>
            <a:ext cx="101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x 1000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09352" y="5029201"/>
            <a:ext cx="22854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1km = 1000m</a:t>
            </a:r>
          </a:p>
          <a:p>
            <a:r>
              <a:rPr lang="en-GB" sz="2800" dirty="0"/>
              <a:t>1m = 100cm</a:t>
            </a:r>
          </a:p>
          <a:p>
            <a:r>
              <a:rPr lang="en-GB" sz="2800" dirty="0"/>
              <a:t>1cm = 10mm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0816" y="383227"/>
            <a:ext cx="7253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/>
              <a:t>Metric Conversions: Areas</a:t>
            </a:r>
            <a:endParaRPr lang="en-GB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83493" y="1260390"/>
            <a:ext cx="8625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What is the area of a square 1m by 1m in cm²</a:t>
            </a:r>
          </a:p>
        </p:txBody>
      </p:sp>
      <p:sp>
        <p:nvSpPr>
          <p:cNvPr id="6" name="Rectangle 5"/>
          <p:cNvSpPr/>
          <p:nvPr/>
        </p:nvSpPr>
        <p:spPr>
          <a:xfrm>
            <a:off x="2487827" y="1977082"/>
            <a:ext cx="2137719" cy="215007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841525" y="1993558"/>
            <a:ext cx="2137719" cy="215007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53945" y="4139514"/>
            <a:ext cx="654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1m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37037" y="2710248"/>
            <a:ext cx="654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1m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62896" y="4712044"/>
            <a:ext cx="35546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Area 1m x 1m = 1m²</a:t>
            </a:r>
          </a:p>
          <a:p>
            <a:r>
              <a:rPr lang="en-GB" sz="2800" dirty="0">
                <a:solidFill>
                  <a:srgbClr val="FF0000"/>
                </a:solidFill>
              </a:rPr>
              <a:t>1m = 100cm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15447" y="4703806"/>
            <a:ext cx="35546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Area 100cm x 100cm = 10,000cm²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18204" y="2784389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100cm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76983" y="4147751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100cm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79605" y="5912878"/>
            <a:ext cx="287719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1m² </a:t>
            </a:r>
            <a:r>
              <a:rPr lang="en-GB" sz="2800">
                <a:solidFill>
                  <a:srgbClr val="FF0000"/>
                </a:solidFill>
              </a:rPr>
              <a:t>= 10,000cm²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6995" y="333633"/>
            <a:ext cx="7253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/>
              <a:t>Metric Conversions: Volumes</a:t>
            </a:r>
            <a:endParaRPr lang="en-GB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83493" y="1260389"/>
            <a:ext cx="8625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is the volume of a cube 1m by 1m by 1m in cm³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31524" y="3954163"/>
            <a:ext cx="654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1m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86464" y="2846172"/>
            <a:ext cx="654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1m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75251" y="4551405"/>
            <a:ext cx="83243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Volume 1m x 1m x 1m = 1m³</a:t>
            </a:r>
          </a:p>
          <a:p>
            <a:r>
              <a:rPr lang="en-GB" sz="2800" dirty="0">
                <a:solidFill>
                  <a:srgbClr val="FF0000"/>
                </a:solidFill>
              </a:rPr>
              <a:t>1m = 100cm</a:t>
            </a:r>
          </a:p>
          <a:p>
            <a:r>
              <a:rPr lang="en-GB" sz="2800" dirty="0">
                <a:solidFill>
                  <a:srgbClr val="FF0000"/>
                </a:solidFill>
              </a:rPr>
              <a:t>100cm x 100cm x 100cm = 1,000,000cm³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18204" y="2784389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100cm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81567" y="3974756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100cm</a:t>
            </a:r>
          </a:p>
        </p:txBody>
      </p:sp>
      <p:sp>
        <p:nvSpPr>
          <p:cNvPr id="14" name="Cube 13"/>
          <p:cNvSpPr/>
          <p:nvPr/>
        </p:nvSpPr>
        <p:spPr>
          <a:xfrm>
            <a:off x="2561969" y="1804087"/>
            <a:ext cx="2236572" cy="2155265"/>
          </a:xfrm>
          <a:prstGeom prst="cube">
            <a:avLst>
              <a:gd name="adj" fmla="val 26255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506096" y="3513439"/>
            <a:ext cx="654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1m</a:t>
            </a:r>
          </a:p>
        </p:txBody>
      </p:sp>
      <p:sp>
        <p:nvSpPr>
          <p:cNvPr id="16" name="Cube 15"/>
          <p:cNvSpPr/>
          <p:nvPr/>
        </p:nvSpPr>
        <p:spPr>
          <a:xfrm>
            <a:off x="6804455" y="1820563"/>
            <a:ext cx="2236572" cy="2155265"/>
          </a:xfrm>
          <a:prstGeom prst="cube">
            <a:avLst>
              <a:gd name="adj" fmla="val 26255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8765059" y="3472248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100cm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79605" y="6075404"/>
            <a:ext cx="341445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1m</a:t>
            </a:r>
            <a:r>
              <a:rPr lang="en-GB" sz="2800" baseline="30000" dirty="0">
                <a:solidFill>
                  <a:srgbClr val="FF0000"/>
                </a:solidFill>
              </a:rPr>
              <a:t>3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  <a:r>
              <a:rPr lang="en-GB" sz="2800">
                <a:solidFill>
                  <a:srgbClr val="FF0000"/>
                </a:solidFill>
              </a:rPr>
              <a:t>= 1,000,000cm</a:t>
            </a:r>
            <a:r>
              <a:rPr lang="en-GB" sz="2800" baseline="30000">
                <a:solidFill>
                  <a:srgbClr val="FF0000"/>
                </a:solidFill>
              </a:rPr>
              <a:t>3</a:t>
            </a:r>
            <a:endParaRPr lang="en-GB" sz="2800" baseline="3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 animBg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6995" y="333632"/>
            <a:ext cx="72534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Metric Conversions: </a:t>
            </a:r>
          </a:p>
          <a:p>
            <a:r>
              <a:rPr lang="en-GB" sz="4400" b="1" dirty="0"/>
              <a:t>Area &amp; Volume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1708" y="1767016"/>
            <a:ext cx="8625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Metric Area</a:t>
            </a:r>
          </a:p>
          <a:p>
            <a:endParaRPr lang="en-GB" sz="2800" dirty="0">
              <a:solidFill>
                <a:srgbClr val="FF0000"/>
              </a:solidFill>
            </a:endParaRPr>
          </a:p>
          <a:p>
            <a:pPr algn="ctr"/>
            <a:r>
              <a:rPr lang="en-GB" sz="4000" b="1" dirty="0"/>
              <a:t>mm²		cm²		m²		 km²</a:t>
            </a:r>
          </a:p>
        </p:txBody>
      </p:sp>
      <p:sp>
        <p:nvSpPr>
          <p:cNvPr id="7" name="Curved Down Arrow 6"/>
          <p:cNvSpPr/>
          <p:nvPr/>
        </p:nvSpPr>
        <p:spPr>
          <a:xfrm>
            <a:off x="3253947" y="2380735"/>
            <a:ext cx="1791729" cy="42671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>
            <a:off x="5111578" y="2372498"/>
            <a:ext cx="1725828" cy="42671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Curved Down Arrow 8"/>
          <p:cNvSpPr/>
          <p:nvPr/>
        </p:nvSpPr>
        <p:spPr>
          <a:xfrm>
            <a:off x="6857999" y="2351904"/>
            <a:ext cx="1956488" cy="42671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Curved Down Arrow 9"/>
          <p:cNvSpPr/>
          <p:nvPr/>
        </p:nvSpPr>
        <p:spPr>
          <a:xfrm rot="10800000">
            <a:off x="3233351" y="3179803"/>
            <a:ext cx="1791729" cy="40365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Curved Down Arrow 10"/>
          <p:cNvSpPr/>
          <p:nvPr/>
        </p:nvSpPr>
        <p:spPr>
          <a:xfrm rot="10800000">
            <a:off x="5090983" y="3171566"/>
            <a:ext cx="1725828" cy="4489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 rot="10800000">
            <a:off x="6837405" y="3150971"/>
            <a:ext cx="1828801" cy="45720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3579" y="1947904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÷ 10²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27123" y="3575222"/>
            <a:ext cx="809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x 10²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57070" y="1902596"/>
            <a:ext cx="978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÷ 100²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85902" y="3579341"/>
            <a:ext cx="965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x 100²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28204" y="1906715"/>
            <a:ext cx="113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÷ 1000²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94106" y="3595817"/>
            <a:ext cx="1120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x 1000²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87610" y="4143632"/>
            <a:ext cx="8625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Metric Volume</a:t>
            </a:r>
          </a:p>
          <a:p>
            <a:endParaRPr lang="en-GB" sz="2800" dirty="0">
              <a:solidFill>
                <a:srgbClr val="FF0000"/>
              </a:solidFill>
            </a:endParaRPr>
          </a:p>
          <a:p>
            <a:pPr algn="ctr"/>
            <a:r>
              <a:rPr lang="en-GB" sz="4000" b="1" dirty="0"/>
              <a:t>      mm³		cm³		m³		 km³</a:t>
            </a:r>
          </a:p>
        </p:txBody>
      </p:sp>
      <p:sp>
        <p:nvSpPr>
          <p:cNvPr id="21" name="Curved Down Arrow 20"/>
          <p:cNvSpPr/>
          <p:nvPr/>
        </p:nvSpPr>
        <p:spPr>
          <a:xfrm>
            <a:off x="3319850" y="4782064"/>
            <a:ext cx="1791729" cy="42671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2" name="Curved Down Arrow 21"/>
          <p:cNvSpPr/>
          <p:nvPr/>
        </p:nvSpPr>
        <p:spPr>
          <a:xfrm>
            <a:off x="5177481" y="4773827"/>
            <a:ext cx="1725828" cy="42671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Curved Down Arrow 22"/>
          <p:cNvSpPr/>
          <p:nvPr/>
        </p:nvSpPr>
        <p:spPr>
          <a:xfrm>
            <a:off x="6923902" y="4753233"/>
            <a:ext cx="1956488" cy="42671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Curved Down Arrow 23"/>
          <p:cNvSpPr/>
          <p:nvPr/>
        </p:nvSpPr>
        <p:spPr>
          <a:xfrm rot="10800000">
            <a:off x="3299254" y="5581132"/>
            <a:ext cx="1791729" cy="40365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Curved Down Arrow 24"/>
          <p:cNvSpPr/>
          <p:nvPr/>
        </p:nvSpPr>
        <p:spPr>
          <a:xfrm rot="10800000">
            <a:off x="5156886" y="5572895"/>
            <a:ext cx="1725828" cy="4489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Curved Down Arrow 25"/>
          <p:cNvSpPr/>
          <p:nvPr/>
        </p:nvSpPr>
        <p:spPr>
          <a:xfrm rot="10800000">
            <a:off x="6903308" y="5552300"/>
            <a:ext cx="1828801" cy="45720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01265" y="4349233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÷ 10³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93026" y="5976551"/>
            <a:ext cx="809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x 10³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22973" y="4303925"/>
            <a:ext cx="978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÷ 100³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51805" y="5980670"/>
            <a:ext cx="965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x 100³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94107" y="4308044"/>
            <a:ext cx="113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÷ 1000³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60009" y="5997146"/>
            <a:ext cx="1120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x 1000³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"/>
            <a:ext cx="7253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/>
              <a:t>Practice </a:t>
            </a:r>
            <a:r>
              <a:rPr lang="mr-IN" sz="6000" b="1" dirty="0"/>
              <a:t>–</a:t>
            </a:r>
            <a:r>
              <a:rPr lang="en-GB" sz="6000" b="1" dirty="0"/>
              <a:t> Convert: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25619" y="1399287"/>
            <a:ext cx="298237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5m into cm</a:t>
            </a:r>
          </a:p>
          <a:p>
            <a:endParaRPr lang="en-GB" sz="2400" dirty="0"/>
          </a:p>
          <a:p>
            <a:r>
              <a:rPr lang="en-GB" sz="2400" dirty="0"/>
              <a:t>250mm into m</a:t>
            </a:r>
          </a:p>
          <a:p>
            <a:endParaRPr lang="en-GB" sz="2400" dirty="0"/>
          </a:p>
          <a:p>
            <a:r>
              <a:rPr lang="en-GB" sz="2400" dirty="0"/>
              <a:t>0.0025km into mm</a:t>
            </a:r>
          </a:p>
          <a:p>
            <a:endParaRPr lang="en-GB" sz="2400" dirty="0"/>
          </a:p>
          <a:p>
            <a:r>
              <a:rPr lang="en-GB" sz="2400" dirty="0"/>
              <a:t>4m</a:t>
            </a:r>
            <a:r>
              <a:rPr lang="en-GB" sz="2400" baseline="30000" dirty="0"/>
              <a:t>2</a:t>
            </a:r>
            <a:r>
              <a:rPr lang="en-GB" sz="2400" dirty="0"/>
              <a:t> into cm</a:t>
            </a:r>
            <a:r>
              <a:rPr lang="en-GB" sz="2400" baseline="30000" dirty="0"/>
              <a:t>2</a:t>
            </a:r>
          </a:p>
          <a:p>
            <a:endParaRPr lang="en-GB" sz="2400" dirty="0"/>
          </a:p>
          <a:p>
            <a:r>
              <a:rPr lang="en-GB" sz="2400" dirty="0"/>
              <a:t>1200cm</a:t>
            </a:r>
            <a:r>
              <a:rPr lang="en-GB" sz="2400" baseline="30000" dirty="0"/>
              <a:t>2</a:t>
            </a:r>
            <a:r>
              <a:rPr lang="en-GB" sz="2400" dirty="0"/>
              <a:t> into m</a:t>
            </a:r>
            <a:r>
              <a:rPr lang="en-GB" sz="2400" baseline="30000" dirty="0"/>
              <a:t>2</a:t>
            </a:r>
          </a:p>
          <a:p>
            <a:endParaRPr lang="en-GB" sz="2400" dirty="0"/>
          </a:p>
          <a:p>
            <a:r>
              <a:rPr lang="en-GB" sz="2400" dirty="0"/>
              <a:t>0.032cm</a:t>
            </a:r>
            <a:r>
              <a:rPr lang="en-GB" sz="2400" baseline="30000" dirty="0"/>
              <a:t>3</a:t>
            </a:r>
            <a:r>
              <a:rPr lang="en-GB" sz="2400" dirty="0"/>
              <a:t> into mm</a:t>
            </a:r>
            <a:r>
              <a:rPr lang="en-GB" sz="2400" baseline="30000" dirty="0"/>
              <a:t>3</a:t>
            </a:r>
          </a:p>
          <a:p>
            <a:endParaRPr lang="en-GB" sz="2400" dirty="0"/>
          </a:p>
          <a:p>
            <a:r>
              <a:rPr lang="en-GB" sz="2400" dirty="0"/>
              <a:t>1500000mm</a:t>
            </a:r>
            <a:r>
              <a:rPr lang="en-GB" sz="2400" baseline="30000" dirty="0"/>
              <a:t>3</a:t>
            </a:r>
            <a:r>
              <a:rPr lang="en-GB" sz="2400" dirty="0"/>
              <a:t> into m</a:t>
            </a:r>
            <a:r>
              <a:rPr lang="en-GB" sz="2400" baseline="30000" dirty="0"/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59798" y="1399286"/>
            <a:ext cx="970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rgbClr val="FF0000"/>
                </a:solidFill>
              </a:rPr>
              <a:t>x 100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15620" y="1510974"/>
            <a:ext cx="1935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>
                <a:solidFill>
                  <a:srgbClr val="FF0000"/>
                </a:solidFill>
              </a:rPr>
              <a:t>5 x 100 = 500 cm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25074" y="2130419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÷ 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15620" y="2206340"/>
            <a:ext cx="3213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250 ÷ 1000 = 0.25 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0768" y="2130419"/>
            <a:ext cx="9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÷ 100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25072" y="2764076"/>
            <a:ext cx="1152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x 1000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1219" y="2745893"/>
            <a:ext cx="970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rgbClr val="FF0000"/>
                </a:solidFill>
              </a:rPr>
              <a:t>x 100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57184" y="2754985"/>
            <a:ext cx="787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x 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15619" y="2806505"/>
            <a:ext cx="3881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FF0000"/>
                </a:solidFill>
              </a:rPr>
              <a:t>0.0025 </a:t>
            </a:r>
            <a:r>
              <a:rPr lang="en-GB" sz="2000" dirty="0">
                <a:solidFill>
                  <a:srgbClr val="FF0000"/>
                </a:solidFill>
              </a:rPr>
              <a:t>x 1000000 </a:t>
            </a:r>
            <a:r>
              <a:rPr lang="en-GB" sz="2000">
                <a:solidFill>
                  <a:srgbClr val="FF0000"/>
                </a:solidFill>
              </a:rPr>
              <a:t>= 2500 mm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57660" y="3506785"/>
            <a:ext cx="1091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x 100</a:t>
            </a:r>
            <a:r>
              <a:rPr lang="en-GB" sz="2800" baseline="30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15619" y="3568340"/>
            <a:ext cx="24112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4 x 100</a:t>
            </a:r>
            <a:r>
              <a:rPr lang="en-GB" sz="2000" baseline="30000" dirty="0">
                <a:solidFill>
                  <a:srgbClr val="FF0000"/>
                </a:solidFill>
              </a:rPr>
              <a:t>2</a:t>
            </a:r>
            <a:r>
              <a:rPr lang="en-GB" sz="2000" dirty="0">
                <a:solidFill>
                  <a:srgbClr val="FF0000"/>
                </a:solidFill>
              </a:rPr>
              <a:t> = 40000 cm</a:t>
            </a:r>
            <a:r>
              <a:rPr lang="en-GB" sz="2000" baseline="30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72892" y="4266894"/>
            <a:ext cx="1116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÷ 100</a:t>
            </a:r>
            <a:r>
              <a:rPr lang="en-GB" sz="2800" baseline="30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15619" y="4326011"/>
            <a:ext cx="2470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1200 ÷ 100</a:t>
            </a:r>
            <a:r>
              <a:rPr lang="en-GB" sz="2000" baseline="30000" dirty="0">
                <a:solidFill>
                  <a:srgbClr val="FF0000"/>
                </a:solidFill>
              </a:rPr>
              <a:t>2</a:t>
            </a:r>
            <a:r>
              <a:rPr lang="en-GB" sz="2000" dirty="0">
                <a:solidFill>
                  <a:srgbClr val="FF0000"/>
                </a:solidFill>
              </a:rPr>
              <a:t> = 0.12 m</a:t>
            </a:r>
            <a:r>
              <a:rPr lang="en-GB" sz="2000" baseline="30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96937" y="5014998"/>
            <a:ext cx="909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x 10</a:t>
            </a:r>
            <a:r>
              <a:rPr lang="en-GB" sz="2800" baseline="30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42143" y="5014998"/>
            <a:ext cx="2398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0.032 x 10</a:t>
            </a:r>
            <a:r>
              <a:rPr lang="en-GB" sz="2000" baseline="30000" dirty="0">
                <a:solidFill>
                  <a:srgbClr val="FF0000"/>
                </a:solidFill>
              </a:rPr>
              <a:t>3</a:t>
            </a:r>
            <a:r>
              <a:rPr lang="en-GB" sz="2000" dirty="0">
                <a:solidFill>
                  <a:srgbClr val="FF0000"/>
                </a:solidFill>
              </a:rPr>
              <a:t> = 32 mm</a:t>
            </a:r>
            <a:r>
              <a:rPr lang="en-GB" sz="2000" baseline="30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86900" y="5763102"/>
            <a:ext cx="933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÷ 10</a:t>
            </a:r>
            <a:r>
              <a:rPr lang="en-GB" sz="2800" baseline="30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56057" y="5769713"/>
            <a:ext cx="1116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÷ 100</a:t>
            </a:r>
            <a:r>
              <a:rPr lang="en-GB" sz="2800" baseline="30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75402" y="5831268"/>
            <a:ext cx="3709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>
                <a:solidFill>
                  <a:srgbClr val="FF0000"/>
                </a:solidFill>
              </a:rPr>
              <a:t>1500000 ÷ 10</a:t>
            </a:r>
            <a:r>
              <a:rPr lang="en-GB" sz="2000" baseline="30000">
                <a:solidFill>
                  <a:srgbClr val="FF0000"/>
                </a:solidFill>
              </a:rPr>
              <a:t>3</a:t>
            </a:r>
            <a:r>
              <a:rPr lang="en-GB" sz="2000">
                <a:solidFill>
                  <a:srgbClr val="FF0000"/>
                </a:solidFill>
              </a:rPr>
              <a:t> ÷ </a:t>
            </a:r>
            <a:r>
              <a:rPr lang="en-GB" sz="2000" dirty="0">
                <a:solidFill>
                  <a:srgbClr val="FF0000"/>
                </a:solidFill>
              </a:rPr>
              <a:t>100</a:t>
            </a:r>
            <a:r>
              <a:rPr lang="en-GB" sz="2000" baseline="30000" dirty="0">
                <a:solidFill>
                  <a:srgbClr val="FF0000"/>
                </a:solidFill>
              </a:rPr>
              <a:t>3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>
                <a:solidFill>
                  <a:srgbClr val="FF0000"/>
                </a:solidFill>
              </a:rPr>
              <a:t>= 0.0015 m</a:t>
            </a:r>
            <a:r>
              <a:rPr lang="en-GB" sz="2000" baseline="300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8921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03" y="91440"/>
            <a:ext cx="787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1-10 Quiz.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9006" y="718456"/>
                <a:ext cx="9901645" cy="4633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800" dirty="0">
                    <a:ea typeface="Cambria Math" panose="02040503050406030204" pitchFamily="18" charset="0"/>
                  </a:rPr>
                  <a:t>List the factors of 40.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List 5 different multiples of 9.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64</m:t>
                        </m:r>
                      </m:e>
                    </m:rad>
                  </m:oMath>
                </a14:m>
                <a:endParaRPr lang="en-GB" sz="2800" dirty="0">
                  <a:ea typeface="Cambria Math" panose="02040503050406030204" pitchFamily="18" charset="0"/>
                </a:endParaRP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Angles in a Pentagon add up to?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Split £80 in the ratio 10 : 6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How do you find the mean of a set of numbers.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2800" dirty="0"/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Convert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356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GB" sz="2800" dirty="0"/>
                  <a:t> to a normal number.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Write 0.0000453 in standard form.</a:t>
                </a:r>
              </a:p>
              <a:p>
                <a:pPr marL="342900" indent="-342900">
                  <a:buAutoNum type="arabicParenR"/>
                </a:pP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r>
                      <a:rPr lang="en-GB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)÷(2×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6" y="718456"/>
                <a:ext cx="9901645" cy="4633833"/>
              </a:xfrm>
              <a:prstGeom prst="rect">
                <a:avLst/>
              </a:prstGeom>
              <a:blipFill>
                <a:blip r:embed="rId5"/>
                <a:stretch>
                  <a:fillRect l="-1292" t="-1447" b="-28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1ADD9DF-7ADD-4B77-B974-EA0281472CD3}"/>
              </a:ext>
            </a:extLst>
          </p:cNvPr>
          <p:cNvSpPr txBox="1"/>
          <p:nvPr/>
        </p:nvSpPr>
        <p:spPr>
          <a:xfrm>
            <a:off x="8243668" y="718456"/>
            <a:ext cx="373932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1, 2, 4, 5, 8, 10, 20, 40</a:t>
            </a:r>
          </a:p>
          <a:p>
            <a:r>
              <a:rPr lang="en-GB" sz="2800" dirty="0">
                <a:solidFill>
                  <a:srgbClr val="FF0000"/>
                </a:solidFill>
              </a:rPr>
              <a:t>9, 18, 27, 36, 45, ……</a:t>
            </a:r>
          </a:p>
          <a:p>
            <a:r>
              <a:rPr lang="en-GB" sz="2800" dirty="0">
                <a:solidFill>
                  <a:srgbClr val="FF0000"/>
                </a:solidFill>
              </a:rPr>
              <a:t>4</a:t>
            </a:r>
          </a:p>
          <a:p>
            <a:r>
              <a:rPr lang="en-GB" sz="2800" dirty="0">
                <a:solidFill>
                  <a:srgbClr val="FF0000"/>
                </a:solidFill>
              </a:rPr>
              <a:t>540</a:t>
            </a:r>
          </a:p>
          <a:p>
            <a:r>
              <a:rPr lang="en-GB" sz="2800" dirty="0">
                <a:solidFill>
                  <a:srgbClr val="FF0000"/>
                </a:solidFill>
              </a:rPr>
              <a:t>50 : 30</a:t>
            </a:r>
          </a:p>
          <a:p>
            <a:r>
              <a:rPr lang="en-GB" sz="2800" dirty="0">
                <a:solidFill>
                  <a:srgbClr val="FF0000"/>
                </a:solidFill>
              </a:rPr>
              <a:t>Add up and divide by how many numbers</a:t>
            </a:r>
          </a:p>
          <a:p>
            <a:r>
              <a:rPr lang="en-GB" sz="2800" dirty="0">
                <a:solidFill>
                  <a:srgbClr val="FF0000"/>
                </a:solidFill>
              </a:rPr>
              <a:t>5/54</a:t>
            </a:r>
          </a:p>
          <a:p>
            <a:r>
              <a:rPr lang="en-GB" sz="2800" dirty="0">
                <a:solidFill>
                  <a:srgbClr val="FF0000"/>
                </a:solidFill>
              </a:rPr>
              <a:t>3560000</a:t>
            </a:r>
          </a:p>
          <a:p>
            <a:r>
              <a:rPr lang="en-GB" sz="2800" dirty="0">
                <a:solidFill>
                  <a:srgbClr val="FF0000"/>
                </a:solidFill>
              </a:rPr>
              <a:t>4.53 x 10</a:t>
            </a:r>
            <a:r>
              <a:rPr lang="en-GB" sz="2800" baseline="30000" dirty="0">
                <a:solidFill>
                  <a:srgbClr val="FF0000"/>
                </a:solidFill>
              </a:rPr>
              <a:t>-5</a:t>
            </a:r>
          </a:p>
          <a:p>
            <a:r>
              <a:rPr lang="en-GB" sz="2800" dirty="0">
                <a:solidFill>
                  <a:srgbClr val="FF0000"/>
                </a:solidFill>
              </a:rPr>
              <a:t>3.5 x 10</a:t>
            </a:r>
            <a:r>
              <a:rPr lang="en-GB" sz="2800" baseline="30000" dirty="0">
                <a:solidFill>
                  <a:srgbClr val="FF0000"/>
                </a:solidFill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1230759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"/>
            <a:ext cx="80559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800" b="1" dirty="0"/>
              <a:t>Contextualised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84505" y="2097277"/>
            <a:ext cx="2474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(a) A rectangle is 6m by 4m. What is it’s area in cm²?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78775" y="2119297"/>
            <a:ext cx="3252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(b) A cuboid is 2cm by 3cm by 5cm. What is it’s volume in mm³?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38663" y="2119297"/>
            <a:ext cx="3532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(c) A field has an area of 36000000m². What is it’s area in km²?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443" y="1280002"/>
            <a:ext cx="1911794" cy="8172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696" y="1120111"/>
            <a:ext cx="1494822" cy="8727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18482" y="1131122"/>
            <a:ext cx="1377387" cy="7671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54703" y="3260967"/>
            <a:ext cx="2992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36000000m² </a:t>
            </a:r>
            <a:r>
              <a:rPr lang="en-GB">
                <a:solidFill>
                  <a:srgbClr val="FF0000"/>
                </a:solidFill>
              </a:rPr>
              <a:t>÷ 1000</a:t>
            </a:r>
            <a:r>
              <a:rPr lang="en-GB" baseline="30000">
                <a:solidFill>
                  <a:srgbClr val="FF0000"/>
                </a:solidFill>
              </a:rPr>
              <a:t>2</a:t>
            </a:r>
            <a:r>
              <a:rPr lang="en-GB" baseline="30000" dirty="0">
                <a:solidFill>
                  <a:srgbClr val="FF0000"/>
                </a:solidFill>
              </a:rPr>
              <a:t> </a:t>
            </a:r>
            <a:r>
              <a:rPr lang="en-GB">
                <a:solidFill>
                  <a:srgbClr val="FF0000"/>
                </a:solidFill>
              </a:rPr>
              <a:t>= </a:t>
            </a:r>
            <a:r>
              <a:rPr lang="en-GB" dirty="0">
                <a:solidFill>
                  <a:srgbClr val="FF0000"/>
                </a:solidFill>
              </a:rPr>
              <a:t>36km²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84505" y="2845470"/>
            <a:ext cx="30993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6m x 4m = 24m²		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24m</a:t>
            </a:r>
            <a:r>
              <a:rPr lang="en-GB" baseline="30000" dirty="0">
                <a:solidFill>
                  <a:srgbClr val="FF0000"/>
                </a:solidFill>
              </a:rPr>
              <a:t>2</a:t>
            </a:r>
            <a:r>
              <a:rPr lang="en-GB" dirty="0">
                <a:solidFill>
                  <a:srgbClr val="FF0000"/>
                </a:solidFill>
              </a:rPr>
              <a:t> x 100</a:t>
            </a:r>
            <a:r>
              <a:rPr lang="en-GB" baseline="30000" dirty="0">
                <a:solidFill>
                  <a:srgbClr val="FF0000"/>
                </a:solidFill>
              </a:rPr>
              <a:t>2</a:t>
            </a:r>
            <a:r>
              <a:rPr lang="en-GB" dirty="0">
                <a:solidFill>
                  <a:srgbClr val="FF0000"/>
                </a:solidFill>
              </a:rPr>
              <a:t> = 240000cm²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01616" y="2983968"/>
            <a:ext cx="26068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2cm x 3cm x 5cm = 30cm³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30cm³ x 10</a:t>
            </a:r>
            <a:r>
              <a:rPr lang="en-GB" baseline="30000" dirty="0">
                <a:solidFill>
                  <a:srgbClr val="FF0000"/>
                </a:solidFill>
              </a:rPr>
              <a:t>3</a:t>
            </a:r>
            <a:r>
              <a:rPr lang="en-GB" dirty="0">
                <a:solidFill>
                  <a:srgbClr val="FF0000"/>
                </a:solidFill>
              </a:rPr>
              <a:t> = 30000mm</a:t>
            </a:r>
            <a:r>
              <a:rPr lang="en-GB" baseline="30000" dirty="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6996" y="979963"/>
            <a:ext cx="86250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600" dirty="0"/>
              <a:t>A cube has a volume of 8cm³. What is it’s volume in m³?</a:t>
            </a:r>
          </a:p>
          <a:p>
            <a:pPr marL="228600" indent="-228600">
              <a:buFont typeface="+mj-lt"/>
              <a:buAutoNum type="arabicPeriod"/>
            </a:pPr>
            <a:endParaRPr lang="en-GB" sz="1600" dirty="0"/>
          </a:p>
          <a:p>
            <a:pPr marL="228600" indent="-228600">
              <a:buFont typeface="+mj-lt"/>
              <a:buAutoNum type="arabicPeriod"/>
            </a:pPr>
            <a:endParaRPr lang="en-GB" sz="1600" dirty="0"/>
          </a:p>
          <a:p>
            <a:pPr marL="228600" indent="-228600">
              <a:buFont typeface="+mj-lt"/>
              <a:buAutoNum type="arabicPeriod"/>
            </a:pPr>
            <a:endParaRPr lang="en-GB" sz="1600" dirty="0"/>
          </a:p>
          <a:p>
            <a:pPr marL="228600" indent="-228600">
              <a:buFont typeface="+mj-lt"/>
              <a:buAutoNum type="arabicPeriod"/>
            </a:pPr>
            <a:r>
              <a:rPr lang="en-GB" sz="1600" dirty="0"/>
              <a:t>A square has an area of 8100m². What is the length of each side of the square in km?</a:t>
            </a:r>
          </a:p>
          <a:p>
            <a:pPr marL="228600" indent="-228600">
              <a:buFont typeface="+mj-lt"/>
              <a:buAutoNum type="arabicPeriod"/>
            </a:pPr>
            <a:endParaRPr lang="en-GB" sz="1600" dirty="0"/>
          </a:p>
          <a:p>
            <a:pPr marL="228600" indent="-228600">
              <a:buFont typeface="+mj-lt"/>
              <a:buAutoNum type="arabicPeriod"/>
            </a:pPr>
            <a:endParaRPr lang="en-GB" sz="1600" dirty="0"/>
          </a:p>
          <a:p>
            <a:pPr marL="228600" indent="-228600">
              <a:buFont typeface="+mj-lt"/>
              <a:buAutoNum type="arabicPeriod"/>
            </a:pPr>
            <a:endParaRPr lang="en-GB" sz="1600" dirty="0"/>
          </a:p>
          <a:p>
            <a:pPr marL="228600" indent="-228600">
              <a:buFont typeface="+mj-lt"/>
              <a:buAutoNum type="arabicPeriod"/>
            </a:pPr>
            <a:r>
              <a:rPr lang="en-GB" sz="1600" dirty="0"/>
              <a:t>A football pitch is 80m by 120m. Calculate: (1) the perimeter in cm. (2) The area in km².</a:t>
            </a:r>
          </a:p>
          <a:p>
            <a:pPr marL="228600" indent="-228600">
              <a:buFont typeface="+mj-lt"/>
              <a:buAutoNum type="arabicPeriod"/>
            </a:pPr>
            <a:endParaRPr lang="en-GB" sz="1600" dirty="0"/>
          </a:p>
          <a:p>
            <a:pPr marL="228600" indent="-228600">
              <a:buFont typeface="+mj-lt"/>
              <a:buAutoNum type="arabicPeriod"/>
            </a:pPr>
            <a:endParaRPr lang="en-GB" sz="1600" dirty="0"/>
          </a:p>
          <a:p>
            <a:pPr marL="228600" indent="-228600">
              <a:buFont typeface="+mj-lt"/>
              <a:buAutoNum type="arabicPeriod"/>
            </a:pPr>
            <a:endParaRPr lang="en-GB" sz="1600" dirty="0"/>
          </a:p>
          <a:p>
            <a:pPr marL="228600" indent="-228600">
              <a:buFont typeface="+mj-lt"/>
              <a:buAutoNum type="arabicPeriod"/>
            </a:pPr>
            <a:r>
              <a:rPr lang="en-GB" sz="1600" dirty="0"/>
              <a:t>5miles ≈ 8 kilometres. The approximate distance between London and Cambridge is 60 miles. How far is it between London and Cambridge in metres?</a:t>
            </a:r>
          </a:p>
          <a:p>
            <a:pPr marL="514350" indent="-514350"/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1"/>
            <a:ext cx="81601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650" b="1" dirty="0"/>
              <a:t>Practice </a:t>
            </a:r>
            <a:r>
              <a:rPr lang="mr-IN" sz="5650" b="1" dirty="0"/>
              <a:t>–</a:t>
            </a:r>
            <a:r>
              <a:rPr lang="en-GB" sz="5650" b="1" dirty="0"/>
              <a:t> Contextualised: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37344" y="1374295"/>
            <a:ext cx="36151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FF0000"/>
                </a:solidFill>
              </a:rPr>
              <a:t>8cm</a:t>
            </a:r>
            <a:r>
              <a:rPr lang="en-GB" sz="2200" baseline="30000" dirty="0">
                <a:solidFill>
                  <a:srgbClr val="FF0000"/>
                </a:solidFill>
              </a:rPr>
              <a:t>3 </a:t>
            </a:r>
            <a:r>
              <a:rPr lang="en-GB" sz="2200" dirty="0">
                <a:solidFill>
                  <a:srgbClr val="FF0000"/>
                </a:solidFill>
              </a:rPr>
              <a:t>÷ 100</a:t>
            </a:r>
            <a:r>
              <a:rPr lang="en-GB" sz="2200" baseline="30000" dirty="0">
                <a:solidFill>
                  <a:srgbClr val="FF0000"/>
                </a:solidFill>
              </a:rPr>
              <a:t>3 </a:t>
            </a:r>
            <a:r>
              <a:rPr lang="en-GB" sz="2200" dirty="0">
                <a:solidFill>
                  <a:srgbClr val="FF0000"/>
                </a:solidFill>
              </a:rPr>
              <a:t>= 0.000008m³</a:t>
            </a:r>
            <a:endParaRPr lang="en-GB" sz="2200" baseline="300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67686" y="2248518"/>
            <a:ext cx="16455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FF0000"/>
                </a:solidFill>
              </a:rPr>
              <a:t>√8100 = 90</a:t>
            </a:r>
          </a:p>
        </p:txBody>
      </p:sp>
      <p:sp>
        <p:nvSpPr>
          <p:cNvPr id="9" name="Rectangle 8"/>
          <p:cNvSpPr/>
          <p:nvPr/>
        </p:nvSpPr>
        <p:spPr>
          <a:xfrm>
            <a:off x="3883908" y="2248518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200">
                <a:solidFill>
                  <a:srgbClr val="FF0000"/>
                </a:solidFill>
              </a:rPr>
              <a:t>So </a:t>
            </a:r>
            <a:r>
              <a:rPr lang="en-GB" sz="2200" dirty="0">
                <a:solidFill>
                  <a:srgbClr val="FF0000"/>
                </a:solidFill>
              </a:rPr>
              <a:t>the length of each side is 90m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94549" y="2228920"/>
            <a:ext cx="28628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>
                <a:solidFill>
                  <a:srgbClr val="FF0000"/>
                </a:solidFill>
              </a:rPr>
              <a:t>90 </a:t>
            </a:r>
            <a:r>
              <a:rPr lang="en-GB" sz="2200" dirty="0">
                <a:solidFill>
                  <a:srgbClr val="FF0000"/>
                </a:solidFill>
              </a:rPr>
              <a:t>÷ 1000 = 0.09km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6996" y="3239889"/>
            <a:ext cx="4730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GB" sz="2200" dirty="0">
                <a:solidFill>
                  <a:srgbClr val="FF0000"/>
                </a:solidFill>
              </a:rPr>
              <a:t>Perimeter = 80 + 80 + 120 + 120 = 400m</a:t>
            </a:r>
          </a:p>
          <a:p>
            <a:pPr marL="514350" indent="-514350"/>
            <a:r>
              <a:rPr lang="en-GB" sz="2200" dirty="0">
                <a:solidFill>
                  <a:srgbClr val="FF0000"/>
                </a:solidFill>
              </a:rPr>
              <a:t>400m x 100 = 40000cm</a:t>
            </a:r>
          </a:p>
        </p:txBody>
      </p:sp>
      <p:sp>
        <p:nvSpPr>
          <p:cNvPr id="3" name="Rectangle 2"/>
          <p:cNvSpPr/>
          <p:nvPr/>
        </p:nvSpPr>
        <p:spPr>
          <a:xfrm>
            <a:off x="7027060" y="3173596"/>
            <a:ext cx="36299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GB" sz="2200" dirty="0">
                <a:solidFill>
                  <a:srgbClr val="FF0000"/>
                </a:solidFill>
              </a:rPr>
              <a:t>Area = 80 x 120 = 9600m</a:t>
            </a:r>
            <a:r>
              <a:rPr lang="en-GB" sz="2200" baseline="30000" dirty="0">
                <a:solidFill>
                  <a:srgbClr val="FF0000"/>
                </a:solidFill>
              </a:rPr>
              <a:t>2</a:t>
            </a:r>
          </a:p>
          <a:p>
            <a:pPr marL="514350" indent="-514350"/>
            <a:r>
              <a:rPr lang="en-GB" sz="2200" dirty="0">
                <a:solidFill>
                  <a:srgbClr val="FF0000"/>
                </a:solidFill>
              </a:rPr>
              <a:t>9600m</a:t>
            </a:r>
            <a:r>
              <a:rPr lang="en-GB" sz="2200" baseline="30000" dirty="0">
                <a:solidFill>
                  <a:srgbClr val="FF0000"/>
                </a:solidFill>
              </a:rPr>
              <a:t>2 </a:t>
            </a:r>
            <a:r>
              <a:rPr lang="en-GB" sz="2200" dirty="0">
                <a:solidFill>
                  <a:srgbClr val="FF0000"/>
                </a:solidFill>
              </a:rPr>
              <a:t>÷ 1000</a:t>
            </a:r>
            <a:r>
              <a:rPr lang="en-GB" sz="2200" baseline="30000" dirty="0">
                <a:solidFill>
                  <a:srgbClr val="FF0000"/>
                </a:solidFill>
              </a:rPr>
              <a:t>2 </a:t>
            </a:r>
            <a:r>
              <a:rPr lang="en-GB" sz="2200" dirty="0">
                <a:solidFill>
                  <a:srgbClr val="FF0000"/>
                </a:solidFill>
              </a:rPr>
              <a:t>= 0.0096km²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94962" y="4590417"/>
            <a:ext cx="86620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GB" sz="2200" dirty="0">
                <a:solidFill>
                  <a:srgbClr val="FF0000"/>
                </a:solidFill>
              </a:rPr>
              <a:t>5miles ≈ 8 kilometres </a:t>
            </a:r>
          </a:p>
          <a:p>
            <a:pPr marL="514350" indent="-514350"/>
            <a:r>
              <a:rPr lang="en-GB" sz="2200" dirty="0">
                <a:solidFill>
                  <a:srgbClr val="FF0000"/>
                </a:solidFill>
              </a:rPr>
              <a:t>60 ÷ 5 = 12</a:t>
            </a:r>
          </a:p>
          <a:p>
            <a:pPr marL="514350" indent="-514350"/>
            <a:r>
              <a:rPr lang="en-GB" sz="2200" dirty="0">
                <a:solidFill>
                  <a:srgbClr val="FF0000"/>
                </a:solidFill>
              </a:rPr>
              <a:t>8 x 12 = 96</a:t>
            </a:r>
          </a:p>
          <a:p>
            <a:pPr marL="514350" indent="-514350"/>
            <a:r>
              <a:rPr lang="en-GB" sz="2200" dirty="0">
                <a:solidFill>
                  <a:srgbClr val="FF0000"/>
                </a:solidFill>
              </a:rPr>
              <a:t>London to Cambridge is 96km </a:t>
            </a:r>
          </a:p>
          <a:p>
            <a:pPr marL="514350" indent="-514350"/>
            <a:r>
              <a:rPr lang="en-GB" sz="2200" dirty="0">
                <a:solidFill>
                  <a:srgbClr val="FF0000"/>
                </a:solidFill>
              </a:rPr>
              <a:t>London to Cambridge is 96km x 1000 = 96000m</a:t>
            </a:r>
          </a:p>
        </p:txBody>
      </p:sp>
    </p:spTree>
    <p:extLst>
      <p:ext uri="{BB962C8B-B14F-4D97-AF65-F5344CB8AC3E}">
        <p14:creationId xmlns:p14="http://schemas.microsoft.com/office/powerpoint/2010/main" val="54794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AA29FBD-8680-4C2F-A1E5-30F252111F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mic Sans MS" panose="030F0702030302020204" pitchFamily="66" charset="0"/>
              </a:rPr>
              <a:t>Exchange Rates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A2C9A5F-B015-4FAD-89B3-700FC0A9C2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Comic Sans MS" panose="030F0702030302020204" pitchFamily="66" charset="0"/>
              </a:rPr>
              <a:t>The current Exchange Rate from pounds to Euros is:</a:t>
            </a:r>
          </a:p>
          <a:p>
            <a:pPr algn="ctr">
              <a:buFontTx/>
              <a:buNone/>
            </a:pPr>
            <a:endParaRPr lang="en-US" altLang="en-US" dirty="0">
              <a:latin typeface="Comic Sans MS" panose="030F0702030302020204" pitchFamily="66" charset="0"/>
            </a:endParaRPr>
          </a:p>
          <a:p>
            <a:pPr algn="ctr">
              <a:buFontTx/>
              <a:buNone/>
            </a:pPr>
            <a:endParaRPr lang="en-US" altLang="en-US" dirty="0">
              <a:latin typeface="Comic Sans MS" panose="030F0702030302020204" pitchFamily="66" charset="0"/>
            </a:endParaRPr>
          </a:p>
          <a:p>
            <a:pPr algn="ctr">
              <a:buFontTx/>
              <a:buNone/>
            </a:pPr>
            <a:r>
              <a:rPr lang="en-US" altLang="en-US" dirty="0">
                <a:latin typeface="Comic Sans MS" panose="030F0702030302020204" pitchFamily="66" charset="0"/>
              </a:rPr>
              <a:t>£1  : €1.60</a:t>
            </a:r>
          </a:p>
        </p:txBody>
      </p:sp>
      <p:sp>
        <p:nvSpPr>
          <p:cNvPr id="5124" name="Arc 4">
            <a:extLst>
              <a:ext uri="{FF2B5EF4-FFF2-40B4-BE49-F238E27FC236}">
                <a16:creationId xmlns:a16="http://schemas.microsoft.com/office/drawing/2014/main" id="{171A9B3B-EC89-46F6-B31C-136137801CB0}"/>
              </a:ext>
            </a:extLst>
          </p:cNvPr>
          <p:cNvSpPr>
            <a:spLocks/>
          </p:cNvSpPr>
          <p:nvPr/>
        </p:nvSpPr>
        <p:spPr bwMode="auto">
          <a:xfrm>
            <a:off x="5334000" y="2976272"/>
            <a:ext cx="1371600" cy="398389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1 w 43200"/>
              <a:gd name="T1" fmla="*/ 22293 h 22293"/>
              <a:gd name="T2" fmla="*/ 43200 w 43200"/>
              <a:gd name="T3" fmla="*/ 21600 h 22293"/>
              <a:gd name="T4" fmla="*/ 21600 w 43200"/>
              <a:gd name="T5" fmla="*/ 21600 h 22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293" fill="none" extrusionOk="0">
                <a:moveTo>
                  <a:pt x="11" y="22292"/>
                </a:moveTo>
                <a:cubicBezTo>
                  <a:pt x="3" y="22062"/>
                  <a:pt x="0" y="2183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599"/>
                </a:cubicBezTo>
              </a:path>
              <a:path w="43200" h="22293" stroke="0" extrusionOk="0">
                <a:moveTo>
                  <a:pt x="11" y="22292"/>
                </a:moveTo>
                <a:cubicBezTo>
                  <a:pt x="3" y="22062"/>
                  <a:pt x="0" y="2183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6" name="Arc 6">
            <a:extLst>
              <a:ext uri="{FF2B5EF4-FFF2-40B4-BE49-F238E27FC236}">
                <a16:creationId xmlns:a16="http://schemas.microsoft.com/office/drawing/2014/main" id="{62796D92-DBAC-48B9-9726-A7B48FD97EE7}"/>
              </a:ext>
            </a:extLst>
          </p:cNvPr>
          <p:cNvSpPr>
            <a:spLocks/>
          </p:cNvSpPr>
          <p:nvPr/>
        </p:nvSpPr>
        <p:spPr bwMode="auto">
          <a:xfrm flipH="1" flipV="1">
            <a:off x="5334000" y="3930834"/>
            <a:ext cx="1371600" cy="3937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1 w 43200"/>
              <a:gd name="T1" fmla="*/ 22293 h 22293"/>
              <a:gd name="T2" fmla="*/ 43200 w 43200"/>
              <a:gd name="T3" fmla="*/ 21600 h 22293"/>
              <a:gd name="T4" fmla="*/ 21600 w 43200"/>
              <a:gd name="T5" fmla="*/ 21600 h 22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293" fill="none" extrusionOk="0">
                <a:moveTo>
                  <a:pt x="11" y="22292"/>
                </a:moveTo>
                <a:cubicBezTo>
                  <a:pt x="3" y="22062"/>
                  <a:pt x="0" y="2183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599"/>
                </a:cubicBezTo>
              </a:path>
              <a:path w="43200" h="22293" stroke="0" extrusionOk="0">
                <a:moveTo>
                  <a:pt x="11" y="22292"/>
                </a:moveTo>
                <a:cubicBezTo>
                  <a:pt x="3" y="22062"/>
                  <a:pt x="0" y="2183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7" name="Text Box 7">
            <a:extLst>
              <a:ext uri="{FF2B5EF4-FFF2-40B4-BE49-F238E27FC236}">
                <a16:creationId xmlns:a16="http://schemas.microsoft.com/office/drawing/2014/main" id="{E96EF118-B4B7-47A4-B7F5-4E349FCB7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725447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latin typeface="Comic Sans MS" panose="030F0702030302020204" pitchFamily="66" charset="0"/>
              </a:rPr>
              <a:t>x 1.6</a:t>
            </a:r>
          </a:p>
        </p:txBody>
      </p:sp>
      <p:sp>
        <p:nvSpPr>
          <p:cNvPr id="5129" name="Text Box 9">
            <a:extLst>
              <a:ext uri="{FF2B5EF4-FFF2-40B4-BE49-F238E27FC236}">
                <a16:creationId xmlns:a16="http://schemas.microsoft.com/office/drawing/2014/main" id="{7A051CE5-C787-4CEC-92E8-045619FDD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4324534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latin typeface="Comic Sans MS" panose="030F0702030302020204" pitchFamily="66" charset="0"/>
              </a:rPr>
              <a:t>÷</a:t>
            </a:r>
            <a:r>
              <a:rPr lang="en-US" altLang="en-US">
                <a:latin typeface="Comic Sans MS" panose="030F0702030302020204" pitchFamily="66" charset="0"/>
              </a:rPr>
              <a:t> 1.6</a:t>
            </a:r>
          </a:p>
        </p:txBody>
      </p:sp>
      <p:pic>
        <p:nvPicPr>
          <p:cNvPr id="5130" name="Picture 10">
            <a:extLst>
              <a:ext uri="{FF2B5EF4-FFF2-40B4-BE49-F238E27FC236}">
                <a16:creationId xmlns:a16="http://schemas.microsoft.com/office/drawing/2014/main" id="{821DAD49-24FE-4705-9B88-D6B174920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124200"/>
            <a:ext cx="1600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08A2BAD-5057-493A-8C66-A57C043407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mic Sans MS" panose="030F0702030302020204" pitchFamily="66" charset="0"/>
              </a:rPr>
              <a:t>Exchange Rates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6AF9508-028F-4407-AD57-C7A00E5808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buFontTx/>
              <a:buNone/>
            </a:pPr>
            <a:endParaRPr lang="en-US" altLang="en-US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£1  : €1.60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	1) Convert £2.50 into Euros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		</a:t>
            </a:r>
            <a:r>
              <a:rPr lang="en-US" altLang="en-US" sz="2000">
                <a:latin typeface="Comic Sans MS" panose="030F0702030302020204" pitchFamily="66" charset="0"/>
                <a:sym typeface="Wingdings" panose="05000000000000000000" pitchFamily="2" charset="2"/>
              </a:rPr>
              <a:t>  2.5  x  1.6  =  </a:t>
            </a:r>
            <a:r>
              <a:rPr lang="en-US" altLang="en-US" sz="2000">
                <a:latin typeface="Comic Sans MS" panose="030F0702030302020204" pitchFamily="66" charset="0"/>
              </a:rPr>
              <a:t>€4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	2) If I return from a holiday with €12 Euros, what will I receive in pounds?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		</a:t>
            </a:r>
            <a:r>
              <a:rPr lang="en-US" altLang="en-US" sz="2000">
                <a:latin typeface="Comic Sans MS" panose="030F0702030302020204" pitchFamily="66" charset="0"/>
                <a:sym typeface="Wingdings" panose="05000000000000000000" pitchFamily="2" charset="2"/>
              </a:rPr>
              <a:t>  12  ÷  1.6  = </a:t>
            </a:r>
            <a:r>
              <a:rPr lang="en-US" altLang="en-US" sz="2000">
                <a:latin typeface="Comic Sans MS" panose="030F0702030302020204" pitchFamily="66" charset="0"/>
              </a:rPr>
              <a:t>€7.50</a:t>
            </a:r>
          </a:p>
        </p:txBody>
      </p:sp>
      <p:sp>
        <p:nvSpPr>
          <p:cNvPr id="6148" name="Arc 4">
            <a:extLst>
              <a:ext uri="{FF2B5EF4-FFF2-40B4-BE49-F238E27FC236}">
                <a16:creationId xmlns:a16="http://schemas.microsoft.com/office/drawing/2014/main" id="{7BA286EB-114C-40AE-8D1B-AE1A9C74E6F3}"/>
              </a:ext>
            </a:extLst>
          </p:cNvPr>
          <p:cNvSpPr>
            <a:spLocks/>
          </p:cNvSpPr>
          <p:nvPr/>
        </p:nvSpPr>
        <p:spPr bwMode="auto">
          <a:xfrm>
            <a:off x="5334000" y="1676400"/>
            <a:ext cx="1371600" cy="3937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1 w 43200"/>
              <a:gd name="T1" fmla="*/ 22293 h 22293"/>
              <a:gd name="T2" fmla="*/ 43200 w 43200"/>
              <a:gd name="T3" fmla="*/ 21600 h 22293"/>
              <a:gd name="T4" fmla="*/ 21600 w 43200"/>
              <a:gd name="T5" fmla="*/ 21600 h 22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293" fill="none" extrusionOk="0">
                <a:moveTo>
                  <a:pt x="11" y="22292"/>
                </a:moveTo>
                <a:cubicBezTo>
                  <a:pt x="3" y="22062"/>
                  <a:pt x="0" y="2183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599"/>
                </a:cubicBezTo>
              </a:path>
              <a:path w="43200" h="22293" stroke="0" extrusionOk="0">
                <a:moveTo>
                  <a:pt x="11" y="22292"/>
                </a:moveTo>
                <a:cubicBezTo>
                  <a:pt x="3" y="22062"/>
                  <a:pt x="0" y="2183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9" name="Arc 5">
            <a:extLst>
              <a:ext uri="{FF2B5EF4-FFF2-40B4-BE49-F238E27FC236}">
                <a16:creationId xmlns:a16="http://schemas.microsoft.com/office/drawing/2014/main" id="{C3E13855-59FE-4DF6-A918-ED432CB432BE}"/>
              </a:ext>
            </a:extLst>
          </p:cNvPr>
          <p:cNvSpPr>
            <a:spLocks/>
          </p:cNvSpPr>
          <p:nvPr/>
        </p:nvSpPr>
        <p:spPr bwMode="auto">
          <a:xfrm flipH="1" flipV="1">
            <a:off x="5334000" y="2514600"/>
            <a:ext cx="1371600" cy="3937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1 w 43200"/>
              <a:gd name="T1" fmla="*/ 22293 h 22293"/>
              <a:gd name="T2" fmla="*/ 43200 w 43200"/>
              <a:gd name="T3" fmla="*/ 21600 h 22293"/>
              <a:gd name="T4" fmla="*/ 21600 w 43200"/>
              <a:gd name="T5" fmla="*/ 21600 h 22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293" fill="none" extrusionOk="0">
                <a:moveTo>
                  <a:pt x="11" y="22292"/>
                </a:moveTo>
                <a:cubicBezTo>
                  <a:pt x="3" y="22062"/>
                  <a:pt x="0" y="2183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599"/>
                </a:cubicBezTo>
              </a:path>
              <a:path w="43200" h="22293" stroke="0" extrusionOk="0">
                <a:moveTo>
                  <a:pt x="11" y="22292"/>
                </a:moveTo>
                <a:cubicBezTo>
                  <a:pt x="3" y="22062"/>
                  <a:pt x="0" y="2183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D507E222-D978-4E77-BC5C-FA9AB78D4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371601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Comic Sans MS" panose="030F0702030302020204" pitchFamily="66" charset="0"/>
              </a:rPr>
              <a:t>x 1.6</a:t>
            </a:r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C719596D-E17A-44AF-9246-19EA6F11F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2895601"/>
            <a:ext cx="76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latin typeface="Comic Sans MS" panose="030F0702030302020204" pitchFamily="66" charset="0"/>
              </a:rPr>
              <a:t>÷</a:t>
            </a:r>
            <a:r>
              <a:rPr lang="en-US" altLang="en-US">
                <a:latin typeface="Comic Sans MS" panose="030F0702030302020204" pitchFamily="66" charset="0"/>
              </a:rPr>
              <a:t> 1.6</a:t>
            </a:r>
          </a:p>
        </p:txBody>
      </p:sp>
      <p:sp>
        <p:nvSpPr>
          <p:cNvPr id="6152" name="Line 8">
            <a:extLst>
              <a:ext uri="{FF2B5EF4-FFF2-40B4-BE49-F238E27FC236}">
                <a16:creationId xmlns:a16="http://schemas.microsoft.com/office/drawing/2014/main" id="{F0C28EEA-2051-4543-AC3E-851092596D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1400" y="2133600"/>
            <a:ext cx="1066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53" name="Text Box 9">
            <a:extLst>
              <a:ext uri="{FF2B5EF4-FFF2-40B4-BE49-F238E27FC236}">
                <a16:creationId xmlns:a16="http://schemas.microsoft.com/office/drawing/2014/main" id="{894AAEE6-8E68-4148-A551-2ED1B9606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1524001"/>
            <a:ext cx="1828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Comic Sans MS" panose="030F0702030302020204" pitchFamily="66" charset="0"/>
              </a:rPr>
              <a:t>Always draw a conversion diagram like this one!</a:t>
            </a:r>
          </a:p>
        </p:txBody>
      </p:sp>
      <p:pic>
        <p:nvPicPr>
          <p:cNvPr id="6154" name="Picture 10">
            <a:extLst>
              <a:ext uri="{FF2B5EF4-FFF2-40B4-BE49-F238E27FC236}">
                <a16:creationId xmlns:a16="http://schemas.microsoft.com/office/drawing/2014/main" id="{81145A98-5324-468E-A3B0-642F0C990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762000"/>
            <a:ext cx="126206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FD1AB03-1BBA-44DB-862D-5B126A7113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omic Sans MS" panose="030F0702030302020204" pitchFamily="66" charset="0"/>
              </a:rPr>
              <a:t>Exchange Rates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AA51D65-859E-47D4-A606-C3A61B26B5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>
                <a:latin typeface="Comic Sans MS" panose="030F0702030302020204" pitchFamily="66" charset="0"/>
              </a:rPr>
              <a:t>Mark came back from the USA. He changed $24.50 into pounds. He received £12.50. What was the Exchange rate?</a:t>
            </a: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E5FAFEE9-DDAC-42AA-AA4B-E136F783F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276600"/>
            <a:ext cx="13716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Comic Sans MS" panose="030F0702030302020204" pitchFamily="66" charset="0"/>
              </a:rPr>
              <a:t>Pounds (£)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903A3142-E66E-40A3-BB78-368CE7DAC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276600"/>
            <a:ext cx="13716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Comic Sans MS" panose="030F0702030302020204" pitchFamily="66" charset="0"/>
              </a:rPr>
              <a:t>Dollars ($)</a:t>
            </a: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AE37C514-39A9-4778-A5E1-4569C9442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886201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Comic Sans MS" panose="030F0702030302020204" pitchFamily="66" charset="0"/>
              </a:rPr>
              <a:t>£12.50</a:t>
            </a:r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39C2A00F-C291-46C3-93ED-F4271483D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886201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Comic Sans MS" panose="030F0702030302020204" pitchFamily="66" charset="0"/>
              </a:rPr>
              <a:t>$24.50</a:t>
            </a:r>
          </a:p>
        </p:txBody>
      </p:sp>
      <p:sp>
        <p:nvSpPr>
          <p:cNvPr id="7176" name="Arc 8">
            <a:extLst>
              <a:ext uri="{FF2B5EF4-FFF2-40B4-BE49-F238E27FC236}">
                <a16:creationId xmlns:a16="http://schemas.microsoft.com/office/drawing/2014/main" id="{4EB81AAD-6488-4F59-BCD2-506F76E8B30E}"/>
              </a:ext>
            </a:extLst>
          </p:cNvPr>
          <p:cNvSpPr>
            <a:spLocks/>
          </p:cNvSpPr>
          <p:nvPr/>
        </p:nvSpPr>
        <p:spPr bwMode="auto">
          <a:xfrm flipV="1">
            <a:off x="4724400" y="4343400"/>
            <a:ext cx="2209800" cy="1524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1 w 43200"/>
              <a:gd name="T1" fmla="*/ 22293 h 22293"/>
              <a:gd name="T2" fmla="*/ 43200 w 43200"/>
              <a:gd name="T3" fmla="*/ 21600 h 22293"/>
              <a:gd name="T4" fmla="*/ 21600 w 43200"/>
              <a:gd name="T5" fmla="*/ 21600 h 22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00" h="22293" fill="none" extrusionOk="0">
                <a:moveTo>
                  <a:pt x="11" y="22292"/>
                </a:moveTo>
                <a:cubicBezTo>
                  <a:pt x="3" y="22062"/>
                  <a:pt x="0" y="2183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599"/>
                </a:cubicBezTo>
              </a:path>
              <a:path w="43200" h="22293" stroke="0" extrusionOk="0">
                <a:moveTo>
                  <a:pt x="11" y="22292"/>
                </a:moveTo>
                <a:cubicBezTo>
                  <a:pt x="3" y="22062"/>
                  <a:pt x="0" y="2183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7" name="Text Box 9">
            <a:extLst>
              <a:ext uri="{FF2B5EF4-FFF2-40B4-BE49-F238E27FC236}">
                <a16:creationId xmlns:a16="http://schemas.microsoft.com/office/drawing/2014/main" id="{52E94F12-7127-4AA9-89D5-F294B5DB9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572001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Comic Sans MS" panose="030F0702030302020204" pitchFamily="66" charset="0"/>
              </a:rPr>
              <a:t>x ?</a:t>
            </a:r>
          </a:p>
        </p:txBody>
      </p:sp>
      <p:sp>
        <p:nvSpPr>
          <p:cNvPr id="7178" name="Text Box 10">
            <a:extLst>
              <a:ext uri="{FF2B5EF4-FFF2-40B4-BE49-F238E27FC236}">
                <a16:creationId xmlns:a16="http://schemas.microsoft.com/office/drawing/2014/main" id="{5893FE28-3FC5-4C30-8505-071CCD887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105401"/>
            <a:ext cx="2438400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Comic Sans MS" panose="030F0702030302020204" pitchFamily="66" charset="0"/>
              </a:rPr>
              <a:t>12.50  x  ?  =  24.50</a:t>
            </a:r>
          </a:p>
          <a:p>
            <a:pPr>
              <a:spcBef>
                <a:spcPct val="50000"/>
              </a:spcBef>
            </a:pPr>
            <a:r>
              <a:rPr lang="en-US" altLang="en-US">
                <a:latin typeface="Comic Sans MS" panose="030F0702030302020204" pitchFamily="66" charset="0"/>
              </a:rPr>
              <a:t>?  =  24.50  ÷  12.50</a:t>
            </a:r>
          </a:p>
          <a:p>
            <a:pPr>
              <a:spcBef>
                <a:spcPct val="50000"/>
              </a:spcBef>
            </a:pPr>
            <a:r>
              <a:rPr lang="en-US" altLang="en-US">
                <a:latin typeface="Comic Sans MS" panose="030F0702030302020204" pitchFamily="66" charset="0"/>
              </a:rPr>
              <a:t>?  =  1.96</a:t>
            </a:r>
          </a:p>
        </p:txBody>
      </p:sp>
      <p:sp>
        <p:nvSpPr>
          <p:cNvPr id="7179" name="Text Box 11">
            <a:extLst>
              <a:ext uri="{FF2B5EF4-FFF2-40B4-BE49-F238E27FC236}">
                <a16:creationId xmlns:a16="http://schemas.microsoft.com/office/drawing/2014/main" id="{47F0457C-C07B-48EE-925D-ADFDF0716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4343400"/>
            <a:ext cx="21336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Comic Sans MS" panose="030F0702030302020204" pitchFamily="66" charset="0"/>
              </a:rPr>
              <a:t>So the exchange rate is:</a:t>
            </a:r>
          </a:p>
          <a:p>
            <a:pPr>
              <a:spcBef>
                <a:spcPct val="50000"/>
              </a:spcBef>
            </a:pPr>
            <a:r>
              <a:rPr lang="en-US" altLang="en-US">
                <a:latin typeface="Comic Sans MS" panose="030F0702030302020204" pitchFamily="66" charset="0"/>
              </a:rPr>
              <a:t>£1  =  $1.96</a:t>
            </a:r>
          </a:p>
        </p:txBody>
      </p:sp>
      <p:pic>
        <p:nvPicPr>
          <p:cNvPr id="7180" name="Picture 12">
            <a:extLst>
              <a:ext uri="{FF2B5EF4-FFF2-40B4-BE49-F238E27FC236}">
                <a16:creationId xmlns:a16="http://schemas.microsoft.com/office/drawing/2014/main" id="{6B118041-FDCF-4B33-A9FB-0884865BF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814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 animBg="1"/>
      <p:bldP spid="7174" grpId="0"/>
      <p:bldP spid="7175" grpId="0"/>
      <p:bldP spid="7177" grpId="0"/>
      <p:bldP spid="717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03712" y="260649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>
                <a:latin typeface="Comic Sans MS" pitchFamily="66" charset="0"/>
              </a:rPr>
              <a:t>Consolidate</a:t>
            </a:r>
            <a:endParaRPr lang="en-GB" sz="2400" b="1" u="sng" dirty="0"/>
          </a:p>
        </p:txBody>
      </p:sp>
      <p:sp>
        <p:nvSpPr>
          <p:cNvPr id="6" name="Rectangle 5"/>
          <p:cNvSpPr/>
          <p:nvPr/>
        </p:nvSpPr>
        <p:spPr>
          <a:xfrm>
            <a:off x="1919536" y="908720"/>
            <a:ext cx="849694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omic Sans MS" pitchFamily="66" charset="0"/>
              </a:rPr>
              <a:t>A student bought a pair of sunglasses in the USA.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He paid $35.50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In England, an identical pair of sunglasses costs £26.99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The exchange rate is £1 = $1.28</a:t>
            </a:r>
          </a:p>
          <a:p>
            <a:r>
              <a:rPr lang="en-US" sz="2000" dirty="0">
                <a:latin typeface="Comic Sans MS" pitchFamily="66" charset="0"/>
              </a:rPr>
              <a:t>In which country were the sunglasses cheaper, and by how much?</a:t>
            </a:r>
            <a:br>
              <a:rPr lang="en-US" sz="2000" dirty="0">
                <a:latin typeface="Comic Sans MS" pitchFamily="66" charset="0"/>
              </a:rPr>
            </a:br>
            <a:r>
              <a:rPr lang="en-US" sz="2000" dirty="0">
                <a:latin typeface="Comic Sans MS" pitchFamily="66" charset="0"/>
              </a:rPr>
              <a:t>Show all your working.</a:t>
            </a:r>
          </a:p>
          <a:p>
            <a:r>
              <a:rPr lang="en-US" sz="2000" b="1" dirty="0">
                <a:latin typeface="Comic Sans MS" pitchFamily="66" charset="0"/>
              </a:rPr>
              <a:t>(Total 3 marks)</a:t>
            </a:r>
          </a:p>
          <a:p>
            <a:endParaRPr lang="en-US" sz="2000" b="1" dirty="0">
              <a:latin typeface="Comic Sans MS" pitchFamily="66" charset="0"/>
            </a:endParaRPr>
          </a:p>
          <a:p>
            <a:r>
              <a:rPr lang="en-US" sz="2000" b="1" u="sng" dirty="0">
                <a:latin typeface="Comic Sans MS" pitchFamily="66" charset="0"/>
              </a:rPr>
              <a:t>Method 1</a:t>
            </a:r>
          </a:p>
          <a:p>
            <a:endParaRPr lang="en-US" sz="2000" dirty="0">
              <a:latin typeface="Comic Sans MS" pitchFamily="66" charset="0"/>
            </a:endParaRPr>
          </a:p>
          <a:p>
            <a:r>
              <a:rPr lang="en-US" sz="2000" dirty="0">
                <a:latin typeface="Comic Sans MS" pitchFamily="66" charset="0"/>
              </a:rPr>
              <a:t>26.99 x 1.28 = $34.5472</a:t>
            </a:r>
          </a:p>
          <a:p>
            <a:r>
              <a:rPr lang="en-US" sz="2000" dirty="0">
                <a:latin typeface="Comic Sans MS" pitchFamily="66" charset="0"/>
              </a:rPr>
              <a:t>                    = $34.55</a:t>
            </a:r>
          </a:p>
          <a:p>
            <a:endParaRPr lang="en-US" sz="2000" dirty="0">
              <a:latin typeface="Comic Sans MS" pitchFamily="66" charset="0"/>
            </a:endParaRPr>
          </a:p>
          <a:p>
            <a:r>
              <a:rPr lang="en-US" sz="2000" dirty="0">
                <a:latin typeface="Comic Sans MS" pitchFamily="66" charset="0"/>
              </a:rPr>
              <a:t>35.50- 34.55 = $0.95</a:t>
            </a:r>
          </a:p>
          <a:p>
            <a:endParaRPr lang="en-US" sz="2000" dirty="0">
              <a:latin typeface="Comic Sans MS" pitchFamily="66" charset="0"/>
            </a:endParaRPr>
          </a:p>
          <a:p>
            <a:endParaRPr lang="en-US" sz="2000" dirty="0">
              <a:latin typeface="Comic Sans MS" pitchFamily="66" charset="0"/>
            </a:endParaRPr>
          </a:p>
          <a:p>
            <a:r>
              <a:rPr lang="en-US" sz="2000" dirty="0">
                <a:latin typeface="Comic Sans MS" pitchFamily="66" charset="0"/>
              </a:rPr>
              <a:t>Cheaper in the UK by $0.95</a:t>
            </a:r>
          </a:p>
          <a:p>
            <a:endParaRPr lang="en-US" sz="2000" dirty="0">
              <a:latin typeface="Comic Sans MS" pitchFamily="66" charset="0"/>
            </a:endParaRPr>
          </a:p>
          <a:p>
            <a:r>
              <a:rPr lang="en-US" sz="2000" dirty="0">
                <a:latin typeface="Comic Sans MS" pitchFamily="66" charset="0"/>
              </a:rPr>
              <a:t> 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30280" y="3284985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u="sng" dirty="0">
                <a:latin typeface="Comic Sans MS" pitchFamily="66" charset="0"/>
              </a:rPr>
              <a:t>Method 2</a:t>
            </a:r>
          </a:p>
          <a:p>
            <a:endParaRPr lang="en-US" sz="2000" dirty="0">
              <a:latin typeface="Comic Sans MS" pitchFamily="66" charset="0"/>
            </a:endParaRPr>
          </a:p>
          <a:p>
            <a:r>
              <a:rPr lang="en-US" sz="2000" dirty="0">
                <a:latin typeface="Comic Sans MS" pitchFamily="66" charset="0"/>
              </a:rPr>
              <a:t>35.50 ÷ 1.28 = £27.734375</a:t>
            </a:r>
          </a:p>
          <a:p>
            <a:r>
              <a:rPr lang="en-US" sz="2000" dirty="0">
                <a:latin typeface="Comic Sans MS" pitchFamily="66" charset="0"/>
              </a:rPr>
              <a:t>                    = £27.73</a:t>
            </a:r>
          </a:p>
          <a:p>
            <a:endParaRPr lang="en-US" sz="2000" dirty="0">
              <a:latin typeface="Comic Sans MS" pitchFamily="66" charset="0"/>
            </a:endParaRPr>
          </a:p>
          <a:p>
            <a:r>
              <a:rPr lang="en-US" sz="2000" dirty="0">
                <a:latin typeface="Comic Sans MS" pitchFamily="66" charset="0"/>
              </a:rPr>
              <a:t>27.73 – 26.99 = £0.74</a:t>
            </a:r>
          </a:p>
          <a:p>
            <a:endParaRPr lang="en-US" sz="2000" dirty="0">
              <a:latin typeface="Comic Sans MS" pitchFamily="66" charset="0"/>
            </a:endParaRPr>
          </a:p>
          <a:p>
            <a:endParaRPr lang="en-US" sz="2000" dirty="0">
              <a:latin typeface="Comic Sans MS" pitchFamily="66" charset="0"/>
            </a:endParaRPr>
          </a:p>
          <a:p>
            <a:r>
              <a:rPr lang="en-US" sz="2000" dirty="0">
                <a:latin typeface="Comic Sans MS" pitchFamily="66" charset="0"/>
              </a:rPr>
              <a:t>Cheaper in the UK by £0.74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12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13" y="-184849"/>
            <a:ext cx="10515600" cy="1325563"/>
          </a:xfrm>
        </p:spPr>
        <p:txBody>
          <a:bodyPr/>
          <a:lstStyle/>
          <a:p>
            <a:r>
              <a:rPr lang="en-GB" dirty="0"/>
              <a:t>Todays Objectives – Have you met them?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5868" y="1893164"/>
            <a:ext cx="8097380" cy="3566343"/>
          </a:xfrm>
        </p:spPr>
        <p:txBody>
          <a:bodyPr>
            <a:noAutofit/>
          </a:bodyPr>
          <a:lstStyle/>
          <a:p>
            <a:r>
              <a:rPr lang="en-GB" sz="3200" dirty="0"/>
              <a:t>To be able to </a:t>
            </a:r>
            <a:r>
              <a:rPr lang="en-GB" sz="3200" b="1" dirty="0"/>
              <a:t>convert lengths into different units.</a:t>
            </a:r>
          </a:p>
          <a:p>
            <a:r>
              <a:rPr lang="en-GB" sz="3200" dirty="0"/>
              <a:t>To be able to use </a:t>
            </a:r>
            <a:r>
              <a:rPr lang="en-GB" sz="3200" b="1" dirty="0"/>
              <a:t>conversion graphs.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868" y="1090750"/>
            <a:ext cx="4726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Objectives</a:t>
            </a:r>
            <a:endParaRPr lang="en-GB" u="sng" dirty="0"/>
          </a:p>
        </p:txBody>
      </p:sp>
      <p:pic>
        <p:nvPicPr>
          <p:cNvPr id="5122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6" t="75833" r="19809" b="2637"/>
          <a:stretch/>
        </p:blipFill>
        <p:spPr bwMode="auto">
          <a:xfrm>
            <a:off x="9492342" y="3003123"/>
            <a:ext cx="927463" cy="95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4" t="25793" r="41633" b="54446"/>
          <a:stretch/>
        </p:blipFill>
        <p:spPr bwMode="auto">
          <a:xfrm>
            <a:off x="9652975" y="1344524"/>
            <a:ext cx="901338" cy="8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" t="25793" r="83440" b="54742"/>
          <a:stretch/>
        </p:blipFill>
        <p:spPr bwMode="auto">
          <a:xfrm>
            <a:off x="9463564" y="4335152"/>
            <a:ext cx="849086" cy="8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4" t="25793" r="41633" b="54446"/>
          <a:stretch/>
        </p:blipFill>
        <p:spPr bwMode="auto">
          <a:xfrm>
            <a:off x="10312650" y="3648145"/>
            <a:ext cx="901338" cy="8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emotic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4" t="25793" r="41633" b="54446"/>
          <a:stretch/>
        </p:blipFill>
        <p:spPr bwMode="auto">
          <a:xfrm>
            <a:off x="10627721" y="2296947"/>
            <a:ext cx="901338" cy="87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156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08353" y="54310"/>
            <a:ext cx="577529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Suggested Videos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2069" y="1069973"/>
            <a:ext cx="5734598" cy="43119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u="sng" dirty="0">
                <a:solidFill>
                  <a:sysClr val="windowText" lastClr="000000"/>
                </a:solidFill>
              </a:rPr>
              <a:t>For this lesson</a:t>
            </a:r>
          </a:p>
          <a:p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b="1" dirty="0">
                <a:solidFill>
                  <a:sysClr val="windowText" lastClr="000000"/>
                </a:solidFill>
              </a:rPr>
              <a:t>Ordering Numbers: </a:t>
            </a:r>
            <a:r>
              <a:rPr lang="en-GB" dirty="0">
                <a:solidFill>
                  <a:sysClr val="windowText" lastClr="000000"/>
                </a:solidFill>
                <a:hlinkClick r:id="rId2"/>
              </a:rPr>
              <a:t>https://www.youtube.com/watch?v=gOmj58JdxL8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Ordering fractions decimals percentages – </a:t>
            </a:r>
            <a:r>
              <a:rPr lang="en-US" dirty="0" err="1">
                <a:solidFill>
                  <a:schemeClr val="tx1"/>
                </a:solidFill>
              </a:rPr>
              <a:t>Corbettmaths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b="1" dirty="0">
                <a:solidFill>
                  <a:sysClr val="windowText" lastClr="000000"/>
                </a:solidFill>
              </a:rPr>
              <a:t>Percentages:</a:t>
            </a:r>
          </a:p>
          <a:p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07795" y="1069973"/>
            <a:ext cx="5551714" cy="43119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u="sng" dirty="0">
                <a:solidFill>
                  <a:sysClr val="windowText" lastClr="000000"/>
                </a:solidFill>
              </a:rPr>
              <a:t>For next lesson</a:t>
            </a:r>
          </a:p>
          <a:p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b="1" dirty="0">
                <a:solidFill>
                  <a:sysClr val="windowText" lastClr="000000"/>
                </a:solidFill>
              </a:rPr>
              <a:t>Adding &amp; Subtracting Fractions:</a:t>
            </a:r>
          </a:p>
          <a:p>
            <a:r>
              <a:rPr lang="en-GB" dirty="0">
                <a:solidFill>
                  <a:sysClr val="windowText" lastClr="000000"/>
                </a:solidFill>
                <a:hlinkClick r:id="rId3"/>
              </a:rPr>
              <a:t>https://www.youtube.com/watch?v=5juto2ze8Lg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Math Antics - Adding and Subtracting Fractions</a:t>
            </a:r>
          </a:p>
          <a:p>
            <a:r>
              <a:rPr lang="en-GB" b="1" dirty="0">
                <a:solidFill>
                  <a:sysClr val="windowText" lastClr="000000"/>
                </a:solidFill>
              </a:rPr>
              <a:t>Working with decimals:</a:t>
            </a:r>
          </a:p>
          <a:p>
            <a:r>
              <a:rPr lang="en-GB" dirty="0">
                <a:solidFill>
                  <a:sysClr val="windowText" lastClr="000000"/>
                </a:solidFill>
                <a:hlinkClick r:id="rId4"/>
              </a:rPr>
              <a:t>https://www.youtube.com/watch?v=kwh4SD1ToFc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Math Antics - Decimal Arithmetic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b="1" dirty="0">
                <a:solidFill>
                  <a:sysClr val="windowText" lastClr="000000"/>
                </a:solidFill>
              </a:rPr>
              <a:t>BIDMAS:</a:t>
            </a:r>
          </a:p>
          <a:p>
            <a:r>
              <a:rPr lang="en-GB" dirty="0">
                <a:solidFill>
                  <a:sysClr val="windowText" lastClr="000000"/>
                </a:solidFill>
                <a:hlinkClick r:id="rId5"/>
              </a:rPr>
              <a:t>https://www.youtube.com/watch?v=6K77Igo39vk</a:t>
            </a:r>
            <a:endParaRPr lang="en-GB" dirty="0">
              <a:solidFill>
                <a:sysClr val="windowText" lastClr="000000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GCSE Maths - BIDMAS - Aslam Tutoring</a:t>
            </a:r>
          </a:p>
          <a:p>
            <a:endParaRPr lang="en-GB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04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868" y="2121763"/>
            <a:ext cx="10515600" cy="2598329"/>
          </a:xfrm>
        </p:spPr>
        <p:txBody>
          <a:bodyPr>
            <a:normAutofit/>
          </a:bodyPr>
          <a:lstStyle/>
          <a:p>
            <a:r>
              <a:rPr lang="en-GB" dirty="0"/>
              <a:t>To be able to </a:t>
            </a:r>
            <a:r>
              <a:rPr lang="en-GB" b="1" dirty="0"/>
              <a:t>convert lengths into different units.</a:t>
            </a:r>
          </a:p>
          <a:p>
            <a:r>
              <a:rPr lang="en-GB" dirty="0"/>
              <a:t>To be able to use </a:t>
            </a:r>
            <a:r>
              <a:rPr lang="en-GB" b="1" dirty="0"/>
              <a:t>conversion graphs.</a:t>
            </a:r>
          </a:p>
          <a:p>
            <a:r>
              <a:rPr lang="en-GB" dirty="0"/>
              <a:t>To be able to </a:t>
            </a:r>
            <a:r>
              <a:rPr lang="en-GB" b="1" dirty="0"/>
              <a:t>convert currencies using exchange rates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45868" y="1319349"/>
            <a:ext cx="4726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Objectives</a:t>
            </a:r>
            <a:endParaRPr lang="en-GB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3226526" y="500854"/>
            <a:ext cx="5185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/>
              <a:t>Title: Conversions</a:t>
            </a:r>
          </a:p>
        </p:txBody>
      </p:sp>
    </p:spTree>
    <p:extLst>
      <p:ext uri="{BB962C8B-B14F-4D97-AF65-F5344CB8AC3E}">
        <p14:creationId xmlns:p14="http://schemas.microsoft.com/office/powerpoint/2010/main" val="4232350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14" descr="http://www.jamesrahn.com/graph%20paper/graph_26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5" t="17999"/>
          <a:stretch/>
        </p:blipFill>
        <p:spPr bwMode="auto">
          <a:xfrm>
            <a:off x="2096347" y="1440191"/>
            <a:ext cx="5471018" cy="425156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cxnSp>
        <p:nvCxnSpPr>
          <p:cNvPr id="17" name="Straight Arrow Connector 16"/>
          <p:cNvCxnSpPr/>
          <p:nvPr/>
        </p:nvCxnSpPr>
        <p:spPr>
          <a:xfrm>
            <a:off x="2203996" y="5686994"/>
            <a:ext cx="5256212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239715" y="1321841"/>
            <a:ext cx="0" cy="436515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239716" y="2653283"/>
            <a:ext cx="5443537" cy="2533303"/>
          </a:xfrm>
          <a:prstGeom prst="line">
            <a:avLst/>
          </a:prstGeom>
          <a:ln w="31750">
            <a:solidFill>
              <a:srgbClr val="07A5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82693" y="57146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86749" y="57146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90805" y="57146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08515" y="57146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70925" y="57146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16627" y="571467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120683" y="571467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96747" y="571467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200803" y="571467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704859" y="571467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70925" y="6084004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Days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811384" y="55300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736307" y="500191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752875" y="452537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736307" y="403061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785292" y="355060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808315" y="302249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780111" y="255084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780111" y="204125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70</a:t>
            </a:r>
          </a:p>
        </p:txBody>
      </p:sp>
      <p:sp>
        <p:nvSpPr>
          <p:cNvPr id="62" name="TextBox 61"/>
          <p:cNvSpPr txBox="1"/>
          <p:nvPr/>
        </p:nvSpPr>
        <p:spPr>
          <a:xfrm rot="16200000">
            <a:off x="1191896" y="3702099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Price (£)</a:t>
            </a:r>
          </a:p>
        </p:txBody>
      </p:sp>
      <p:pic>
        <p:nvPicPr>
          <p:cNvPr id="4098" name="Picture 2" descr="http://www.ogilvy.co.uk/files/2010/12/expedia-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626" y="1097428"/>
            <a:ext cx="1377560" cy="98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824192" y="1340769"/>
            <a:ext cx="25922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Dave’s getting the bus all holiday.  </a:t>
            </a:r>
          </a:p>
          <a:p>
            <a:endParaRPr lang="en-GB" dirty="0"/>
          </a:p>
          <a:p>
            <a:r>
              <a:rPr lang="en-GB" dirty="0"/>
              <a:t>How much will it cost for a 6 day bus pass?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He’s decided he wants to spend £50 on the bus pass and wants to know what pass it will get him.</a:t>
            </a:r>
          </a:p>
          <a:p>
            <a:r>
              <a:rPr lang="en-GB" dirty="0"/>
              <a:t>(probably why he needs to sort out his finances.)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3759358" y="4525375"/>
            <a:ext cx="0" cy="11616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2198815" y="4418143"/>
            <a:ext cx="164042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6410155" y="3211044"/>
            <a:ext cx="0" cy="2475951"/>
          </a:xfrm>
          <a:prstGeom prst="straightConnector1">
            <a:avLst/>
          </a:prstGeom>
          <a:ln w="28575">
            <a:solidFill>
              <a:srgbClr val="00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2274605" y="3212976"/>
            <a:ext cx="4135551" cy="0"/>
          </a:xfrm>
          <a:prstGeom prst="straightConnector1">
            <a:avLst/>
          </a:prstGeom>
          <a:ln w="28575">
            <a:solidFill>
              <a:srgbClr val="00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611580" y="2735509"/>
            <a:ext cx="732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£25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9048329" y="5019929"/>
            <a:ext cx="1285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16 days</a:t>
            </a:r>
          </a:p>
        </p:txBody>
      </p:sp>
    </p:spTree>
    <p:extLst>
      <p:ext uri="{BB962C8B-B14F-4D97-AF65-F5344CB8AC3E}">
        <p14:creationId xmlns:p14="http://schemas.microsoft.com/office/powerpoint/2010/main" val="20289662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14" descr="http://www.jamesrahn.com/graph%20paper/graph_26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5" t="17999"/>
          <a:stretch/>
        </p:blipFill>
        <p:spPr bwMode="auto">
          <a:xfrm>
            <a:off x="2096347" y="1080151"/>
            <a:ext cx="5471018" cy="425156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cxnSp>
        <p:nvCxnSpPr>
          <p:cNvPr id="17" name="Straight Arrow Connector 16"/>
          <p:cNvCxnSpPr/>
          <p:nvPr/>
        </p:nvCxnSpPr>
        <p:spPr>
          <a:xfrm>
            <a:off x="2203996" y="5326954"/>
            <a:ext cx="5256212" cy="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239715" y="961801"/>
            <a:ext cx="0" cy="436515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239716" y="1720132"/>
            <a:ext cx="5584477" cy="2629872"/>
          </a:xfrm>
          <a:prstGeom prst="line">
            <a:avLst/>
          </a:prstGeom>
          <a:ln w="31750">
            <a:solidFill>
              <a:srgbClr val="07A5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082693" y="53546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86749" y="53546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90805" y="53546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08515" y="53546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170925" y="53546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16627" y="535463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120683" y="535463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96747" y="535463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200803" y="535463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16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704859" y="535463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70925" y="5723964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Days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833874" y="51479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736307" y="464187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100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736307" y="416533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736307" y="367057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300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736307" y="319056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400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736307" y="266245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500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736307" y="219080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600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736307" y="168121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700</a:t>
            </a:r>
          </a:p>
        </p:txBody>
      </p:sp>
      <p:sp>
        <p:nvSpPr>
          <p:cNvPr id="62" name="TextBox 61"/>
          <p:cNvSpPr txBox="1"/>
          <p:nvPr/>
        </p:nvSpPr>
        <p:spPr>
          <a:xfrm rot="16200000">
            <a:off x="1191896" y="3342059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Price (£)</a:t>
            </a:r>
          </a:p>
        </p:txBody>
      </p:sp>
      <p:pic>
        <p:nvPicPr>
          <p:cNvPr id="4098" name="Picture 2" descr="http://www.ogilvy.co.uk/files/2010/12/expedia-log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626" y="737388"/>
            <a:ext cx="1377560" cy="98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824192" y="980728"/>
            <a:ext cx="25922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Dave’s found this amazing hotel with two price plans.</a:t>
            </a:r>
          </a:p>
          <a:p>
            <a:endParaRPr lang="en-GB" dirty="0"/>
          </a:p>
          <a:p>
            <a:r>
              <a:rPr lang="en-GB" dirty="0"/>
              <a:t>How much will it cost Dave to stay at ‘Casa </a:t>
            </a:r>
            <a:r>
              <a:rPr lang="en-GB" dirty="0" err="1"/>
              <a:t>BelleVista</a:t>
            </a:r>
            <a:r>
              <a:rPr lang="en-GB" dirty="0"/>
              <a:t>’ for 4 nights?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How much on price plan purple? 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3286907" y="3855237"/>
            <a:ext cx="0" cy="1443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57" idx="3"/>
          </p:cNvCxnSpPr>
          <p:nvPr/>
        </p:nvCxnSpPr>
        <p:spPr>
          <a:xfrm flipH="1">
            <a:off x="2272032" y="3855237"/>
            <a:ext cx="969617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336361" y="3121804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£300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9356830" y="4365104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£200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2203569" y="1080152"/>
            <a:ext cx="4710642" cy="4246803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3286908" y="4350004"/>
            <a:ext cx="781" cy="10232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2272032" y="4350004"/>
            <a:ext cx="969617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2" t="18329" r="15666" b="11782"/>
          <a:stretch/>
        </p:blipFill>
        <p:spPr bwMode="auto">
          <a:xfrm>
            <a:off x="1524000" y="620688"/>
            <a:ext cx="914400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0590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eople.rit.edu/andpph/misc/graph-paper-v-7x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268761"/>
            <a:ext cx="40386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people.rit.edu/andpph/misc/graph-paper-v-7x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289" y="1268761"/>
            <a:ext cx="40386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2581463" y="1268760"/>
            <a:ext cx="0" cy="46085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81464" y="5877272"/>
            <a:ext cx="617883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03712" y="5877272"/>
            <a:ext cx="50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55840" y="5877272"/>
            <a:ext cx="50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76578" y="5877272"/>
            <a:ext cx="50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60096" y="5877272"/>
            <a:ext cx="50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80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37140" y="5867980"/>
            <a:ext cx="723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35561" y="5120190"/>
            <a:ext cx="445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49698" y="4557981"/>
            <a:ext cx="589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63552" y="4005064"/>
            <a:ext cx="589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150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63552" y="3388350"/>
            <a:ext cx="589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49697" y="2815934"/>
            <a:ext cx="589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250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84659" y="2253725"/>
            <a:ext cx="589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63552" y="1686953"/>
            <a:ext cx="589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350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63552" y="1084094"/>
            <a:ext cx="589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400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35760" y="6093297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/>
              <a:t>Hours Worked</a:t>
            </a:r>
          </a:p>
        </p:txBody>
      </p:sp>
      <p:sp>
        <p:nvSpPr>
          <p:cNvPr id="26" name="TextBox 25"/>
          <p:cNvSpPr txBox="1"/>
          <p:nvPr/>
        </p:nvSpPr>
        <p:spPr>
          <a:xfrm rot="16200000">
            <a:off x="98141" y="3306181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/>
              <a:t>Pay (£)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20516" y="5877272"/>
            <a:ext cx="50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82125" y="5723964"/>
            <a:ext cx="507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29" name="Oval 28"/>
          <p:cNvSpPr/>
          <p:nvPr/>
        </p:nvSpPr>
        <p:spPr>
          <a:xfrm>
            <a:off x="3689293" y="5034327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4830299" y="4162935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5979694" y="3326549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7131822" y="2479041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8283950" y="1684220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2581464" y="1268760"/>
            <a:ext cx="6322849" cy="46085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616280" y="1618007"/>
            <a:ext cx="205172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How much do you get paid for:</a:t>
            </a:r>
          </a:p>
          <a:p>
            <a:endParaRPr lang="en-GB" dirty="0"/>
          </a:p>
          <a:p>
            <a:pPr marL="342900" indent="-342900">
              <a:buAutoNum type="alphaLcParenR"/>
            </a:pPr>
            <a:r>
              <a:rPr lang="en-GB" dirty="0"/>
              <a:t>50 hours?</a:t>
            </a:r>
          </a:p>
          <a:p>
            <a:pPr marL="342900" indent="-342900">
              <a:buAutoNum type="alphaLcParenR"/>
            </a:pPr>
            <a:r>
              <a:rPr lang="en-GB" dirty="0"/>
              <a:t>35 hours?</a:t>
            </a:r>
          </a:p>
          <a:p>
            <a:pPr marL="342900" indent="-342900">
              <a:buAutoNum type="alphaLcParenR"/>
            </a:pPr>
            <a:endParaRPr lang="en-GB" dirty="0"/>
          </a:p>
          <a:p>
            <a:r>
              <a:rPr lang="en-GB" dirty="0"/>
              <a:t>How many hours do you have to work to earn:</a:t>
            </a:r>
          </a:p>
          <a:p>
            <a:endParaRPr lang="en-GB" dirty="0"/>
          </a:p>
          <a:p>
            <a:r>
              <a:rPr lang="en-GB" dirty="0"/>
              <a:t>c) £200</a:t>
            </a:r>
          </a:p>
          <a:p>
            <a:r>
              <a:rPr lang="en-GB" dirty="0"/>
              <a:t>d) £275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5447928" y="3757682"/>
            <a:ext cx="0" cy="21102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2535692" y="3757682"/>
            <a:ext cx="2912237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583832" y="4374396"/>
            <a:ext cx="0" cy="1502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2535692" y="4402106"/>
            <a:ext cx="203092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5742887" y="3573016"/>
            <a:ext cx="0" cy="2304256"/>
          </a:xfrm>
          <a:prstGeom prst="straightConnector1">
            <a:avLst/>
          </a:prstGeom>
          <a:ln w="28575">
            <a:solidFill>
              <a:srgbClr val="00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2535693" y="3573016"/>
            <a:ext cx="3207195" cy="0"/>
          </a:xfrm>
          <a:prstGeom prst="straightConnector1">
            <a:avLst/>
          </a:prstGeom>
          <a:ln w="28575">
            <a:solidFill>
              <a:srgbClr val="00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6960096" y="2730072"/>
            <a:ext cx="0" cy="3137909"/>
          </a:xfrm>
          <a:prstGeom prst="straightConnector1">
            <a:avLst/>
          </a:prstGeom>
          <a:ln w="28575">
            <a:solidFill>
              <a:srgbClr val="00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2562636" y="2716216"/>
            <a:ext cx="4397461" cy="0"/>
          </a:xfrm>
          <a:prstGeom prst="straightConnector1">
            <a:avLst/>
          </a:prstGeom>
          <a:ln w="28575">
            <a:solidFill>
              <a:srgbClr val="00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0054890" y="2420888"/>
            <a:ext cx="1009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£185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056441" y="2699628"/>
            <a:ext cx="1009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£127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568618" y="4355812"/>
            <a:ext cx="1009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55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552385" y="4643844"/>
            <a:ext cx="1009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76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757664" y="232552"/>
          <a:ext cx="696436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3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31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883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Hours worked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Pay (£)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73.60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147.20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220.80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294.40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990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54" grpId="0"/>
      <p:bldP spid="55" grpId="0"/>
      <p:bldP spid="56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528" y="640258"/>
            <a:ext cx="7299338" cy="624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5" name="Straight Arrow Connector 54"/>
          <p:cNvCxnSpPr/>
          <p:nvPr/>
        </p:nvCxnSpPr>
        <p:spPr>
          <a:xfrm flipV="1">
            <a:off x="5894490" y="2475969"/>
            <a:ext cx="0" cy="37057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2423594" y="4234187"/>
            <a:ext cx="1843179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4266772" y="4234188"/>
            <a:ext cx="0" cy="192546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2423593" y="2446499"/>
            <a:ext cx="347089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4732337" y="3727555"/>
            <a:ext cx="0" cy="2454130"/>
          </a:xfrm>
          <a:prstGeom prst="straightConnector1">
            <a:avLst/>
          </a:prstGeom>
          <a:ln w="28575">
            <a:solidFill>
              <a:srgbClr val="00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2423595" y="3731575"/>
            <a:ext cx="2337771" cy="0"/>
          </a:xfrm>
          <a:prstGeom prst="straightConnector1">
            <a:avLst/>
          </a:prstGeom>
          <a:ln w="28575">
            <a:solidFill>
              <a:srgbClr val="00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5303912" y="3063307"/>
            <a:ext cx="0" cy="3137909"/>
          </a:xfrm>
          <a:prstGeom prst="straightConnector1">
            <a:avLst/>
          </a:prstGeom>
          <a:ln w="28575">
            <a:solidFill>
              <a:srgbClr val="00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>
            <a:off x="2490628" y="3063306"/>
            <a:ext cx="2885292" cy="0"/>
          </a:xfrm>
          <a:prstGeom prst="straightConnector1">
            <a:avLst/>
          </a:prstGeom>
          <a:ln w="28575">
            <a:solidFill>
              <a:srgbClr val="0000FF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589341" y="1215941"/>
            <a:ext cx="2051720" cy="40626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b) How much is made from selling:</a:t>
            </a:r>
          </a:p>
          <a:p>
            <a:endParaRPr lang="en-GB" sz="2000" dirty="0"/>
          </a:p>
          <a:p>
            <a:r>
              <a:rPr lang="en-GB" sz="2000" dirty="0" err="1"/>
              <a:t>i</a:t>
            </a:r>
            <a:r>
              <a:rPr lang="en-GB" sz="2000" dirty="0"/>
              <a:t>) 90 shirts</a:t>
            </a:r>
          </a:p>
          <a:p>
            <a:r>
              <a:rPr lang="en-GB" sz="2000" dirty="0"/>
              <a:t>ii) 175 shirts</a:t>
            </a:r>
          </a:p>
          <a:p>
            <a:endParaRPr lang="en-GB" sz="2000" dirty="0"/>
          </a:p>
          <a:p>
            <a:r>
              <a:rPr lang="en-GB" sz="2000" dirty="0"/>
              <a:t>c) How many shirts need to be sold to make:</a:t>
            </a:r>
          </a:p>
          <a:p>
            <a:r>
              <a:rPr lang="en-GB" sz="2000" dirty="0"/>
              <a:t>	</a:t>
            </a:r>
          </a:p>
          <a:p>
            <a:r>
              <a:rPr lang="en-GB" sz="2000" dirty="0" err="1"/>
              <a:t>i</a:t>
            </a:r>
            <a:r>
              <a:rPr lang="en-GB" sz="2000" dirty="0"/>
              <a:t>) £5000</a:t>
            </a:r>
          </a:p>
          <a:p>
            <a:r>
              <a:rPr lang="en-GB" sz="2000" dirty="0"/>
              <a:t>ii) £6400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840417" y="2446499"/>
            <a:ext cx="1009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£4000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840417" y="2927699"/>
            <a:ext cx="1009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£7600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687737" y="4554510"/>
            <a:ext cx="1009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FF"/>
                </a:solidFill>
              </a:rPr>
              <a:t>114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687737" y="4878481"/>
            <a:ext cx="1009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FF"/>
                </a:solidFill>
              </a:rPr>
              <a:t>147</a:t>
            </a:r>
          </a:p>
        </p:txBody>
      </p:sp>
    </p:spTree>
    <p:extLst>
      <p:ext uri="{BB962C8B-B14F-4D97-AF65-F5344CB8AC3E}">
        <p14:creationId xmlns:p14="http://schemas.microsoft.com/office/powerpoint/2010/main" val="305935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/>
      <p:bldP spid="41" grpId="0"/>
      <p:bldP spid="42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"/>
          <a:stretch/>
        </p:blipFill>
        <p:spPr bwMode="auto">
          <a:xfrm>
            <a:off x="5231904" y="44625"/>
            <a:ext cx="4969346" cy="674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775520" y="44625"/>
            <a:ext cx="3698448" cy="65678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775520" y="116633"/>
            <a:ext cx="3698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itchFamily="66" charset="0"/>
              </a:rPr>
              <a:t>Conversion Graphs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5520" y="908720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5 miles = 8 kilometres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Draw a conversion graph to show this information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824192" y="3068960"/>
            <a:ext cx="144016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824192" y="3068960"/>
            <a:ext cx="144016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768408" y="48905"/>
            <a:ext cx="144016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9768408" y="44624"/>
            <a:ext cx="144016" cy="216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023992" y="0"/>
            <a:ext cx="3888432" cy="6165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75520" y="2708921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I ran 10km recently for charity. How many miles is that?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27920" y="4061649"/>
            <a:ext cx="3456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/>
              <a:t>Mr.</a:t>
            </a:r>
            <a:r>
              <a:rPr lang="en-GB" sz="2400" dirty="0"/>
              <a:t> Connell is currently training to run a marathon which is </a:t>
            </a:r>
            <a:r>
              <a:rPr lang="en-GB" sz="2400" dirty="0" err="1"/>
              <a:t>approx</a:t>
            </a:r>
            <a:r>
              <a:rPr lang="en-GB" sz="2400" dirty="0"/>
              <a:t> 26.2 miles. How many kilometres is this?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07768" y="3506850"/>
            <a:ext cx="1709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6.2 miles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88505" y="6000642"/>
            <a:ext cx="1132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42km</a:t>
            </a:r>
          </a:p>
        </p:txBody>
      </p:sp>
    </p:spTree>
    <p:extLst>
      <p:ext uri="{BB962C8B-B14F-4D97-AF65-F5344CB8AC3E}">
        <p14:creationId xmlns:p14="http://schemas.microsoft.com/office/powerpoint/2010/main" val="31548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6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"/>
          <a:stretch/>
        </p:blipFill>
        <p:spPr bwMode="auto">
          <a:xfrm>
            <a:off x="5231904" y="44625"/>
            <a:ext cx="4969346" cy="674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775520" y="44625"/>
            <a:ext cx="3698448" cy="65678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775520" y="116633"/>
            <a:ext cx="3698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itchFamily="66" charset="0"/>
              </a:rPr>
              <a:t>Conversion Graphs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5520" y="908721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5 miles = 8 kilometres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023992" y="0"/>
            <a:ext cx="3888432" cy="61653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24000" y="1508592"/>
            <a:ext cx="38603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/>
              <a:t>Mr.</a:t>
            </a:r>
            <a:r>
              <a:rPr lang="en-GB" sz="2400" dirty="0"/>
              <a:t> </a:t>
            </a:r>
            <a:r>
              <a:rPr lang="en-GB" sz="2400" dirty="0" err="1"/>
              <a:t>Walmsley</a:t>
            </a:r>
            <a:r>
              <a:rPr lang="en-GB" sz="2400" dirty="0"/>
              <a:t> and </a:t>
            </a:r>
          </a:p>
          <a:p>
            <a:pPr algn="ctr"/>
            <a:r>
              <a:rPr lang="en-GB" sz="2400" dirty="0" err="1"/>
              <a:t>Mr.</a:t>
            </a:r>
            <a:r>
              <a:rPr lang="en-GB" sz="2400" dirty="0"/>
              <a:t> </a:t>
            </a:r>
            <a:r>
              <a:rPr lang="en-GB" sz="2400" dirty="0" err="1"/>
              <a:t>Gribbon</a:t>
            </a:r>
            <a:r>
              <a:rPr lang="en-GB" sz="2400" dirty="0"/>
              <a:t> are taking on the Iron Man challenge again this year. 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It consists of:</a:t>
            </a:r>
          </a:p>
          <a:p>
            <a:pPr algn="ctr"/>
            <a:r>
              <a:rPr lang="en-GB" sz="2400" dirty="0"/>
              <a:t>A 2.4 mile swim</a:t>
            </a:r>
          </a:p>
          <a:p>
            <a:pPr algn="ctr"/>
            <a:r>
              <a:rPr lang="en-GB" sz="2400" dirty="0"/>
              <a:t>A 112 mile bike ride</a:t>
            </a:r>
          </a:p>
          <a:p>
            <a:pPr algn="ctr"/>
            <a:r>
              <a:rPr lang="en-GB" sz="2400" dirty="0"/>
              <a:t>And</a:t>
            </a:r>
          </a:p>
          <a:p>
            <a:pPr algn="ctr"/>
            <a:r>
              <a:rPr lang="en-GB" sz="2400" dirty="0"/>
              <a:t>A marathon (26.2 miles)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How far are they travelling in kilometres?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62080" y="3663027"/>
            <a:ext cx="97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3.8km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95801" y="4335488"/>
            <a:ext cx="128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179.4km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60852" y="5115334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42km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75720" y="6237313"/>
            <a:ext cx="2200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Total = 225.2km</a:t>
            </a:r>
          </a:p>
        </p:txBody>
      </p:sp>
    </p:spTree>
    <p:extLst>
      <p:ext uri="{BB962C8B-B14F-4D97-AF65-F5344CB8AC3E}">
        <p14:creationId xmlns:p14="http://schemas.microsoft.com/office/powerpoint/2010/main" val="137153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18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1204D0FC17C942829FAA371BEF1116" ma:contentTypeVersion="7" ma:contentTypeDescription="Create a new document." ma:contentTypeScope="" ma:versionID="a235812aa3f8acf769715af7725773db">
  <xsd:schema xmlns:xsd="http://www.w3.org/2001/XMLSchema" xmlns:xs="http://www.w3.org/2001/XMLSchema" xmlns:p="http://schemas.microsoft.com/office/2006/metadata/properties" xmlns:ns2="f45c64de-80c6-4060-b669-b1ce3442f828" xmlns:ns3="a275ba49-db92-471d-8c08-cd84a3a06beb" targetNamespace="http://schemas.microsoft.com/office/2006/metadata/properties" ma:root="true" ma:fieldsID="d732685ca93e4f868118398c42de050e" ns2:_="" ns3:_="">
    <xsd:import namespace="f45c64de-80c6-4060-b669-b1ce3442f828"/>
    <xsd:import namespace="a275ba49-db92-471d-8c08-cd84a3a06b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5c64de-80c6-4060-b669-b1ce3442f8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75ba49-db92-471d-8c08-cd84a3a06b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D14AA6-A186-41B3-BD61-5136285F54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43AC26-9C10-4BD0-832A-C836FA69E3D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a275ba49-db92-471d-8c08-cd84a3a06beb"/>
    <ds:schemaRef ds:uri="f45c64de-80c6-4060-b669-b1ce3442f828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E2E6B81-0D3B-415E-9292-5A5A7036CB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5c64de-80c6-4060-b669-b1ce3442f828"/>
    <ds:schemaRef ds:uri="a275ba49-db92-471d-8c08-cd84a3a06b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9421</TotalTime>
  <Words>1708</Words>
  <Application>Microsoft Office PowerPoint</Application>
  <PresentationFormat>Widescreen</PresentationFormat>
  <Paragraphs>402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Comic Sans MS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Metric Matters!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Exchange Rates</vt:lpstr>
      <vt:lpstr>Exchange Rates</vt:lpstr>
      <vt:lpstr>Exchange Rates</vt:lpstr>
      <vt:lpstr>PowerPoint Presentation</vt:lpstr>
      <vt:lpstr>Todays Objectives – Have you met them?</vt:lpstr>
      <vt:lpstr>PowerPoint Presentation</vt:lpstr>
    </vt:vector>
  </TitlesOfParts>
  <Company>MidKent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started</dc:title>
  <dc:creator>Damian Rollinson</dc:creator>
  <cp:lastModifiedBy>Janet Williamson</cp:lastModifiedBy>
  <cp:revision>60</cp:revision>
  <cp:lastPrinted>2017-05-19T11:56:43Z</cp:lastPrinted>
  <dcterms:created xsi:type="dcterms:W3CDTF">2017-05-17T10:50:23Z</dcterms:created>
  <dcterms:modified xsi:type="dcterms:W3CDTF">2020-05-19T10:19:43Z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0x010100371204D0FC17C942829FAA371BEF1116</vt:lpwstr>
  </property>
</Properties>
</file>