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8" r:id="rId6"/>
    <p:sldId id="289" r:id="rId7"/>
    <p:sldId id="259" r:id="rId8"/>
    <p:sldId id="287" r:id="rId9"/>
    <p:sldId id="294" r:id="rId10"/>
    <p:sldId id="273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3" r:id="rId20"/>
    <p:sldId id="284" r:id="rId21"/>
    <p:sldId id="285" r:id="rId22"/>
    <p:sldId id="292" r:id="rId23"/>
    <p:sldId id="288" r:id="rId24"/>
    <p:sldId id="290" r:id="rId25"/>
    <p:sldId id="268" r:id="rId26"/>
    <p:sldId id="270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8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E4A1D-D184-4749-AC71-BDD2FFD79E3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9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75787-225F-4F84-BA49-602C4B811B9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5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F8E95-BCCB-4426-9BD1-E96B404C76B0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Ask pupils to learn this formula.</a:t>
            </a:r>
          </a:p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07539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37FED-AF69-41B7-B1CE-0A25DDBBF42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Tell pupils that to work out the area of the parallelogram they must start by writing the formula.</a:t>
            </a:r>
          </a:p>
          <a:p>
            <a:r>
              <a:rPr lang="en-US" altLang="en-US"/>
              <a:t>They can then substitute the correct values into the formula provided that they are in the same units. </a:t>
            </a:r>
          </a:p>
          <a:p>
            <a:r>
              <a:rPr lang="en-US" altLang="en-US"/>
              <a:t>Point out that the length of the diagonal can be ignored.</a:t>
            </a:r>
          </a:p>
          <a:p>
            <a:r>
              <a:rPr lang="en-US" altLang="en-US"/>
              <a:t>Stress that it is important to always write down the correct units at the end of the calculation.</a:t>
            </a:r>
          </a:p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4430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E7EDF-085C-494C-B2E2-46BD85E8FCE2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Explain that finding half the sum of the parallel sides is like finding the average length of these two sides.</a:t>
            </a:r>
          </a:p>
          <a:p>
            <a:r>
              <a:rPr lang="en-US" altLang="en-US"/>
              <a:t>Ask pupils to learn this formula. </a:t>
            </a:r>
          </a:p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5587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7C550-89AD-4434-AC00-C4BD911F3233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Tell pupils that to work out the area of the trapezium they must start by writing the formula.</a:t>
            </a:r>
          </a:p>
          <a:p>
            <a:r>
              <a:rPr lang="en-US" altLang="en-US"/>
              <a:t>They can then substitute the correct values into the formula provided that they are in the same units. </a:t>
            </a:r>
          </a:p>
          <a:p>
            <a:r>
              <a:rPr lang="en-US" altLang="en-US"/>
              <a:t>Stress that it is important to always write down the correct units at the end of the calculation.</a:t>
            </a:r>
            <a:endParaRPr lang="en-US" altLang="en-US" b="1"/>
          </a:p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45330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2D988-2171-4AA4-84B2-30F494B053C8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This example shows a right trapezium.</a:t>
            </a:r>
          </a:p>
          <a:p>
            <a:endParaRPr lang="en-US" altLang="en-US"/>
          </a:p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66502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4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ea typeface="Cambria Math" panose="02040503050406030204" pitchFamily="18" charset="0"/>
                  </a:rPr>
                  <a:t>Increase £130 by 15%</a:t>
                </a:r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Expand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+3)(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36% to a fraction in its simplest form.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an integer?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does congruent mean?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Find the Range: 3, 4, 3, 2, 8, 9, 3, 11, 1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Name four types of triangles.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1.8kg is correct to 1dp. What else could it be?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45732"/>
              </a:xfrm>
              <a:prstGeom prst="rect">
                <a:avLst/>
              </a:prstGeom>
              <a:blipFill>
                <a:blip r:embed="rId5"/>
                <a:stretch>
                  <a:fillRect l="-1292" t="-1475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150" y="167482"/>
            <a:ext cx="8229600" cy="6143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The area of a parallelogram</a:t>
            </a:r>
            <a:endParaRPr lang="en-GB" altLang="en-US" dirty="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5982557" y="884426"/>
            <a:ext cx="5775325" cy="52322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800" dirty="0">
                <a:solidFill>
                  <a:srgbClr val="000066"/>
                </a:solidFill>
              </a:rPr>
              <a:t>What is the area of this parallelogram?</a:t>
            </a:r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6302415" y="3112973"/>
            <a:ext cx="3701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Area of a </a:t>
            </a:r>
            <a:r>
              <a:rPr lang="en-GB" altLang="en-US" sz="2400" dirty="0">
                <a:solidFill>
                  <a:srgbClr val="000066"/>
                </a:solidFill>
              </a:rPr>
              <a:t>parallelogram</a:t>
            </a:r>
            <a:r>
              <a:rPr lang="en-US" altLang="en-US" sz="2400" dirty="0"/>
              <a:t> = </a:t>
            </a:r>
            <a:r>
              <a:rPr lang="en-US" altLang="en-US" sz="2400" i="1" dirty="0">
                <a:latin typeface="Times New Roman" panose="02020603050405020304" pitchFamily="18" charset="0"/>
              </a:rPr>
              <a:t>bh</a:t>
            </a:r>
            <a:endParaRPr lang="en-GB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718855" name="Line 7"/>
          <p:cNvSpPr>
            <a:spLocks noChangeShapeType="1"/>
          </p:cNvSpPr>
          <p:nvPr/>
        </p:nvSpPr>
        <p:spPr bwMode="auto">
          <a:xfrm>
            <a:off x="2539554" y="3632730"/>
            <a:ext cx="240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/>
          </a:p>
        </p:txBody>
      </p:sp>
      <p:sp>
        <p:nvSpPr>
          <p:cNvPr id="718856" name="Line 8"/>
          <p:cNvSpPr>
            <a:spLocks noChangeShapeType="1"/>
          </p:cNvSpPr>
          <p:nvPr/>
        </p:nvSpPr>
        <p:spPr bwMode="auto">
          <a:xfrm>
            <a:off x="1747390" y="1975380"/>
            <a:ext cx="0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/>
          </a:p>
        </p:txBody>
      </p:sp>
      <p:sp>
        <p:nvSpPr>
          <p:cNvPr id="718857" name="Line 9"/>
          <p:cNvSpPr>
            <a:spLocks noChangeShapeType="1"/>
          </p:cNvSpPr>
          <p:nvPr/>
        </p:nvSpPr>
        <p:spPr bwMode="auto">
          <a:xfrm>
            <a:off x="1747391" y="3488268"/>
            <a:ext cx="9699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/>
          </a:p>
        </p:txBody>
      </p:sp>
      <p:sp>
        <p:nvSpPr>
          <p:cNvPr id="718858" name="Rectangle 10"/>
          <p:cNvSpPr>
            <a:spLocks noChangeArrowheads="1"/>
          </p:cNvSpPr>
          <p:nvPr/>
        </p:nvSpPr>
        <p:spPr bwMode="auto">
          <a:xfrm>
            <a:off x="1747391" y="3343806"/>
            <a:ext cx="144463" cy="144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718859" name="Text Box 11"/>
          <p:cNvSpPr txBox="1">
            <a:spLocks noChangeArrowheads="1"/>
          </p:cNvSpPr>
          <p:nvPr/>
        </p:nvSpPr>
        <p:spPr bwMode="auto">
          <a:xfrm>
            <a:off x="3331716" y="3607330"/>
            <a:ext cx="686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 cm</a:t>
            </a:r>
            <a:endParaRPr lang="en-GB" altLang="en-US" sz="2000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639316" y="2551643"/>
            <a:ext cx="880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4.5 cm</a:t>
            </a:r>
            <a:endParaRPr lang="en-GB" altLang="en-US" sz="2000"/>
          </a:p>
        </p:txBody>
      </p: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9249921" y="3632730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= 7 × 4.5</a:t>
            </a:r>
            <a:endParaRPr lang="en-GB" altLang="en-US" sz="2400" dirty="0"/>
          </a:p>
        </p:txBody>
      </p:sp>
      <p:sp>
        <p:nvSpPr>
          <p:cNvPr id="718862" name="Text Box 14"/>
          <p:cNvSpPr txBox="1">
            <a:spLocks noChangeArrowheads="1"/>
          </p:cNvSpPr>
          <p:nvPr/>
        </p:nvSpPr>
        <p:spPr bwMode="auto">
          <a:xfrm>
            <a:off x="9249921" y="4178830"/>
            <a:ext cx="1507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</a:rPr>
              <a:t>31.5 cm</a:t>
            </a:r>
            <a:r>
              <a:rPr lang="en-US" altLang="en-US" sz="2400" b="1" baseline="30000" dirty="0">
                <a:solidFill>
                  <a:srgbClr val="002060"/>
                </a:solidFill>
              </a:rPr>
              <a:t>2</a:t>
            </a:r>
            <a:endParaRPr lang="en-GB" altLang="en-US" sz="2400" b="1" baseline="30000" dirty="0">
              <a:solidFill>
                <a:srgbClr val="002060"/>
              </a:solidFill>
            </a:endParaRPr>
          </a:p>
        </p:txBody>
      </p:sp>
      <p:sp>
        <p:nvSpPr>
          <p:cNvPr id="718863" name="AutoShape 15"/>
          <p:cNvSpPr>
            <a:spLocks noChangeArrowheads="1"/>
          </p:cNvSpPr>
          <p:nvPr/>
        </p:nvSpPr>
        <p:spPr bwMode="auto">
          <a:xfrm flipV="1">
            <a:off x="1747390" y="1975380"/>
            <a:ext cx="3201988" cy="1511300"/>
          </a:xfrm>
          <a:prstGeom prst="parallelogram">
            <a:avLst>
              <a:gd name="adj" fmla="val 52967"/>
            </a:avLst>
          </a:prstGeom>
          <a:gradFill rotWithShape="1">
            <a:gsLst>
              <a:gs pos="0">
                <a:srgbClr val="FF7171"/>
              </a:gs>
              <a:gs pos="100000">
                <a:srgbClr val="FF7171">
                  <a:gamma/>
                  <a:tint val="42745"/>
                  <a:invGamma/>
                </a:srgbClr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718864" name="Line 16"/>
          <p:cNvSpPr>
            <a:spLocks noChangeShapeType="1"/>
          </p:cNvSpPr>
          <p:nvPr/>
        </p:nvSpPr>
        <p:spPr bwMode="auto">
          <a:xfrm>
            <a:off x="4338190" y="1975380"/>
            <a:ext cx="793750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/>
          </a:p>
        </p:txBody>
      </p:sp>
      <p:sp>
        <p:nvSpPr>
          <p:cNvPr id="718865" name="Text Box 17"/>
          <p:cNvSpPr txBox="1">
            <a:spLocks noChangeArrowheads="1"/>
          </p:cNvSpPr>
          <p:nvPr/>
        </p:nvSpPr>
        <p:spPr bwMode="auto">
          <a:xfrm>
            <a:off x="4771579" y="2408768"/>
            <a:ext cx="880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4.9 cm</a:t>
            </a:r>
            <a:endParaRPr lang="en-GB" altLang="en-US" sz="2000"/>
          </a:p>
        </p:txBody>
      </p:sp>
      <p:sp>
        <p:nvSpPr>
          <p:cNvPr id="718866" name="Text Box 18"/>
          <p:cNvSpPr txBox="1">
            <a:spLocks noChangeArrowheads="1"/>
          </p:cNvSpPr>
          <p:nvPr/>
        </p:nvSpPr>
        <p:spPr bwMode="auto">
          <a:xfrm>
            <a:off x="5976491" y="1778531"/>
            <a:ext cx="2176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2060"/>
                </a:solidFill>
              </a:rPr>
              <a:t>We can ignore this length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718867" name="Line 19"/>
          <p:cNvSpPr>
            <a:spLocks noChangeShapeType="1"/>
          </p:cNvSpPr>
          <p:nvPr/>
        </p:nvSpPr>
        <p:spPr bwMode="auto">
          <a:xfrm flipH="1">
            <a:off x="5435154" y="2126194"/>
            <a:ext cx="541337" cy="358775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9247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1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 autoUpdateAnimBg="0"/>
      <p:bldP spid="718861" grpId="0" autoUpdateAnimBg="0"/>
      <p:bldP spid="718862" grpId="0" autoUpdateAnimBg="0"/>
      <p:bldP spid="7188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0175" y="163515"/>
            <a:ext cx="8229600" cy="6143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The area of a trapezium</a:t>
            </a:r>
            <a:endParaRPr lang="en-GB" altLang="en-US" dirty="0"/>
          </a:p>
        </p:txBody>
      </p:sp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247888" y="846585"/>
            <a:ext cx="8640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>
                <a:solidFill>
                  <a:srgbClr val="000066"/>
                </a:solidFill>
              </a:rPr>
              <a:t>The area of any </a:t>
            </a:r>
            <a:r>
              <a:rPr lang="en-GB" altLang="en-US" sz="2400" b="1" dirty="0">
                <a:solidFill>
                  <a:srgbClr val="FF6600"/>
                </a:solidFill>
              </a:rPr>
              <a:t>trapezium</a:t>
            </a:r>
            <a:r>
              <a:rPr lang="en-GB" altLang="en-US" sz="2400" dirty="0">
                <a:solidFill>
                  <a:srgbClr val="000066"/>
                </a:solidFill>
              </a:rPr>
              <a:t> can be found using the formula:</a:t>
            </a:r>
          </a:p>
        </p:txBody>
      </p:sp>
      <p:grpSp>
        <p:nvGrpSpPr>
          <p:cNvPr id="720927" name="Group 31"/>
          <p:cNvGrpSpPr>
            <a:grpSpLocks/>
          </p:cNvGrpSpPr>
          <p:nvPr/>
        </p:nvGrpSpPr>
        <p:grpSpPr bwMode="auto">
          <a:xfrm>
            <a:off x="608250" y="1582155"/>
            <a:ext cx="7920037" cy="803275"/>
            <a:chOff x="431" y="1207"/>
            <a:chExt cx="4989" cy="506"/>
          </a:xfrm>
        </p:grpSpPr>
        <p:sp>
          <p:nvSpPr>
            <p:cNvPr id="720904" name="Rectangle 8"/>
            <p:cNvSpPr>
              <a:spLocks noChangeArrowheads="1"/>
            </p:cNvSpPr>
            <p:nvPr/>
          </p:nvSpPr>
          <p:spPr bwMode="auto">
            <a:xfrm>
              <a:off x="431" y="1214"/>
              <a:ext cx="4989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09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5" y="1248"/>
                  <a:ext cx="4736" cy="4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600" dirty="0"/>
                    <a:t>Area of a trapezium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en-US" sz="2600" dirty="0"/>
                    <a:t>(sum of parallel sides) × height</a:t>
                  </a:r>
                  <a:endParaRPr lang="en-GB" altLang="en-US" sz="2600" dirty="0"/>
                </a:p>
              </p:txBody>
            </p:sp>
          </mc:Choice>
          <mc:Fallback xmlns="">
            <p:sp>
              <p:nvSpPr>
                <p:cNvPr id="720903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" y="1248"/>
                  <a:ext cx="4736" cy="414"/>
                </a:xfrm>
                <a:prstGeom prst="rect">
                  <a:avLst/>
                </a:prstGeom>
                <a:blipFill>
                  <a:blip r:embed="rId3"/>
                  <a:stretch>
                    <a:fillRect l="-1459" b="-1203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0906" name="Text Box 10"/>
            <p:cNvSpPr txBox="1">
              <a:spLocks noChangeArrowheads="1"/>
            </p:cNvSpPr>
            <p:nvPr/>
          </p:nvSpPr>
          <p:spPr bwMode="auto">
            <a:xfrm>
              <a:off x="2445" y="1207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 altLang="en-US" dirty="0"/>
            </a:p>
          </p:txBody>
        </p:sp>
      </p:grpSp>
      <p:sp>
        <p:nvSpPr>
          <p:cNvPr id="720909" name="Text Box 13"/>
          <p:cNvSpPr txBox="1">
            <a:spLocks noChangeArrowheads="1"/>
          </p:cNvSpPr>
          <p:nvPr/>
        </p:nvSpPr>
        <p:spPr bwMode="auto">
          <a:xfrm>
            <a:off x="5538231" y="2991376"/>
            <a:ext cx="2400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Or using letter symbols,</a:t>
            </a:r>
            <a:endParaRPr lang="en-GB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40726" y="3759852"/>
            <a:ext cx="2447925" cy="803275"/>
            <a:chOff x="8565594" y="3567639"/>
            <a:chExt cx="2447925" cy="803275"/>
          </a:xfrm>
        </p:grpSpPr>
        <p:sp>
          <p:nvSpPr>
            <p:cNvPr id="720917" name="Rectangle 21"/>
            <p:cNvSpPr>
              <a:spLocks noChangeArrowheads="1"/>
            </p:cNvSpPr>
            <p:nvPr/>
          </p:nvSpPr>
          <p:spPr bwMode="auto">
            <a:xfrm>
              <a:off x="8565594" y="3578751"/>
              <a:ext cx="2447925" cy="7921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20929" name="Group 33"/>
            <p:cNvGrpSpPr>
              <a:grpSpLocks/>
            </p:cNvGrpSpPr>
            <p:nvPr/>
          </p:nvGrpSpPr>
          <p:grpSpPr bwMode="auto">
            <a:xfrm>
              <a:off x="8730694" y="3567639"/>
              <a:ext cx="2001838" cy="733425"/>
              <a:chOff x="1440" y="3439"/>
              <a:chExt cx="1261" cy="4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091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3475"/>
                    <a:ext cx="1261" cy="42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GB" altLang="en-US" sz="2000" i="1" dirty="0"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0912" name="Text 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40" y="3475"/>
                    <a:ext cx="1261" cy="42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0914" name="Text Box 18"/>
              <p:cNvSpPr txBox="1">
                <a:spLocks noChangeArrowheads="1"/>
              </p:cNvSpPr>
              <p:nvPr/>
            </p:nvSpPr>
            <p:spPr bwMode="auto">
              <a:xfrm>
                <a:off x="1840" y="3439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 altLang="en-US" dirty="0"/>
              </a:p>
            </p:txBody>
          </p:sp>
        </p:grpSp>
      </p:grpSp>
      <p:grpSp>
        <p:nvGrpSpPr>
          <p:cNvPr id="720918" name="Group 22"/>
          <p:cNvGrpSpPr>
            <a:grpSpLocks/>
          </p:cNvGrpSpPr>
          <p:nvPr/>
        </p:nvGrpSpPr>
        <p:grpSpPr bwMode="auto">
          <a:xfrm>
            <a:off x="772485" y="2679576"/>
            <a:ext cx="3673475" cy="2220913"/>
            <a:chOff x="1723" y="1765"/>
            <a:chExt cx="2314" cy="1399"/>
          </a:xfrm>
        </p:grpSpPr>
        <p:sp>
          <p:nvSpPr>
            <p:cNvPr id="720919" name="Freeform 23"/>
            <p:cNvSpPr>
              <a:spLocks/>
            </p:cNvSpPr>
            <p:nvPr/>
          </p:nvSpPr>
          <p:spPr bwMode="auto">
            <a:xfrm>
              <a:off x="1723" y="2106"/>
              <a:ext cx="2314" cy="778"/>
            </a:xfrm>
            <a:custGeom>
              <a:avLst/>
              <a:gdLst>
                <a:gd name="T0" fmla="*/ 1496 w 2313"/>
                <a:gd name="T1" fmla="*/ 862 h 862"/>
                <a:gd name="T2" fmla="*/ 453 w 2313"/>
                <a:gd name="T3" fmla="*/ 862 h 862"/>
                <a:gd name="T4" fmla="*/ 0 w 2313"/>
                <a:gd name="T5" fmla="*/ 0 h 862"/>
                <a:gd name="T6" fmla="*/ 2313 w 2313"/>
                <a:gd name="T7" fmla="*/ 0 h 862"/>
                <a:gd name="T8" fmla="*/ 1496 w 2313"/>
                <a:gd name="T9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3" h="862">
                  <a:moveTo>
                    <a:pt x="1496" y="862"/>
                  </a:moveTo>
                  <a:lnTo>
                    <a:pt x="453" y="862"/>
                  </a:lnTo>
                  <a:lnTo>
                    <a:pt x="0" y="0"/>
                  </a:lnTo>
                  <a:lnTo>
                    <a:pt x="2313" y="0"/>
                  </a:lnTo>
                  <a:lnTo>
                    <a:pt x="1496" y="862"/>
                  </a:lnTo>
                  <a:close/>
                </a:path>
              </a:pathLst>
            </a:custGeom>
            <a:gradFill rotWithShape="1">
              <a:gsLst>
                <a:gs pos="0">
                  <a:srgbClr val="A679C5"/>
                </a:gs>
                <a:gs pos="100000">
                  <a:srgbClr val="D0B8E0"/>
                </a:gs>
              </a:gsLst>
              <a:lin ang="189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0920" name="Line 24"/>
            <p:cNvSpPr>
              <a:spLocks noChangeShapeType="1"/>
            </p:cNvSpPr>
            <p:nvPr/>
          </p:nvSpPr>
          <p:spPr bwMode="auto">
            <a:xfrm>
              <a:off x="2176" y="2965"/>
              <a:ext cx="10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0921" name="Line 25"/>
            <p:cNvSpPr>
              <a:spLocks noChangeShapeType="1"/>
            </p:cNvSpPr>
            <p:nvPr/>
          </p:nvSpPr>
          <p:spPr bwMode="auto">
            <a:xfrm>
              <a:off x="2176" y="2106"/>
              <a:ext cx="0" cy="7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0922" name="Rectangle 26"/>
            <p:cNvSpPr>
              <a:spLocks noChangeArrowheads="1"/>
            </p:cNvSpPr>
            <p:nvPr/>
          </p:nvSpPr>
          <p:spPr bwMode="auto">
            <a:xfrm>
              <a:off x="2176" y="2801"/>
              <a:ext cx="90" cy="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923" name="Text Box 27"/>
            <p:cNvSpPr txBox="1">
              <a:spLocks noChangeArrowheads="1"/>
            </p:cNvSpPr>
            <p:nvPr/>
          </p:nvSpPr>
          <p:spPr bwMode="auto">
            <a:xfrm>
              <a:off x="2358" y="2187"/>
              <a:ext cx="13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perpendicular height</a:t>
              </a:r>
              <a:endParaRPr lang="en-GB" altLang="en-US" dirty="0"/>
            </a:p>
          </p:txBody>
        </p:sp>
        <p:sp>
          <p:nvSpPr>
            <p:cNvPr id="720924" name="Line 28"/>
            <p:cNvSpPr>
              <a:spLocks noChangeShapeType="1"/>
            </p:cNvSpPr>
            <p:nvPr/>
          </p:nvSpPr>
          <p:spPr bwMode="auto">
            <a:xfrm>
              <a:off x="1723" y="2024"/>
              <a:ext cx="23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0925" name="Text Box 29"/>
            <p:cNvSpPr txBox="1">
              <a:spLocks noChangeArrowheads="1"/>
            </p:cNvSpPr>
            <p:nvPr/>
          </p:nvSpPr>
          <p:spPr bwMode="auto">
            <a:xfrm>
              <a:off x="2709" y="17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Times New Roman" panose="02020603050405020304" pitchFamily="18" charset="0"/>
                </a:rPr>
                <a:t>a</a:t>
              </a:r>
              <a:endParaRPr lang="en-GB" altLang="en-US" i="1">
                <a:latin typeface="Times New Roman" panose="02020603050405020304" pitchFamily="18" charset="0"/>
              </a:endParaRPr>
            </a:p>
          </p:txBody>
        </p:sp>
        <p:sp>
          <p:nvSpPr>
            <p:cNvPr id="720926" name="Text Box 30"/>
            <p:cNvSpPr txBox="1">
              <a:spLocks noChangeArrowheads="1"/>
            </p:cNvSpPr>
            <p:nvPr/>
          </p:nvSpPr>
          <p:spPr bwMode="auto">
            <a:xfrm>
              <a:off x="2573" y="2931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Times New Roman" panose="02020603050405020304" pitchFamily="18" charset="0"/>
                </a:rPr>
                <a:t>b</a:t>
              </a:r>
              <a:endParaRPr lang="en-GB" altLang="en-US" i="1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67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7708" y="179163"/>
            <a:ext cx="8229600" cy="6143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The area of a trapezium</a:t>
            </a:r>
            <a:endParaRPr lang="en-GB" altLang="en-US" dirty="0"/>
          </a:p>
        </p:txBody>
      </p:sp>
      <p:sp>
        <p:nvSpPr>
          <p:cNvPr id="722949" name="Freeform 5"/>
          <p:cNvSpPr>
            <a:spLocks/>
          </p:cNvSpPr>
          <p:nvPr/>
        </p:nvSpPr>
        <p:spPr bwMode="auto">
          <a:xfrm rot="20630732">
            <a:off x="1261293" y="2043910"/>
            <a:ext cx="3027363" cy="1697037"/>
          </a:xfrm>
          <a:custGeom>
            <a:avLst/>
            <a:gdLst>
              <a:gd name="T0" fmla="*/ 0 w 2087"/>
              <a:gd name="T1" fmla="*/ 953 h 953"/>
              <a:gd name="T2" fmla="*/ 2087 w 2087"/>
              <a:gd name="T3" fmla="*/ 953 h 953"/>
              <a:gd name="T4" fmla="*/ 1588 w 2087"/>
              <a:gd name="T5" fmla="*/ 0 h 953"/>
              <a:gd name="T6" fmla="*/ 817 w 2087"/>
              <a:gd name="T7" fmla="*/ 0 h 953"/>
              <a:gd name="T8" fmla="*/ 0 w 2087"/>
              <a:gd name="T9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7" h="953">
                <a:moveTo>
                  <a:pt x="0" y="953"/>
                </a:moveTo>
                <a:lnTo>
                  <a:pt x="2087" y="953"/>
                </a:lnTo>
                <a:lnTo>
                  <a:pt x="1588" y="0"/>
                </a:lnTo>
                <a:lnTo>
                  <a:pt x="817" y="0"/>
                </a:lnTo>
                <a:lnTo>
                  <a:pt x="0" y="953"/>
                </a:lnTo>
                <a:close/>
              </a:path>
            </a:pathLst>
          </a:custGeom>
          <a:gradFill rotWithShape="1">
            <a:gsLst>
              <a:gs pos="0">
                <a:srgbClr val="35B3DB"/>
              </a:gs>
              <a:gs pos="100000">
                <a:srgbClr val="80D0E8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2950" name="Line 6"/>
          <p:cNvSpPr>
            <a:spLocks noChangeShapeType="1"/>
          </p:cNvSpPr>
          <p:nvPr/>
        </p:nvSpPr>
        <p:spPr bwMode="auto">
          <a:xfrm rot="20630732">
            <a:off x="2656705" y="2024859"/>
            <a:ext cx="125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 rot="20630732">
            <a:off x="2947218" y="3706021"/>
            <a:ext cx="125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2952" name="Line 8"/>
          <p:cNvSpPr>
            <a:spLocks noChangeShapeType="1"/>
          </p:cNvSpPr>
          <p:nvPr/>
        </p:nvSpPr>
        <p:spPr bwMode="auto">
          <a:xfrm rot="20630732">
            <a:off x="4228330" y="1621635"/>
            <a:ext cx="0" cy="169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2953" name="Line 9"/>
          <p:cNvSpPr>
            <a:spLocks noChangeShapeType="1"/>
          </p:cNvSpPr>
          <p:nvPr/>
        </p:nvSpPr>
        <p:spPr bwMode="auto">
          <a:xfrm rot="20630732">
            <a:off x="3248842" y="1761334"/>
            <a:ext cx="7572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 rot="20630732">
            <a:off x="3831455" y="1677197"/>
            <a:ext cx="188912" cy="187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722955" name="Text Box 11"/>
          <p:cNvSpPr txBox="1">
            <a:spLocks noChangeArrowheads="1"/>
          </p:cNvSpPr>
          <p:nvPr/>
        </p:nvSpPr>
        <p:spPr bwMode="auto">
          <a:xfrm>
            <a:off x="4229917" y="2043909"/>
            <a:ext cx="654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9 m</a:t>
            </a:r>
            <a:endParaRPr lang="en-GB" altLang="en-US" sz="2400"/>
          </a:p>
        </p:txBody>
      </p:sp>
      <p:sp>
        <p:nvSpPr>
          <p:cNvPr id="722956" name="Text Box 12"/>
          <p:cNvSpPr txBox="1">
            <a:spLocks noChangeArrowheads="1"/>
          </p:cNvSpPr>
          <p:nvPr/>
        </p:nvSpPr>
        <p:spPr bwMode="auto">
          <a:xfrm>
            <a:off x="2442392" y="1450184"/>
            <a:ext cx="654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6 m</a:t>
            </a:r>
            <a:endParaRPr lang="en-GB" altLang="en-US" sz="2400"/>
          </a:p>
        </p:txBody>
      </p:sp>
      <p:sp>
        <p:nvSpPr>
          <p:cNvPr id="722957" name="Text Box 13"/>
          <p:cNvSpPr txBox="1">
            <a:spLocks noChangeArrowheads="1"/>
          </p:cNvSpPr>
          <p:nvPr/>
        </p:nvSpPr>
        <p:spPr bwMode="auto">
          <a:xfrm>
            <a:off x="2901181" y="3712371"/>
            <a:ext cx="8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14 m</a:t>
            </a:r>
            <a:endParaRPr lang="en-GB" altLang="en-US" sz="2400"/>
          </a:p>
        </p:txBody>
      </p:sp>
      <p:grpSp>
        <p:nvGrpSpPr>
          <p:cNvPr id="722958" name="Group 14"/>
          <p:cNvGrpSpPr>
            <a:grpSpLocks/>
          </p:cNvGrpSpPr>
          <p:nvPr/>
        </p:nvGrpSpPr>
        <p:grpSpPr bwMode="auto">
          <a:xfrm>
            <a:off x="6004007" y="1713283"/>
            <a:ext cx="3708403" cy="812801"/>
            <a:chOff x="1753" y="3521"/>
            <a:chExt cx="2336" cy="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295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53" y="3635"/>
                  <a:ext cx="2336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dirty="0"/>
                    <a:t>Area of a trapezium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GB" altLang="en-US" sz="2000" i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2959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3" y="3635"/>
                  <a:ext cx="2336" cy="398"/>
                </a:xfrm>
                <a:prstGeom prst="rect">
                  <a:avLst/>
                </a:prstGeom>
                <a:blipFill>
                  <a:blip r:embed="rId3"/>
                  <a:stretch>
                    <a:fillRect l="-1809" b="-2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2961" name="Text Box 17"/>
            <p:cNvSpPr txBox="1">
              <a:spLocks noChangeArrowheads="1"/>
            </p:cNvSpPr>
            <p:nvPr/>
          </p:nvSpPr>
          <p:spPr bwMode="auto">
            <a:xfrm>
              <a:off x="3699" y="3521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2965" name="Text Box 21"/>
              <p:cNvSpPr txBox="1">
                <a:spLocks noChangeArrowheads="1"/>
              </p:cNvSpPr>
              <p:nvPr/>
            </p:nvSpPr>
            <p:spPr bwMode="auto">
              <a:xfrm>
                <a:off x="8024084" y="2634857"/>
                <a:ext cx="1595309" cy="61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(6+9)</m:t>
                          </m:r>
                        </m:num>
                        <m:den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72296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084" y="2634857"/>
                <a:ext cx="1595309" cy="618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2971" name="Text Box 27"/>
              <p:cNvSpPr txBox="1">
                <a:spLocks noChangeArrowheads="1"/>
              </p:cNvSpPr>
              <p:nvPr/>
            </p:nvSpPr>
            <p:spPr bwMode="auto">
              <a:xfrm>
                <a:off x="8024084" y="3404113"/>
                <a:ext cx="1127232" cy="616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72297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084" y="3404113"/>
                <a:ext cx="1127232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2976" name="Text Box 32"/>
              <p:cNvSpPr txBox="1">
                <a:spLocks noChangeArrowheads="1"/>
              </p:cNvSpPr>
              <p:nvPr/>
            </p:nvSpPr>
            <p:spPr bwMode="auto">
              <a:xfrm>
                <a:off x="8024084" y="4299092"/>
                <a:ext cx="1750031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sSup>
                        <m:sSupPr>
                          <m:ctrlPr>
                            <a:rPr lang="en-GB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alt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2297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084" y="4299092"/>
                <a:ext cx="1750031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2977" name="Text Box 33"/>
          <p:cNvSpPr txBox="1">
            <a:spLocks noChangeArrowheads="1"/>
          </p:cNvSpPr>
          <p:nvPr/>
        </p:nvSpPr>
        <p:spPr bwMode="auto">
          <a:xfrm>
            <a:off x="6227764" y="623059"/>
            <a:ext cx="518795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400" dirty="0">
                <a:solidFill>
                  <a:srgbClr val="000066"/>
                </a:solidFill>
              </a:rPr>
              <a:t>What is the area of this trapezium?</a:t>
            </a:r>
          </a:p>
        </p:txBody>
      </p:sp>
    </p:spTree>
    <p:extLst>
      <p:ext uri="{BB962C8B-B14F-4D97-AF65-F5344CB8AC3E}">
        <p14:creationId xmlns:p14="http://schemas.microsoft.com/office/powerpoint/2010/main" val="603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7814" y="206376"/>
            <a:ext cx="8229600" cy="6143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The area of a trapezium</a:t>
            </a:r>
            <a:endParaRPr lang="en-GB" altLang="en-US" dirty="0"/>
          </a:p>
        </p:txBody>
      </p:sp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6068195" y="705427"/>
            <a:ext cx="518795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400" dirty="0">
                <a:solidFill>
                  <a:srgbClr val="000066"/>
                </a:solidFill>
              </a:rPr>
              <a:t>What is the area of this trapezium?</a:t>
            </a:r>
          </a:p>
        </p:txBody>
      </p:sp>
      <p:sp>
        <p:nvSpPr>
          <p:cNvPr id="725017" name="Freeform 25"/>
          <p:cNvSpPr>
            <a:spLocks/>
          </p:cNvSpPr>
          <p:nvPr/>
        </p:nvSpPr>
        <p:spPr bwMode="auto">
          <a:xfrm>
            <a:off x="1517210" y="1405647"/>
            <a:ext cx="2632075" cy="2078037"/>
          </a:xfrm>
          <a:custGeom>
            <a:avLst/>
            <a:gdLst>
              <a:gd name="T0" fmla="*/ 0 w 1814"/>
              <a:gd name="T1" fmla="*/ 1543 h 1543"/>
              <a:gd name="T2" fmla="*/ 1814 w 1814"/>
              <a:gd name="T3" fmla="*/ 1543 h 1543"/>
              <a:gd name="T4" fmla="*/ 1814 w 1814"/>
              <a:gd name="T5" fmla="*/ 862 h 1543"/>
              <a:gd name="T6" fmla="*/ 0 w 1814"/>
              <a:gd name="T7" fmla="*/ 0 h 1543"/>
              <a:gd name="T8" fmla="*/ 0 w 1814"/>
              <a:gd name="T9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1543">
                <a:moveTo>
                  <a:pt x="0" y="1543"/>
                </a:moveTo>
                <a:lnTo>
                  <a:pt x="1814" y="1543"/>
                </a:lnTo>
                <a:lnTo>
                  <a:pt x="1814" y="862"/>
                </a:lnTo>
                <a:lnTo>
                  <a:pt x="0" y="0"/>
                </a:lnTo>
                <a:lnTo>
                  <a:pt x="0" y="1543"/>
                </a:lnTo>
                <a:close/>
              </a:path>
            </a:pathLst>
          </a:custGeom>
          <a:gradFill rotWithShape="1">
            <a:gsLst>
              <a:gs pos="0">
                <a:srgbClr val="8FD63A"/>
              </a:gs>
              <a:gs pos="100000">
                <a:srgbClr val="C0E890"/>
              </a:gs>
            </a:gsLst>
            <a:lin ang="189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5018" name="Line 26"/>
          <p:cNvSpPr>
            <a:spLocks noChangeShapeType="1"/>
          </p:cNvSpPr>
          <p:nvPr/>
        </p:nvSpPr>
        <p:spPr bwMode="auto">
          <a:xfrm>
            <a:off x="1361634" y="1402471"/>
            <a:ext cx="0" cy="2081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5019" name="Line 27"/>
          <p:cNvSpPr>
            <a:spLocks noChangeShapeType="1"/>
          </p:cNvSpPr>
          <p:nvPr/>
        </p:nvSpPr>
        <p:spPr bwMode="auto">
          <a:xfrm>
            <a:off x="4304859" y="2559759"/>
            <a:ext cx="0" cy="923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5020" name="Text Box 28"/>
          <p:cNvSpPr txBox="1">
            <a:spLocks noChangeArrowheads="1"/>
          </p:cNvSpPr>
          <p:nvPr/>
        </p:nvSpPr>
        <p:spPr bwMode="auto">
          <a:xfrm>
            <a:off x="610746" y="2270833"/>
            <a:ext cx="654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9 m</a:t>
            </a:r>
            <a:endParaRPr lang="en-GB" altLang="en-US" sz="2400"/>
          </a:p>
        </p:txBody>
      </p:sp>
      <p:sp>
        <p:nvSpPr>
          <p:cNvPr id="725021" name="Text Box 29"/>
          <p:cNvSpPr txBox="1">
            <a:spLocks noChangeArrowheads="1"/>
          </p:cNvSpPr>
          <p:nvPr/>
        </p:nvSpPr>
        <p:spPr bwMode="auto">
          <a:xfrm>
            <a:off x="4357246" y="2789946"/>
            <a:ext cx="654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4 m</a:t>
            </a:r>
            <a:endParaRPr lang="en-GB" altLang="en-US" sz="2400"/>
          </a:p>
        </p:txBody>
      </p:sp>
      <p:sp>
        <p:nvSpPr>
          <p:cNvPr id="725022" name="Line 30"/>
          <p:cNvSpPr>
            <a:spLocks noChangeShapeType="1"/>
          </p:cNvSpPr>
          <p:nvPr/>
        </p:nvSpPr>
        <p:spPr bwMode="auto">
          <a:xfrm>
            <a:off x="1517210" y="3607508"/>
            <a:ext cx="263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25023" name="Text Box 31"/>
          <p:cNvSpPr txBox="1">
            <a:spLocks noChangeArrowheads="1"/>
          </p:cNvSpPr>
          <p:nvPr/>
        </p:nvSpPr>
        <p:spPr bwMode="auto">
          <a:xfrm>
            <a:off x="2445897" y="3583696"/>
            <a:ext cx="8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12 m</a:t>
            </a:r>
            <a:endParaRPr lang="en-GB" altLang="en-US" sz="2400"/>
          </a:p>
        </p:txBody>
      </p:sp>
      <p:sp>
        <p:nvSpPr>
          <p:cNvPr id="725024" name="Rectangle 32"/>
          <p:cNvSpPr>
            <a:spLocks noChangeArrowheads="1"/>
          </p:cNvSpPr>
          <p:nvPr/>
        </p:nvSpPr>
        <p:spPr bwMode="auto">
          <a:xfrm>
            <a:off x="1517210" y="3266197"/>
            <a:ext cx="217487" cy="2174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725025" name="Rectangle 33"/>
          <p:cNvSpPr>
            <a:spLocks noChangeArrowheads="1"/>
          </p:cNvSpPr>
          <p:nvPr/>
        </p:nvSpPr>
        <p:spPr bwMode="auto">
          <a:xfrm>
            <a:off x="3931796" y="3266197"/>
            <a:ext cx="217488" cy="2174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6004007" y="1713283"/>
            <a:ext cx="3708403" cy="812801"/>
            <a:chOff x="1753" y="3521"/>
            <a:chExt cx="2336" cy="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53" y="3635"/>
                  <a:ext cx="2336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dirty="0"/>
                    <a:t>Area of a trapezium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GB" altLang="en-US" sz="2000" i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3" y="3635"/>
                  <a:ext cx="2336" cy="398"/>
                </a:xfrm>
                <a:prstGeom prst="rect">
                  <a:avLst/>
                </a:prstGeom>
                <a:blipFill>
                  <a:blip r:embed="rId3"/>
                  <a:stretch>
                    <a:fillRect l="-1809" b="-2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3699" y="3521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8024084" y="2634857"/>
                <a:ext cx="1723549" cy="61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(9+4)</m:t>
                          </m:r>
                        </m:num>
                        <m:den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3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084" y="2634857"/>
                <a:ext cx="1723549" cy="618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8024084" y="3404113"/>
                <a:ext cx="1255472" cy="610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</m:oMath>
                  </m:oMathPara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3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084" y="3404113"/>
                <a:ext cx="125547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2"/>
              <p:cNvSpPr txBox="1">
                <a:spLocks noChangeArrowheads="1"/>
              </p:cNvSpPr>
              <p:nvPr/>
            </p:nvSpPr>
            <p:spPr bwMode="auto">
              <a:xfrm>
                <a:off x="8024084" y="4299092"/>
                <a:ext cx="1750031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𝟕𝟖</m:t>
                      </m:r>
                      <m:sSup>
                        <m:sSupPr>
                          <m:ctrlPr>
                            <a:rPr lang="en-GB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alt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084" y="4299092"/>
                <a:ext cx="1750031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0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251" y="242174"/>
            <a:ext cx="11441531" cy="3888242"/>
            <a:chOff x="300251" y="242174"/>
            <a:chExt cx="11441531" cy="38882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51" y="242175"/>
              <a:ext cx="11441531" cy="38882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92" t="61807" r="85467"/>
            <a:stretch/>
          </p:blipFill>
          <p:spPr>
            <a:xfrm>
              <a:off x="3603010" y="242176"/>
              <a:ext cx="2088106" cy="9315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292" t="61807" r="85467"/>
            <a:stretch/>
          </p:blipFill>
          <p:spPr>
            <a:xfrm flipV="1">
              <a:off x="6021016" y="242174"/>
              <a:ext cx="5224739" cy="49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9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251" y="242174"/>
            <a:ext cx="11441531" cy="3888242"/>
            <a:chOff x="300251" y="242174"/>
            <a:chExt cx="11441531" cy="38882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51" y="242175"/>
              <a:ext cx="11441531" cy="38882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92" t="61807" r="85467"/>
            <a:stretch/>
          </p:blipFill>
          <p:spPr>
            <a:xfrm>
              <a:off x="3603010" y="242176"/>
              <a:ext cx="2088106" cy="9315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292" t="61807" r="85467"/>
            <a:stretch/>
          </p:blipFill>
          <p:spPr>
            <a:xfrm flipV="1">
              <a:off x="6021016" y="242174"/>
              <a:ext cx="5224739" cy="49480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7FA0F0D-AF3C-43BD-BCA2-04ECA6C50949}"/>
              </a:ext>
            </a:extLst>
          </p:cNvPr>
          <p:cNvSpPr txBox="1"/>
          <p:nvPr/>
        </p:nvSpPr>
        <p:spPr>
          <a:xfrm>
            <a:off x="1484243" y="4320209"/>
            <a:ext cx="8335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Area of parallelogram = 10 x 4 = 40cm²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The height of the rectangle = 5cm (same as the slope of the parallelogram)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Area of rectangle = base x height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40 = 5x</a:t>
            </a:r>
          </a:p>
          <a:p>
            <a:r>
              <a:rPr lang="en-GB" dirty="0">
                <a:solidFill>
                  <a:srgbClr val="FF0000"/>
                </a:solidFill>
              </a:rPr>
              <a:t>So x = 8cm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9CF47-7CFE-4040-AF60-8C10CF955E7A}"/>
              </a:ext>
            </a:extLst>
          </p:cNvPr>
          <p:cNvSpPr txBox="1"/>
          <p:nvPr/>
        </p:nvSpPr>
        <p:spPr>
          <a:xfrm>
            <a:off x="9534938" y="1429795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34020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8" y="175501"/>
            <a:ext cx="11604549" cy="42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3895" y="150124"/>
            <a:ext cx="11604560" cy="4449172"/>
            <a:chOff x="343895" y="150124"/>
            <a:chExt cx="11604560" cy="44491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895" y="168464"/>
              <a:ext cx="11604560" cy="443083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2409" t="43856" r="59245" b="36023"/>
            <a:stretch/>
          </p:blipFill>
          <p:spPr>
            <a:xfrm>
              <a:off x="600501" y="150124"/>
              <a:ext cx="5445457" cy="846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8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3895" y="150124"/>
            <a:ext cx="11604560" cy="4449172"/>
            <a:chOff x="343895" y="150124"/>
            <a:chExt cx="11604560" cy="44491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895" y="168464"/>
              <a:ext cx="11604560" cy="443083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2409" t="43856" r="59245" b="36023"/>
            <a:stretch/>
          </p:blipFill>
          <p:spPr>
            <a:xfrm>
              <a:off x="600501" y="150124"/>
              <a:ext cx="5445457" cy="84616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F620C5-CE71-4DED-AD14-94231F9E84F7}"/>
              </a:ext>
            </a:extLst>
          </p:cNvPr>
          <p:cNvSpPr txBox="1"/>
          <p:nvPr/>
        </p:nvSpPr>
        <p:spPr>
          <a:xfrm>
            <a:off x="887896" y="4717774"/>
            <a:ext cx="8163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X = 7 – 4 = 3cm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Y = 10 – 2 – 3 = 5cm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Area = 22 + 21 + 15 = 58cm²</a:t>
            </a:r>
          </a:p>
        </p:txBody>
      </p:sp>
    </p:spTree>
    <p:extLst>
      <p:ext uri="{BB962C8B-B14F-4D97-AF65-F5344CB8AC3E}">
        <p14:creationId xmlns:p14="http://schemas.microsoft.com/office/powerpoint/2010/main" val="86551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904"/>
          <a:stretch/>
        </p:blipFill>
        <p:spPr>
          <a:xfrm>
            <a:off x="182254" y="122402"/>
            <a:ext cx="5413328" cy="5022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5260"/>
          <a:stretch/>
        </p:blipFill>
        <p:spPr>
          <a:xfrm>
            <a:off x="5698224" y="3329078"/>
            <a:ext cx="5782100" cy="1815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8376" y="204716"/>
            <a:ext cx="6469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To End</a:t>
            </a:r>
            <a:endParaRPr lang="en-GB" sz="2000" dirty="0"/>
          </a:p>
          <a:p>
            <a:endParaRPr lang="en-GB" sz="2000" b="1" u="sng" dirty="0"/>
          </a:p>
          <a:p>
            <a:r>
              <a:rPr lang="en-GB" sz="2000" dirty="0"/>
              <a:t>Hints: - Get consistent units.</a:t>
            </a:r>
          </a:p>
          <a:p>
            <a:r>
              <a:rPr lang="en-GB" sz="2000" dirty="0"/>
              <a:t>           - Try and buy as many boxes of 12 as you can.</a:t>
            </a:r>
          </a:p>
        </p:txBody>
      </p:sp>
    </p:spTree>
    <p:extLst>
      <p:ext uri="{BB962C8B-B14F-4D97-AF65-F5344CB8AC3E}">
        <p14:creationId xmlns:p14="http://schemas.microsoft.com/office/powerpoint/2010/main" val="5487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4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ea typeface="Cambria Math" panose="02040503050406030204" pitchFamily="18" charset="0"/>
                  </a:rPr>
                  <a:t>Increase £130 by 15%</a:t>
                </a:r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b="0" dirty="0"/>
                  <a:t> Expand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+3)(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36% to a fraction in its simplest form.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an integer?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does congruent mean?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Find the Range: 3, 4, 3, 2, 8, 9, 3, 11, 1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Name four types of triangles.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1.8kg is correct to 1dp. What else could it be?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45732"/>
              </a:xfrm>
              <a:prstGeom prst="rect">
                <a:avLst/>
              </a:prstGeom>
              <a:blipFill>
                <a:blip r:embed="rId5"/>
                <a:stretch>
                  <a:fillRect l="-1292" t="-1475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A32396-BAAB-4B2C-B91C-031A30A72468}"/>
              </a:ext>
            </a:extLst>
          </p:cNvPr>
          <p:cNvSpPr txBox="1"/>
          <p:nvPr/>
        </p:nvSpPr>
        <p:spPr>
          <a:xfrm>
            <a:off x="9104243" y="1109204"/>
            <a:ext cx="30877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£149.50</a:t>
            </a:r>
          </a:p>
          <a:p>
            <a:r>
              <a:rPr lang="en-GB" sz="2400" dirty="0">
                <a:solidFill>
                  <a:srgbClr val="FF0000"/>
                </a:solidFill>
              </a:rPr>
              <a:t>143</a:t>
            </a:r>
          </a:p>
          <a:p>
            <a:r>
              <a:rPr lang="en-GB" sz="2400" dirty="0">
                <a:solidFill>
                  <a:srgbClr val="FF0000"/>
                </a:solidFill>
              </a:rPr>
              <a:t>x² + 7x + 12</a:t>
            </a:r>
          </a:p>
          <a:p>
            <a:r>
              <a:rPr lang="en-GB" sz="2400" dirty="0">
                <a:solidFill>
                  <a:srgbClr val="FF0000"/>
                </a:solidFill>
              </a:rPr>
              <a:t>9/25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 whole number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Exactly the same shape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10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Equilateral, isosceles, scalene, right angled</a:t>
            </a:r>
          </a:p>
          <a:p>
            <a:r>
              <a:rPr lang="en-GB" sz="2400" dirty="0">
                <a:solidFill>
                  <a:srgbClr val="FF0000"/>
                </a:solidFill>
              </a:rPr>
              <a:t>4</a:t>
            </a:r>
          </a:p>
          <a:p>
            <a:r>
              <a:rPr lang="en-GB" sz="2400" dirty="0">
                <a:solidFill>
                  <a:srgbClr val="FF0000"/>
                </a:solidFill>
              </a:rPr>
              <a:t>1.79kg</a:t>
            </a:r>
          </a:p>
        </p:txBody>
      </p:sp>
    </p:spTree>
    <p:extLst>
      <p:ext uri="{BB962C8B-B14F-4D97-AF65-F5344CB8AC3E}">
        <p14:creationId xmlns:p14="http://schemas.microsoft.com/office/powerpoint/2010/main" val="153211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904"/>
          <a:stretch/>
        </p:blipFill>
        <p:spPr>
          <a:xfrm>
            <a:off x="182254" y="122402"/>
            <a:ext cx="5413328" cy="5022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5260"/>
          <a:stretch/>
        </p:blipFill>
        <p:spPr>
          <a:xfrm>
            <a:off x="5817494" y="1517685"/>
            <a:ext cx="5782100" cy="1815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8376" y="204716"/>
            <a:ext cx="6469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To End</a:t>
            </a:r>
            <a:endParaRPr lang="en-GB" sz="2000" dirty="0"/>
          </a:p>
          <a:p>
            <a:endParaRPr lang="en-GB" sz="2000" b="1" u="sng" dirty="0"/>
          </a:p>
          <a:p>
            <a:r>
              <a:rPr lang="en-GB" sz="2000" dirty="0"/>
              <a:t>Hints: - Get consistent units.</a:t>
            </a:r>
          </a:p>
          <a:p>
            <a:r>
              <a:rPr lang="en-GB" sz="2000" dirty="0"/>
              <a:t>           - Try and buy as many boxes of 12 as you can.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D8D08-8A01-4955-AD32-5CFCF6F9A245}"/>
              </a:ext>
            </a:extLst>
          </p:cNvPr>
          <p:cNvSpPr txBox="1"/>
          <p:nvPr/>
        </p:nvSpPr>
        <p:spPr>
          <a:xfrm>
            <a:off x="6096000" y="3564835"/>
            <a:ext cx="5168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Each tile is 0.4m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32 tiles  at £5 each     box of 12 costs £35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2 boxes of 12 (24 tiles) = £70</a:t>
            </a:r>
          </a:p>
          <a:p>
            <a:r>
              <a:rPr lang="en-GB" dirty="0">
                <a:solidFill>
                  <a:srgbClr val="FF0000"/>
                </a:solidFill>
              </a:rPr>
              <a:t>8 single tiles                   = £40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Total = £110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C785A-862F-4101-A67D-1B5B0469B013}"/>
              </a:ext>
            </a:extLst>
          </p:cNvPr>
          <p:cNvSpPr txBox="1"/>
          <p:nvPr/>
        </p:nvSpPr>
        <p:spPr>
          <a:xfrm>
            <a:off x="4332508" y="3059668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tiles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0DC49-C554-457A-948A-9238E76EB5A3}"/>
              </a:ext>
            </a:extLst>
          </p:cNvPr>
          <p:cNvSpPr txBox="1"/>
          <p:nvPr/>
        </p:nvSpPr>
        <p:spPr>
          <a:xfrm>
            <a:off x="1383899" y="3059668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tiles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E16D3-E809-426B-B634-FE0A1F0B0F27}"/>
              </a:ext>
            </a:extLst>
          </p:cNvPr>
          <p:cNvSpPr txBox="1"/>
          <p:nvPr/>
        </p:nvSpPr>
        <p:spPr>
          <a:xfrm>
            <a:off x="5057238" y="3506064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tiles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A730A-5ADB-4702-BDAD-3AC4AC3FF065}"/>
              </a:ext>
            </a:extLst>
          </p:cNvPr>
          <p:cNvSpPr txBox="1"/>
          <p:nvPr/>
        </p:nvSpPr>
        <p:spPr>
          <a:xfrm>
            <a:off x="690646" y="3732851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tiles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86CA7-BABC-40A6-AE11-62F8DF326541}"/>
              </a:ext>
            </a:extLst>
          </p:cNvPr>
          <p:cNvSpPr txBox="1"/>
          <p:nvPr/>
        </p:nvSpPr>
        <p:spPr>
          <a:xfrm>
            <a:off x="2888918" y="4480099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 tiles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A5AD1-A682-4B93-A8F6-7BDE4FEA6068}"/>
              </a:ext>
            </a:extLst>
          </p:cNvPr>
          <p:cNvSpPr txBox="1"/>
          <p:nvPr/>
        </p:nvSpPr>
        <p:spPr>
          <a:xfrm>
            <a:off x="2873942" y="3567765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tiles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D656B-5705-4CFD-8C98-3497CF43AA9F}"/>
              </a:ext>
            </a:extLst>
          </p:cNvPr>
          <p:cNvSpPr txBox="1"/>
          <p:nvPr/>
        </p:nvSpPr>
        <p:spPr>
          <a:xfrm>
            <a:off x="3904243" y="4086099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tiles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9B6760-5F55-476C-B51D-1C84A617C670}"/>
              </a:ext>
            </a:extLst>
          </p:cNvPr>
          <p:cNvCxnSpPr>
            <a:endCxn id="10" idx="3"/>
          </p:cNvCxnSpPr>
          <p:nvPr/>
        </p:nvCxnSpPr>
        <p:spPr>
          <a:xfrm>
            <a:off x="3881107" y="3937097"/>
            <a:ext cx="14976" cy="72766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5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8042789" cy="35663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find the Area &amp; Perimeter of Rectangles, Triangles, Parallelograms and Trapeziums.</a:t>
            </a: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/>
              <a:t>To be able to find the </a:t>
            </a:r>
            <a:r>
              <a:rPr lang="en-GB" sz="3200" b="1" dirty="0"/>
              <a:t>Area &amp; Perimeter of Compound Shapes.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8728068" y="2773495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8888701" y="1114896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8699290" y="4105524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548376" y="341851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863447" y="2067319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find the Area &amp; Perimeter of Rectangles, Triangles, Parallelograms and Trapeziums.</a:t>
            </a:r>
            <a:endParaRPr lang="en-GB" dirty="0"/>
          </a:p>
          <a:p>
            <a:r>
              <a:rPr lang="en-GB" dirty="0"/>
              <a:t>To be able to find the </a:t>
            </a:r>
            <a:r>
              <a:rPr lang="en-GB" b="1" dirty="0"/>
              <a:t>Area &amp; Perimeter of Compound Shapes.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346"/>
          <a:stretch/>
        </p:blipFill>
        <p:spPr>
          <a:xfrm>
            <a:off x="228884" y="105058"/>
            <a:ext cx="5379492" cy="5124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0533"/>
          <a:stretch/>
        </p:blipFill>
        <p:spPr>
          <a:xfrm>
            <a:off x="5731205" y="4616585"/>
            <a:ext cx="5957857" cy="612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8376" y="204716"/>
            <a:ext cx="646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Starter</a:t>
            </a:r>
            <a:endParaRPr lang="en-GB" dirty="0"/>
          </a:p>
          <a:p>
            <a:endParaRPr lang="en-GB" b="1" u="sng" dirty="0"/>
          </a:p>
          <a:p>
            <a:r>
              <a:rPr lang="en-GB" dirty="0"/>
              <a:t>Note: Congruent – Equal size and angles.</a:t>
            </a:r>
          </a:p>
          <a:p>
            <a:r>
              <a:rPr lang="en-GB" dirty="0"/>
              <a:t>           Perimeter – The total length around the edge of the shape.</a:t>
            </a:r>
          </a:p>
        </p:txBody>
      </p:sp>
    </p:spTree>
    <p:extLst>
      <p:ext uri="{BB962C8B-B14F-4D97-AF65-F5344CB8AC3E}">
        <p14:creationId xmlns:p14="http://schemas.microsoft.com/office/powerpoint/2010/main" val="418832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346"/>
          <a:stretch/>
        </p:blipFill>
        <p:spPr>
          <a:xfrm>
            <a:off x="226744" y="160066"/>
            <a:ext cx="5379492" cy="5124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0533"/>
          <a:stretch/>
        </p:blipFill>
        <p:spPr>
          <a:xfrm>
            <a:off x="5770962" y="1504703"/>
            <a:ext cx="5957857" cy="612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8376" y="204716"/>
            <a:ext cx="646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Starter</a:t>
            </a:r>
            <a:endParaRPr lang="en-GB" dirty="0"/>
          </a:p>
          <a:p>
            <a:endParaRPr lang="en-GB" b="1" u="sng" dirty="0"/>
          </a:p>
          <a:p>
            <a:r>
              <a:rPr lang="en-GB" dirty="0"/>
              <a:t>Note: Congruent – Equal size and angles.</a:t>
            </a:r>
          </a:p>
          <a:p>
            <a:r>
              <a:rPr lang="en-GB" dirty="0"/>
              <a:t>           Perimeter – The total length around the edge of the shape.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74EFA-C152-4985-A06A-2A4CAA65879C}"/>
              </a:ext>
            </a:extLst>
          </p:cNvPr>
          <p:cNvSpPr txBox="1"/>
          <p:nvPr/>
        </p:nvSpPr>
        <p:spPr>
          <a:xfrm>
            <a:off x="6308035" y="2451652"/>
            <a:ext cx="50892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height of each triangle = 8cm</a:t>
            </a:r>
          </a:p>
          <a:p>
            <a:r>
              <a:rPr lang="en-GB" dirty="0">
                <a:solidFill>
                  <a:srgbClr val="FF0000"/>
                </a:solidFill>
              </a:rPr>
              <a:t>The base of each triangle = 3cm</a:t>
            </a:r>
          </a:p>
          <a:p>
            <a:r>
              <a:rPr lang="en-GB" dirty="0">
                <a:solidFill>
                  <a:srgbClr val="FF0000"/>
                </a:solidFill>
              </a:rPr>
              <a:t>Difference between height and base = 5cm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Using Pythagoras, the slope of each triangle = 8.5cm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Add them all up</a:t>
            </a:r>
          </a:p>
          <a:p>
            <a:r>
              <a:rPr lang="en-GB" dirty="0">
                <a:solidFill>
                  <a:srgbClr val="FF0000"/>
                </a:solidFill>
              </a:rPr>
              <a:t>= 60cm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65BF3-6C11-4FDB-96F4-87B6DAA4DB5B}"/>
              </a:ext>
            </a:extLst>
          </p:cNvPr>
          <p:cNvSpPr txBox="1"/>
          <p:nvPr/>
        </p:nvSpPr>
        <p:spPr>
          <a:xfrm>
            <a:off x="4253947" y="3059668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74026-832F-4D94-91F4-A1FB1EEC1438}"/>
              </a:ext>
            </a:extLst>
          </p:cNvPr>
          <p:cNvSpPr txBox="1"/>
          <p:nvPr/>
        </p:nvSpPr>
        <p:spPr>
          <a:xfrm>
            <a:off x="2259495" y="3334651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3A6-2F79-492E-AC88-08385584A577}"/>
              </a:ext>
            </a:extLst>
          </p:cNvPr>
          <p:cNvSpPr txBox="1"/>
          <p:nvPr/>
        </p:nvSpPr>
        <p:spPr>
          <a:xfrm>
            <a:off x="2650434" y="2132880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22176-4DE6-458E-AE2C-C89FC325AC89}"/>
              </a:ext>
            </a:extLst>
          </p:cNvPr>
          <p:cNvSpPr txBox="1"/>
          <p:nvPr/>
        </p:nvSpPr>
        <p:spPr>
          <a:xfrm>
            <a:off x="3955773" y="4209298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A78A9-1834-4FA1-A27D-037D22E38859}"/>
              </a:ext>
            </a:extLst>
          </p:cNvPr>
          <p:cNvSpPr txBox="1"/>
          <p:nvPr/>
        </p:nvSpPr>
        <p:spPr>
          <a:xfrm>
            <a:off x="4516851" y="3682451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8.5cm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76AAE-2AC5-45BB-A0A2-978D20677476}"/>
              </a:ext>
            </a:extLst>
          </p:cNvPr>
          <p:cNvSpPr txBox="1"/>
          <p:nvPr/>
        </p:nvSpPr>
        <p:spPr>
          <a:xfrm>
            <a:off x="2900028" y="3867117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8.5cm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84925-C5C7-4AD0-8F65-F37856E35475}"/>
              </a:ext>
            </a:extLst>
          </p:cNvPr>
          <p:cNvSpPr txBox="1"/>
          <p:nvPr/>
        </p:nvSpPr>
        <p:spPr>
          <a:xfrm>
            <a:off x="3562410" y="2519817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8.5cm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93CC4-2CAA-40BE-BAD5-D404448D2ED6}"/>
              </a:ext>
            </a:extLst>
          </p:cNvPr>
          <p:cNvSpPr txBox="1"/>
          <p:nvPr/>
        </p:nvSpPr>
        <p:spPr>
          <a:xfrm>
            <a:off x="2145440" y="2550674"/>
            <a:ext cx="7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8.5cm</a:t>
            </a:r>
          </a:p>
        </p:txBody>
      </p:sp>
    </p:spTree>
    <p:extLst>
      <p:ext uri="{BB962C8B-B14F-4D97-AF65-F5344CB8AC3E}">
        <p14:creationId xmlns:p14="http://schemas.microsoft.com/office/powerpoint/2010/main" val="20505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71" y="105628"/>
            <a:ext cx="93345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705918" y="992168"/>
            <a:ext cx="8110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800" dirty="0">
                <a:solidFill>
                  <a:srgbClr val="000066"/>
                </a:solidFill>
                <a:cs typeface="Arial" panose="020B0604020202020204" pitchFamily="34" charset="0"/>
              </a:rPr>
              <a:t>The perimeter of a rectangle with length </a:t>
            </a:r>
            <a:r>
              <a:rPr lang="en-GB" alt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altLang="en-US" sz="2800" dirty="0">
                <a:solidFill>
                  <a:srgbClr val="000066"/>
                </a:solidFill>
                <a:cs typeface="Arial" panose="020B0604020202020204" pitchFamily="34" charset="0"/>
              </a:rPr>
              <a:t> and width </a:t>
            </a:r>
            <a:r>
              <a:rPr lang="en-GB" alt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GB" altLang="en-US" sz="2800" dirty="0">
                <a:solidFill>
                  <a:srgbClr val="000066"/>
                </a:solidFill>
                <a:cs typeface="Arial" panose="020B0604020202020204" pitchFamily="34" charset="0"/>
              </a:rPr>
              <a:t> can be written as:</a:t>
            </a:r>
            <a:endParaRPr lang="en-GB" altLang="en-US" sz="2800" dirty="0">
              <a:solidFill>
                <a:srgbClr val="000066"/>
              </a:solidFill>
            </a:endParaRPr>
          </a:p>
        </p:txBody>
      </p:sp>
      <p:sp>
        <p:nvSpPr>
          <p:cNvPr id="5980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37344" y="147361"/>
            <a:ext cx="7354887" cy="63341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Rectangles</a:t>
            </a:r>
            <a:endParaRPr lang="en-GB" altLang="en-US" dirty="0"/>
          </a:p>
        </p:txBody>
      </p:sp>
      <p:grpSp>
        <p:nvGrpSpPr>
          <p:cNvPr id="598033" name="Group 17"/>
          <p:cNvGrpSpPr>
            <a:grpSpLocks/>
          </p:cNvGrpSpPr>
          <p:nvPr/>
        </p:nvGrpSpPr>
        <p:grpSpPr bwMode="auto">
          <a:xfrm>
            <a:off x="705918" y="2005527"/>
            <a:ext cx="3240088" cy="1916114"/>
            <a:chOff x="340" y="1361"/>
            <a:chExt cx="2041" cy="1207"/>
          </a:xfrm>
        </p:grpSpPr>
        <p:sp>
          <p:nvSpPr>
            <p:cNvPr id="598022" name="Rectangle 6"/>
            <p:cNvSpPr>
              <a:spLocks noChangeArrowheads="1"/>
            </p:cNvSpPr>
            <p:nvPr/>
          </p:nvSpPr>
          <p:spPr bwMode="auto">
            <a:xfrm>
              <a:off x="612" y="1661"/>
              <a:ext cx="1769" cy="907"/>
            </a:xfrm>
            <a:prstGeom prst="rect">
              <a:avLst/>
            </a:prstGeom>
            <a:gradFill rotWithShape="1">
              <a:gsLst>
                <a:gs pos="0">
                  <a:srgbClr val="BDDEFF"/>
                </a:gs>
                <a:gs pos="100000">
                  <a:srgbClr val="BDDEFF">
                    <a:gamma/>
                    <a:tint val="41961"/>
                    <a:invGamma/>
                  </a:srgbClr>
                </a:gs>
              </a:gsLst>
              <a:lin ang="189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8023" name="Text Box 7"/>
            <p:cNvSpPr txBox="1">
              <a:spLocks noChangeArrowheads="1"/>
            </p:cNvSpPr>
            <p:nvPr/>
          </p:nvSpPr>
          <p:spPr bwMode="auto">
            <a:xfrm>
              <a:off x="1412" y="1361"/>
              <a:ext cx="1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800" i="1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598024" name="Text Box 8"/>
            <p:cNvSpPr txBox="1">
              <a:spLocks noChangeArrowheads="1"/>
            </p:cNvSpPr>
            <p:nvPr/>
          </p:nvSpPr>
          <p:spPr bwMode="auto">
            <a:xfrm>
              <a:off x="340" y="1970"/>
              <a:ext cx="2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800" i="1" dirty="0">
                  <a:latin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598025" name="Text Box 9"/>
          <p:cNvSpPr txBox="1">
            <a:spLocks noChangeArrowheads="1"/>
          </p:cNvSpPr>
          <p:nvPr/>
        </p:nvSpPr>
        <p:spPr bwMode="auto">
          <a:xfrm>
            <a:off x="4671981" y="2120677"/>
            <a:ext cx="302025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 altLang="en-US" sz="2800" dirty="0"/>
              <a:t>Perimeter = 2</a:t>
            </a:r>
            <a:r>
              <a:rPr lang="en-GB" altLang="en-US" sz="2800" i="1" dirty="0">
                <a:latin typeface="Times New Roman" panose="02020603050405020304" pitchFamily="18" charset="0"/>
              </a:rPr>
              <a:t>l</a:t>
            </a:r>
            <a:r>
              <a:rPr lang="en-GB" altLang="en-US" sz="2800" dirty="0"/>
              <a:t> + 2</a:t>
            </a:r>
            <a:r>
              <a:rPr lang="en-GB" altLang="en-US" sz="2800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598026" name="Text Box 10"/>
          <p:cNvSpPr txBox="1">
            <a:spLocks noChangeArrowheads="1"/>
          </p:cNvSpPr>
          <p:nvPr/>
        </p:nvSpPr>
        <p:spPr bwMode="auto">
          <a:xfrm>
            <a:off x="7818460" y="2182232"/>
            <a:ext cx="453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or</a:t>
            </a:r>
          </a:p>
        </p:txBody>
      </p:sp>
      <p:sp>
        <p:nvSpPr>
          <p:cNvPr id="598027" name="Text Box 11"/>
          <p:cNvSpPr txBox="1">
            <a:spLocks noChangeArrowheads="1"/>
          </p:cNvSpPr>
          <p:nvPr/>
        </p:nvSpPr>
        <p:spPr bwMode="auto">
          <a:xfrm>
            <a:off x="8398659" y="2087495"/>
            <a:ext cx="305551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 altLang="en-US" sz="2800" dirty="0"/>
              <a:t>Perimeter = 2(</a:t>
            </a:r>
            <a:r>
              <a:rPr lang="en-GB" altLang="en-US" sz="2800" i="1" dirty="0">
                <a:latin typeface="Times New Roman" panose="02020603050405020304" pitchFamily="18" charset="0"/>
              </a:rPr>
              <a:t>l</a:t>
            </a:r>
            <a:r>
              <a:rPr lang="en-GB" altLang="en-US" sz="2800" dirty="0"/>
              <a:t> + </a:t>
            </a:r>
            <a:r>
              <a:rPr lang="en-GB" altLang="en-US" sz="2800" i="1" dirty="0">
                <a:latin typeface="Times New Roman" panose="02020603050405020304" pitchFamily="18" charset="0"/>
              </a:rPr>
              <a:t>w</a:t>
            </a:r>
            <a:r>
              <a:rPr lang="en-GB" altLang="en-US" sz="2800" dirty="0"/>
              <a:t>)</a:t>
            </a:r>
          </a:p>
        </p:txBody>
      </p:sp>
      <p:sp>
        <p:nvSpPr>
          <p:cNvPr id="598028" name="Text Box 12"/>
          <p:cNvSpPr txBox="1">
            <a:spLocks noChangeArrowheads="1"/>
          </p:cNvSpPr>
          <p:nvPr/>
        </p:nvSpPr>
        <p:spPr bwMode="auto">
          <a:xfrm>
            <a:off x="4568234" y="3094253"/>
            <a:ext cx="8110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800" dirty="0">
                <a:solidFill>
                  <a:srgbClr val="000066"/>
                </a:solidFill>
                <a:cs typeface="Arial" panose="020B0604020202020204" pitchFamily="34" charset="0"/>
              </a:rPr>
              <a:t>The area of a rectangle is given as:</a:t>
            </a:r>
            <a:endParaRPr lang="en-GB" altLang="en-US" sz="2800" dirty="0">
              <a:solidFill>
                <a:srgbClr val="000066"/>
              </a:solidFill>
            </a:endParaRPr>
          </a:p>
        </p:txBody>
      </p:sp>
      <p:sp>
        <p:nvSpPr>
          <p:cNvPr id="598030" name="Rectangle 14"/>
          <p:cNvSpPr>
            <a:spLocks noChangeArrowheads="1"/>
          </p:cNvSpPr>
          <p:nvPr/>
        </p:nvSpPr>
        <p:spPr bwMode="auto">
          <a:xfrm>
            <a:off x="9498795" y="3921641"/>
            <a:ext cx="1544077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GB" altLang="en-US" sz="2800" dirty="0"/>
              <a:t>Area = </a:t>
            </a:r>
            <a:r>
              <a:rPr lang="en-GB" altLang="en-US" sz="2800" i="1" dirty="0" err="1">
                <a:latin typeface="Times New Roman" panose="02020603050405020304" pitchFamily="18" charset="0"/>
              </a:rPr>
              <a:t>lw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5" grpId="0" animBg="1"/>
      <p:bldP spid="598026" grpId="0"/>
      <p:bldP spid="598027" grpId="0" animBg="1"/>
      <p:bldP spid="598028" grpId="0"/>
      <p:bldP spid="5980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664974" y="3204867"/>
            <a:ext cx="8110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800" dirty="0">
                <a:solidFill>
                  <a:srgbClr val="000066"/>
                </a:solidFill>
                <a:cs typeface="Arial" panose="020B0604020202020204" pitchFamily="34" charset="0"/>
              </a:rPr>
              <a:t>The area of a triangle with base </a:t>
            </a:r>
            <a:r>
              <a:rPr lang="en-GB" alt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GB" altLang="en-US" sz="2800" dirty="0">
                <a:solidFill>
                  <a:srgbClr val="000066"/>
                </a:solidFill>
                <a:cs typeface="Arial" panose="020B0604020202020204" pitchFamily="34" charset="0"/>
              </a:rPr>
              <a:t> and perpendicular height </a:t>
            </a:r>
            <a:r>
              <a:rPr lang="en-GB" alt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GB" altLang="en-US" sz="2800" dirty="0">
                <a:solidFill>
                  <a:srgbClr val="000066"/>
                </a:solidFill>
                <a:cs typeface="Arial" panose="020B0604020202020204" pitchFamily="34" charset="0"/>
              </a:rPr>
              <a:t> is given by:</a:t>
            </a:r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10038" y="231498"/>
            <a:ext cx="7354887" cy="63341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The area of a triangle</a:t>
            </a:r>
            <a:endParaRPr lang="en-GB" altLang="en-US" dirty="0"/>
          </a:p>
        </p:txBody>
      </p:sp>
      <p:grpSp>
        <p:nvGrpSpPr>
          <p:cNvPr id="677911" name="Group 23"/>
          <p:cNvGrpSpPr>
            <a:grpSpLocks/>
          </p:cNvGrpSpPr>
          <p:nvPr/>
        </p:nvGrpSpPr>
        <p:grpSpPr bwMode="auto">
          <a:xfrm>
            <a:off x="3651275" y="864910"/>
            <a:ext cx="3290887" cy="2162175"/>
            <a:chOff x="1383" y="810"/>
            <a:chExt cx="2073" cy="1362"/>
          </a:xfrm>
        </p:grpSpPr>
        <p:sp>
          <p:nvSpPr>
            <p:cNvPr id="677895" name="Freeform 7"/>
            <p:cNvSpPr>
              <a:spLocks/>
            </p:cNvSpPr>
            <p:nvPr/>
          </p:nvSpPr>
          <p:spPr bwMode="auto">
            <a:xfrm flipH="1">
              <a:off x="1383" y="810"/>
              <a:ext cx="2073" cy="975"/>
            </a:xfrm>
            <a:custGeom>
              <a:avLst/>
              <a:gdLst>
                <a:gd name="T0" fmla="*/ 0 w 2812"/>
                <a:gd name="T1" fmla="*/ 1322 h 1322"/>
                <a:gd name="T2" fmla="*/ 2812 w 2812"/>
                <a:gd name="T3" fmla="*/ 1322 h 1322"/>
                <a:gd name="T4" fmla="*/ 542 w 2812"/>
                <a:gd name="T5" fmla="*/ 0 h 1322"/>
                <a:gd name="T6" fmla="*/ 0 w 2812"/>
                <a:gd name="T7" fmla="*/ 132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2" h="1322">
                  <a:moveTo>
                    <a:pt x="0" y="1322"/>
                  </a:moveTo>
                  <a:lnTo>
                    <a:pt x="2812" y="1322"/>
                  </a:lnTo>
                  <a:lnTo>
                    <a:pt x="542" y="0"/>
                  </a:lnTo>
                  <a:lnTo>
                    <a:pt x="0" y="1322"/>
                  </a:lnTo>
                  <a:close/>
                </a:path>
              </a:pathLst>
            </a:custGeom>
            <a:gradFill rotWithShape="1">
              <a:gsLst>
                <a:gs pos="0">
                  <a:srgbClr val="D0B8E0"/>
                </a:gs>
                <a:gs pos="100000">
                  <a:srgbClr val="D0B8E0">
                    <a:gamma/>
                    <a:tint val="45490"/>
                    <a:invGamma/>
                  </a:srgbClr>
                </a:gs>
              </a:gsLst>
              <a:lin ang="189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677898" name="Line 10"/>
            <p:cNvSpPr>
              <a:spLocks noChangeShapeType="1"/>
            </p:cNvSpPr>
            <p:nvPr/>
          </p:nvSpPr>
          <p:spPr bwMode="auto">
            <a:xfrm>
              <a:off x="3054" y="814"/>
              <a:ext cx="0" cy="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677899" name="Rectangle 11"/>
            <p:cNvSpPr>
              <a:spLocks noChangeArrowheads="1"/>
            </p:cNvSpPr>
            <p:nvPr/>
          </p:nvSpPr>
          <p:spPr bwMode="auto">
            <a:xfrm>
              <a:off x="3054" y="1661"/>
              <a:ext cx="121" cy="1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/>
            </a:p>
          </p:txBody>
        </p:sp>
        <p:sp>
          <p:nvSpPr>
            <p:cNvPr id="677900" name="Text Box 12"/>
            <p:cNvSpPr txBox="1">
              <a:spLocks noChangeArrowheads="1"/>
            </p:cNvSpPr>
            <p:nvPr/>
          </p:nvSpPr>
          <p:spPr bwMode="auto">
            <a:xfrm>
              <a:off x="2381" y="1765"/>
              <a:ext cx="2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i="1" dirty="0">
                  <a:latin typeface="Times New Roman" panose="02020603050405020304" pitchFamily="18" charset="0"/>
                </a:rPr>
                <a:t>b</a:t>
              </a:r>
              <a:endParaRPr lang="en-GB" altLang="en-US" sz="36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77901" name="Text Box 13"/>
            <p:cNvSpPr txBox="1">
              <a:spLocks noChangeArrowheads="1"/>
            </p:cNvSpPr>
            <p:nvPr/>
          </p:nvSpPr>
          <p:spPr bwMode="auto">
            <a:xfrm>
              <a:off x="2789" y="1117"/>
              <a:ext cx="2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i="1">
                  <a:latin typeface="Times New Roman" panose="02020603050405020304" pitchFamily="18" charset="0"/>
                </a:rPr>
                <a:t>h</a:t>
              </a:r>
              <a:endParaRPr lang="en-GB" altLang="en-US" sz="3600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7910" name="Group 22"/>
          <p:cNvGrpSpPr>
            <a:grpSpLocks/>
          </p:cNvGrpSpPr>
          <p:nvPr/>
        </p:nvGrpSpPr>
        <p:grpSpPr bwMode="auto">
          <a:xfrm>
            <a:off x="4218805" y="3940673"/>
            <a:ext cx="3744913" cy="792163"/>
            <a:chOff x="1700" y="3150"/>
            <a:chExt cx="2359" cy="499"/>
          </a:xfrm>
        </p:grpSpPr>
        <p:sp>
          <p:nvSpPr>
            <p:cNvPr id="677909" name="Rectangle 21"/>
            <p:cNvSpPr>
              <a:spLocks noChangeArrowheads="1"/>
            </p:cNvSpPr>
            <p:nvPr/>
          </p:nvSpPr>
          <p:spPr bwMode="auto">
            <a:xfrm>
              <a:off x="1700" y="3150"/>
              <a:ext cx="2359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79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53" y="3170"/>
                  <a:ext cx="1984" cy="4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Area of a triangle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GB" altLang="en-US" sz="2400" i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790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3" y="3170"/>
                  <a:ext cx="1984" cy="448"/>
                </a:xfrm>
                <a:prstGeom prst="rect">
                  <a:avLst/>
                </a:prstGeom>
                <a:blipFill>
                  <a:blip r:embed="rId3"/>
                  <a:stretch>
                    <a:fillRect l="-3095" b="-51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73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" y="150813"/>
            <a:ext cx="8229600" cy="6143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The area of a parallelogram</a:t>
            </a:r>
            <a:endParaRPr lang="en-GB" altLang="en-US" dirty="0"/>
          </a:p>
        </p:txBody>
      </p:sp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2316495" y="1579600"/>
            <a:ext cx="688015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sz="2400" dirty="0"/>
              <a:t>Area of a parallelogram = base × perpendicular height</a:t>
            </a:r>
            <a:endParaRPr lang="en-GB" altLang="en-US" sz="2400" dirty="0"/>
          </a:p>
        </p:txBody>
      </p:sp>
      <p:grpSp>
        <p:nvGrpSpPr>
          <p:cNvPr id="716808" name="Group 8"/>
          <p:cNvGrpSpPr>
            <a:grpSpLocks/>
          </p:cNvGrpSpPr>
          <p:nvPr/>
        </p:nvGrpSpPr>
        <p:grpSpPr bwMode="auto">
          <a:xfrm>
            <a:off x="4501356" y="2495936"/>
            <a:ext cx="3309938" cy="1965326"/>
            <a:chOff x="1746" y="1888"/>
            <a:chExt cx="2085" cy="1238"/>
          </a:xfrm>
        </p:grpSpPr>
        <p:sp>
          <p:nvSpPr>
            <p:cNvPr id="716809" name="AutoShape 9"/>
            <p:cNvSpPr>
              <a:spLocks noChangeArrowheads="1"/>
            </p:cNvSpPr>
            <p:nvPr/>
          </p:nvSpPr>
          <p:spPr bwMode="auto">
            <a:xfrm>
              <a:off x="1746" y="1888"/>
              <a:ext cx="2085" cy="949"/>
            </a:xfrm>
            <a:prstGeom prst="parallelogram">
              <a:avLst>
                <a:gd name="adj" fmla="val 54926"/>
              </a:avLst>
            </a:prstGeom>
            <a:gradFill rotWithShape="1">
              <a:gsLst>
                <a:gs pos="0">
                  <a:srgbClr val="8FD63A"/>
                </a:gs>
                <a:gs pos="100000">
                  <a:srgbClr val="C0E890"/>
                </a:gs>
              </a:gsLst>
              <a:lin ang="189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716810" name="Line 10"/>
            <p:cNvSpPr>
              <a:spLocks noChangeShapeType="1"/>
            </p:cNvSpPr>
            <p:nvPr/>
          </p:nvSpPr>
          <p:spPr bwMode="auto">
            <a:xfrm>
              <a:off x="1746" y="2898"/>
              <a:ext cx="15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716811" name="Line 11"/>
            <p:cNvSpPr>
              <a:spLocks noChangeShapeType="1"/>
            </p:cNvSpPr>
            <p:nvPr/>
          </p:nvSpPr>
          <p:spPr bwMode="auto">
            <a:xfrm>
              <a:off x="2273" y="1888"/>
              <a:ext cx="0" cy="9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716812" name="Rectangle 12"/>
            <p:cNvSpPr>
              <a:spLocks noChangeArrowheads="1"/>
            </p:cNvSpPr>
            <p:nvPr/>
          </p:nvSpPr>
          <p:spPr bwMode="auto">
            <a:xfrm>
              <a:off x="2267" y="2718"/>
              <a:ext cx="114" cy="11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716813" name="Text Box 13"/>
            <p:cNvSpPr txBox="1">
              <a:spLocks noChangeArrowheads="1"/>
            </p:cNvSpPr>
            <p:nvPr/>
          </p:nvSpPr>
          <p:spPr bwMode="auto">
            <a:xfrm>
              <a:off x="2336" y="2874"/>
              <a:ext cx="4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base</a:t>
              </a:r>
              <a:endParaRPr lang="en-GB" altLang="en-US" sz="2000"/>
            </a:p>
          </p:txBody>
        </p:sp>
        <p:sp>
          <p:nvSpPr>
            <p:cNvPr id="716814" name="Text Box 14"/>
            <p:cNvSpPr txBox="1">
              <a:spLocks noChangeArrowheads="1"/>
            </p:cNvSpPr>
            <p:nvPr/>
          </p:nvSpPr>
          <p:spPr bwMode="auto">
            <a:xfrm>
              <a:off x="2104" y="2148"/>
              <a:ext cx="130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/>
                <a:t>perpendicular height</a:t>
              </a:r>
              <a:endParaRPr lang="en-GB" altLang="en-US" sz="2000" dirty="0"/>
            </a:p>
          </p:txBody>
        </p:sp>
      </p:grpSp>
      <p:sp>
        <p:nvSpPr>
          <p:cNvPr id="716815" name="Text Box 15"/>
          <p:cNvSpPr txBox="1">
            <a:spLocks noChangeArrowheads="1"/>
          </p:cNvSpPr>
          <p:nvPr/>
        </p:nvSpPr>
        <p:spPr bwMode="auto">
          <a:xfrm>
            <a:off x="180975" y="922575"/>
            <a:ext cx="8640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>
                <a:solidFill>
                  <a:srgbClr val="000066"/>
                </a:solidFill>
              </a:rPr>
              <a:t>The area of any </a:t>
            </a:r>
            <a:r>
              <a:rPr lang="en-GB" altLang="en-US" sz="2400" b="1" dirty="0">
                <a:solidFill>
                  <a:srgbClr val="FF6600"/>
                </a:solidFill>
              </a:rPr>
              <a:t>parallelogram</a:t>
            </a:r>
            <a:r>
              <a:rPr lang="en-GB" altLang="en-US" sz="2400" dirty="0">
                <a:solidFill>
                  <a:srgbClr val="000066"/>
                </a:solidFill>
              </a:rPr>
              <a:t> can be found using the formula:</a:t>
            </a:r>
          </a:p>
        </p:txBody>
      </p:sp>
      <p:grpSp>
        <p:nvGrpSpPr>
          <p:cNvPr id="716821" name="Group 21"/>
          <p:cNvGrpSpPr>
            <a:grpSpLocks/>
          </p:cNvGrpSpPr>
          <p:nvPr/>
        </p:nvGrpSpPr>
        <p:grpSpPr bwMode="auto">
          <a:xfrm>
            <a:off x="1611313" y="4699011"/>
            <a:ext cx="4378326" cy="463551"/>
            <a:chOff x="55" y="2960"/>
            <a:chExt cx="2758" cy="292"/>
          </a:xfrm>
        </p:grpSpPr>
        <p:sp>
          <p:nvSpPr>
            <p:cNvPr id="716816" name="Text Box 16"/>
            <p:cNvSpPr txBox="1">
              <a:spLocks noChangeArrowheads="1"/>
            </p:cNvSpPr>
            <p:nvPr/>
          </p:nvSpPr>
          <p:spPr bwMode="auto">
            <a:xfrm>
              <a:off x="55" y="2960"/>
              <a:ext cx="19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Or using letter symbols,</a:t>
              </a:r>
              <a:endParaRPr lang="en-GB" altLang="en-US" sz="2400" dirty="0"/>
            </a:p>
          </p:txBody>
        </p:sp>
        <p:sp>
          <p:nvSpPr>
            <p:cNvPr id="716818" name="Text Box 18"/>
            <p:cNvSpPr txBox="1">
              <a:spLocks noChangeArrowheads="1"/>
            </p:cNvSpPr>
            <p:nvPr/>
          </p:nvSpPr>
          <p:spPr bwMode="auto">
            <a:xfrm>
              <a:off x="2207" y="2961"/>
              <a:ext cx="606" cy="2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en-US" sz="2400" i="1" dirty="0"/>
                <a:t>A</a:t>
              </a:r>
              <a:r>
                <a:rPr lang="en-US" altLang="en-US" sz="2400" dirty="0"/>
                <a:t> =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bh</a:t>
              </a:r>
              <a:endParaRPr lang="en-GB" altLang="en-US" sz="2400" i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9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F849-A2A6-4AA9-A921-B6F03A752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43AC26-9C10-4BD0-832A-C836FA69E3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75ba49-db92-471d-8c08-cd84a3a06beb"/>
    <ds:schemaRef ds:uri="f45c64de-80c6-4060-b669-b1ce3442f82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1170</Words>
  <Application>Microsoft Office PowerPoint</Application>
  <PresentationFormat>Widescreen</PresentationFormat>
  <Paragraphs>196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Rectangles</vt:lpstr>
      <vt:lpstr>The area of a triangle</vt:lpstr>
      <vt:lpstr>The area of a parallelogram</vt:lpstr>
      <vt:lpstr>The area of a parallelogram</vt:lpstr>
      <vt:lpstr>The area of a trapezium</vt:lpstr>
      <vt:lpstr>The area of a trapezium</vt:lpstr>
      <vt:lpstr>The area of a trapezium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68</cp:revision>
  <cp:lastPrinted>2017-05-19T11:56:43Z</cp:lastPrinted>
  <dcterms:created xsi:type="dcterms:W3CDTF">2017-05-17T10:50:23Z</dcterms:created>
  <dcterms:modified xsi:type="dcterms:W3CDTF">2020-04-23T10:17:45Z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