
<file path=[Content_Types].xml><?xml version="1.0" encoding="utf-8"?>
<Types xmlns="http://schemas.openxmlformats.org/package/2006/content-types">
  <Default Extension="rels" ContentType="application/vnd.openxmlformats-package.relationships+xml"/>
  <Default Extension="jpeg" ContentType="image/jpeg"/>
  <Default Extension="wdp" ContentType="image/vnd.ms-photo"/>
  <Default Extension="mp4" ContentType="video/mp4"/>
  <Override PartName="/customXml/item1.xml" ContentType="application/xml"/>
  <Override PartName="/customXml/item2.xml" ContentType="application/xml"/>
  <Override PartName="/customXml/item3.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16.12.1.0-->
<p:presentation xmlns:r="http://schemas.openxmlformats.org/officeDocument/2006/relationships" xmlns:a="http://schemas.openxmlformats.org/drawingml/2006/main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6"/>
  </p:notesMasterIdLst>
  <p:sldIdLst>
    <p:sldId id="258" r:id="rId7"/>
    <p:sldId id="284" r:id="rId8"/>
    <p:sldId id="259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68" r:id="rId21"/>
    <p:sldId id="270" r:id="rId22"/>
  </p:sldIdLst>
  <p:sldSz cx="12192000" cy="6858000"/>
  <p:notesSz cx="6797675" cy="9926638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fill>
          <a:solidFill>
            <a:schemeClr val="accent1">
              <a:tint val="40000"/>
            </a:schemeClr>
          </a:solidFill>
        </a:fill>
      </a:tcStyle>
    </a:band1H>
    <a:band1V>
      <a:tcStyle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343" autoAdjust="0"/>
  </p:normalViewPr>
  <p:slideViewPr>
    <p:cSldViewPr snapToGrid="0">
      <p:cViewPr varScale="1">
        <p:scale>
          <a:sx n="60" d="100"/>
          <a:sy n="60" d="100"/>
        </p:scale>
        <p:origin x="90" y="12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notesViewPr>
    <p:cSldViewPr>
      <p:cViewPr>
        <p:scale>
          <a:sx n="0" d="100"/>
          <a:sy n="0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ustomXml" Target="../customXml/item1.xml" /><Relationship Id="rId10" Type="http://schemas.openxmlformats.org/officeDocument/2006/relationships/slide" Target="slides/slide4.xml" /><Relationship Id="rId11" Type="http://schemas.openxmlformats.org/officeDocument/2006/relationships/slide" Target="slides/slide5.xml" /><Relationship Id="rId12" Type="http://schemas.openxmlformats.org/officeDocument/2006/relationships/slide" Target="slides/slide6.xml" /><Relationship Id="rId13" Type="http://schemas.openxmlformats.org/officeDocument/2006/relationships/slide" Target="slides/slide7.xml" /><Relationship Id="rId14" Type="http://schemas.openxmlformats.org/officeDocument/2006/relationships/slide" Target="slides/slide8.xml" /><Relationship Id="rId15" Type="http://schemas.openxmlformats.org/officeDocument/2006/relationships/slide" Target="slides/slide9.xml" /><Relationship Id="rId16" Type="http://schemas.openxmlformats.org/officeDocument/2006/relationships/slide" Target="slides/slide10.xml" /><Relationship Id="rId17" Type="http://schemas.openxmlformats.org/officeDocument/2006/relationships/slide" Target="slides/slide11.xml" /><Relationship Id="rId18" Type="http://schemas.openxmlformats.org/officeDocument/2006/relationships/slide" Target="slides/slide12.xml" /><Relationship Id="rId19" Type="http://schemas.openxmlformats.org/officeDocument/2006/relationships/slide" Target="slides/slide13.xml" /><Relationship Id="rId2" Type="http://schemas.openxmlformats.org/officeDocument/2006/relationships/customXml" Target="../customXml/item2.xml" /><Relationship Id="rId20" Type="http://schemas.openxmlformats.org/officeDocument/2006/relationships/slide" Target="slides/slide14.xml" /><Relationship Id="rId21" Type="http://schemas.openxmlformats.org/officeDocument/2006/relationships/slide" Target="slides/slide15.xml" /><Relationship Id="rId22" Type="http://schemas.openxmlformats.org/officeDocument/2006/relationships/slide" Target="slides/slide16.xml" /><Relationship Id="rId23" Type="http://schemas.openxmlformats.org/officeDocument/2006/relationships/tags" Target="tags/tag61.xml" /><Relationship Id="rId24" Type="http://schemas.openxmlformats.org/officeDocument/2006/relationships/presProps" Target="presProps.xml" /><Relationship Id="rId25" Type="http://schemas.openxmlformats.org/officeDocument/2006/relationships/viewProps" Target="viewProps.xml" /><Relationship Id="rId26" Type="http://schemas.openxmlformats.org/officeDocument/2006/relationships/theme" Target="theme/theme1.xml" /><Relationship Id="rId27" Type="http://schemas.openxmlformats.org/officeDocument/2006/relationships/tableStyles" Target="tableStyles.xml" /><Relationship Id="rId3" Type="http://schemas.openxmlformats.org/officeDocument/2006/relationships/customXml" Target="../customXml/item3.xml" /><Relationship Id="rId4" Type="http://schemas.openxmlformats.org/officeDocument/2006/relationships/slideMaster" Target="slideMasters/slideMaster1.xml" /><Relationship Id="rId5" Type="http://schemas.openxmlformats.org/officeDocument/2006/relationships/slideMaster" Target="slideMasters/slideMaster2.xml" /><Relationship Id="rId6" Type="http://schemas.openxmlformats.org/officeDocument/2006/relationships/notesMaster" Target="notesMasters/notesMaster1.xml" /><Relationship Id="rId7" Type="http://schemas.openxmlformats.org/officeDocument/2006/relationships/slide" Target="slides/slide1.xml" /><Relationship Id="rId8" Type="http://schemas.openxmlformats.org/officeDocument/2006/relationships/slide" Target="slides/slide2.xml" /><Relationship Id="rId9" Type="http://schemas.openxmlformats.org/officeDocument/2006/relationships/slide" Target="slides/slide3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3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649850-C4CD-44F6-A1E0-83FDAA6D5436}" type="datetimeFigureOut">
              <a:rPr lang="en-GB" smtClean="0"/>
              <a:t>28/11/2019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EC4946-F840-4432-A32D-D6DE0E4EAA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4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mtClean="0"/>
              <a:t>This could also be a YouTube clip, matching exercise,</a:t>
            </a:r>
            <a:r>
              <a:rPr lang="en-GB" baseline="0" smtClean="0"/>
              <a:t> Anything that will engage the learners from the start of the lesson.</a:t>
            </a:r>
          </a:p>
          <a:p>
            <a:r>
              <a:rPr lang="en-GB" baseline="0" smtClean="0"/>
              <a:t>TUTOR TO TAKE THE REGISTER DURING THIS TIME. THERE IS NO NEED TO CALL OUT NAMES.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C4946-F840-4432-A32D-D6DE0E4EAA9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632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mtClean="0"/>
              <a:t>This could also be a YouTube clip, matching exercise,</a:t>
            </a:r>
            <a:r>
              <a:rPr lang="en-GB" baseline="0" smtClean="0"/>
              <a:t> Anything that will engage the learners from the start of the lesson.</a:t>
            </a:r>
          </a:p>
          <a:p>
            <a:r>
              <a:rPr lang="en-GB" baseline="0" smtClean="0"/>
              <a:t>TUTOR TO TAKE THE REGISTER DURING THIS TIME. THERE IS NO NEED TO CALL OUT NAMES.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C4946-F840-4432-A32D-D6DE0E4EAA9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0880444"/>
      </p:ext>
    </p:extLst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538C7-E255-47E8-9388-DC395F41058D}" type="datetimeFigureOut">
              <a:rPr lang="en-GB" smtClean="0"/>
              <a:t>28/11/2019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F4B4C-9477-40F9-8D4F-4291782E1A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1775189"/>
      </p:ext>
    </p:extLst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538C7-E255-47E8-9388-DC395F41058D}" type="datetimeFigureOut">
              <a:rPr lang="en-GB" smtClean="0"/>
              <a:t>28/11/2019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F4B4C-9477-40F9-8D4F-4291782E1A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6240816"/>
      </p:ext>
    </p:extLst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538C7-E255-47E8-9388-DC395F41058D}" type="datetimeFigureOut">
              <a:rPr lang="en-GB" smtClean="0"/>
              <a:t>28/11/2019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F4B4C-9477-40F9-8D4F-4291782E1A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6528546"/>
      </p:ext>
    </p:extLst>
  </p:cSld>
  <p:clrMapOvr>
    <a:masterClrMapping/>
  </p:clrMapOvr>
  <p:transition/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639DD-4AC2-48D8-A37A-F32F2D9B3A0C}" type="datetimeFigureOut">
              <a:rPr lang="en-GB" smtClean="0"/>
              <a:t>28/11/2019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DF5A8-739E-48EB-A7C1-198710A536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8074266"/>
      </p:ext>
    </p:extLst>
  </p:cSld>
  <p:clrMapOvr>
    <a:masterClrMapping/>
  </p:clrMapOvr>
  <p:transition/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639DD-4AC2-48D8-A37A-F32F2D9B3A0C}" type="datetimeFigureOut">
              <a:rPr lang="en-GB" smtClean="0"/>
              <a:t>28/11/2019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DF5A8-739E-48EB-A7C1-198710A536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1211955"/>
      </p:ext>
    </p:extLst>
  </p:cSld>
  <p:clrMapOvr>
    <a:masterClrMapping/>
  </p:clrMapOvr>
  <p:transition/>
  <p:timing/>
</p:sldLayout>
</file>

<file path=ppt/slideLayouts/slideLayout14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639DD-4AC2-48D8-A37A-F32F2D9B3A0C}" type="datetimeFigureOut">
              <a:rPr lang="en-GB" smtClean="0"/>
              <a:t>28/11/2019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DF5A8-739E-48EB-A7C1-198710A536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8374554"/>
      </p:ext>
    </p:extLst>
  </p:cSld>
  <p:clrMapOvr>
    <a:masterClrMapping/>
  </p:clrMapOvr>
  <p:transition/>
  <p:timing/>
</p:sldLayout>
</file>

<file path=ppt/slideLayouts/slideLayout15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639DD-4AC2-48D8-A37A-F32F2D9B3A0C}" type="datetimeFigureOut">
              <a:rPr lang="en-GB" smtClean="0"/>
              <a:t>28/11/2019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DF5A8-739E-48EB-A7C1-198710A536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4098776"/>
      </p:ext>
    </p:extLst>
  </p:cSld>
  <p:clrMapOvr>
    <a:masterClrMapping/>
  </p:clrMapOvr>
  <p:transition/>
  <p:timing/>
</p:sldLayout>
</file>

<file path=ppt/slideLayouts/slideLayout16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639DD-4AC2-48D8-A37A-F32F2D9B3A0C}" type="datetimeFigureOut">
              <a:rPr lang="en-GB" smtClean="0"/>
              <a:t>28/11/2019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DF5A8-739E-48EB-A7C1-198710A536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8255344"/>
      </p:ext>
    </p:extLst>
  </p:cSld>
  <p:clrMapOvr>
    <a:masterClrMapping/>
  </p:clrMapOvr>
  <p:transition/>
  <p:timing/>
</p:sldLayout>
</file>

<file path=ppt/slideLayouts/slideLayout17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639DD-4AC2-48D8-A37A-F32F2D9B3A0C}" type="datetimeFigureOut">
              <a:rPr lang="en-GB" smtClean="0"/>
              <a:t>28/11/2019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DF5A8-739E-48EB-A7C1-198710A536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0655085"/>
      </p:ext>
    </p:extLst>
  </p:cSld>
  <p:clrMapOvr>
    <a:masterClrMapping/>
  </p:clrMapOvr>
  <p:transition/>
  <p:timing/>
</p:sldLayout>
</file>

<file path=ppt/slideLayouts/slideLayout18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639DD-4AC2-48D8-A37A-F32F2D9B3A0C}" type="datetimeFigureOut">
              <a:rPr lang="en-GB" smtClean="0"/>
              <a:t>28/11/2019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DF5A8-739E-48EB-A7C1-198710A536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4168799"/>
      </p:ext>
    </p:extLst>
  </p:cSld>
  <p:clrMapOvr>
    <a:masterClrMapping/>
  </p:clrMapOvr>
  <p:transition/>
  <p:timing/>
</p:sldLayout>
</file>

<file path=ppt/slideLayouts/slideLayout19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639DD-4AC2-48D8-A37A-F32F2D9B3A0C}" type="datetimeFigureOut">
              <a:rPr lang="en-GB" smtClean="0"/>
              <a:t>28/11/2019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DF5A8-739E-48EB-A7C1-198710A536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9401117"/>
      </p:ext>
    </p:extLst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538C7-E255-47E8-9388-DC395F41058D}" type="datetimeFigureOut">
              <a:rPr lang="en-GB" smtClean="0"/>
              <a:t>28/11/2019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F4B4C-9477-40F9-8D4F-4291782E1A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4086083"/>
      </p:ext>
    </p:extLst>
  </p:cSld>
  <p:clrMapOvr>
    <a:masterClrMapping/>
  </p:clrMapOvr>
  <p:transition/>
  <p:timing/>
</p:sldLayout>
</file>

<file path=ppt/slideLayouts/slideLayout20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639DD-4AC2-48D8-A37A-F32F2D9B3A0C}" type="datetimeFigureOut">
              <a:rPr lang="en-GB" smtClean="0"/>
              <a:t>28/11/2019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DF5A8-739E-48EB-A7C1-198710A536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4979537"/>
      </p:ext>
    </p:extLst>
  </p:cSld>
  <p:clrMapOvr>
    <a:masterClrMapping/>
  </p:clrMapOvr>
  <p:transition/>
  <p:timing/>
</p:sldLayout>
</file>

<file path=ppt/slideLayouts/slideLayout2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639DD-4AC2-48D8-A37A-F32F2D9B3A0C}" type="datetimeFigureOut">
              <a:rPr lang="en-GB" smtClean="0"/>
              <a:t>28/11/2019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DF5A8-739E-48EB-A7C1-198710A536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1959005"/>
      </p:ext>
    </p:extLst>
  </p:cSld>
  <p:clrMapOvr>
    <a:masterClrMapping/>
  </p:clrMapOvr>
  <p:transition/>
  <p:timing/>
</p:sldLayout>
</file>

<file path=ppt/slideLayouts/slideLayout2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639DD-4AC2-48D8-A37A-F32F2D9B3A0C}" type="datetimeFigureOut">
              <a:rPr lang="en-GB" smtClean="0"/>
              <a:t>28/11/2019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DF5A8-739E-48EB-A7C1-198710A536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0761451"/>
      </p:ext>
    </p:extLst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538C7-E255-47E8-9388-DC395F41058D}" type="datetimeFigureOut">
              <a:rPr lang="en-GB" smtClean="0"/>
              <a:t>28/11/2019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F4B4C-9477-40F9-8D4F-4291782E1A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701289"/>
      </p:ext>
    </p:extLst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538C7-E255-47E8-9388-DC395F41058D}" type="datetimeFigureOut">
              <a:rPr lang="en-GB" smtClean="0"/>
              <a:t>28/11/2019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F4B4C-9477-40F9-8D4F-4291782E1A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8761236"/>
      </p:ext>
    </p:extLst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538C7-E255-47E8-9388-DC395F41058D}" type="datetimeFigureOut">
              <a:rPr lang="en-GB" smtClean="0"/>
              <a:t>28/11/2019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F4B4C-9477-40F9-8D4F-4291782E1A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6658408"/>
      </p:ext>
    </p:extLst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538C7-E255-47E8-9388-DC395F41058D}" type="datetimeFigureOut">
              <a:rPr lang="en-GB" smtClean="0"/>
              <a:t>28/11/2019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F4B4C-9477-40F9-8D4F-4291782E1A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3330201"/>
      </p:ext>
    </p:extLst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538C7-E255-47E8-9388-DC395F41058D}" type="datetimeFigureOut">
              <a:rPr lang="en-GB" smtClean="0"/>
              <a:t>28/11/2019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F4B4C-9477-40F9-8D4F-4291782E1A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509190"/>
      </p:ext>
    </p:extLst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538C7-E255-47E8-9388-DC395F41058D}" type="datetimeFigureOut">
              <a:rPr lang="en-GB" smtClean="0"/>
              <a:t>28/11/2019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F4B4C-9477-40F9-8D4F-4291782E1A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2459405"/>
      </p:ext>
    </p:extLst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538C7-E255-47E8-9388-DC395F41058D}" type="datetimeFigureOut">
              <a:rPr lang="en-GB" smtClean="0"/>
              <a:t>28/11/2019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F4B4C-9477-40F9-8D4F-4291782E1A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5561113"/>
      </p:ext>
    </p:extLst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image" Target="../media/image1.jpeg" /><Relationship Id="rId13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_rels/slideMaster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10" Type="http://schemas.openxmlformats.org/officeDocument/2006/relationships/slideLayout" Target="../slideLayouts/slideLayout21.xml" /><Relationship Id="rId11" Type="http://schemas.openxmlformats.org/officeDocument/2006/relationships/slideLayout" Target="../slideLayouts/slideLayout22.xml" /><Relationship Id="rId12" Type="http://schemas.openxmlformats.org/officeDocument/2006/relationships/theme" Target="../theme/theme2.xml" /><Relationship Id="rId2" Type="http://schemas.openxmlformats.org/officeDocument/2006/relationships/slideLayout" Target="../slideLayouts/slideLayout13.xml" /><Relationship Id="rId3" Type="http://schemas.openxmlformats.org/officeDocument/2006/relationships/slideLayout" Target="../slideLayouts/slideLayout14.xml" /><Relationship Id="rId4" Type="http://schemas.openxmlformats.org/officeDocument/2006/relationships/slideLayout" Target="../slideLayouts/slideLayout15.xml" /><Relationship Id="rId5" Type="http://schemas.openxmlformats.org/officeDocument/2006/relationships/slideLayout" Target="../slideLayouts/slideLayout16.xml" /><Relationship Id="rId6" Type="http://schemas.openxmlformats.org/officeDocument/2006/relationships/slideLayout" Target="../slideLayouts/slideLayout17.xml" /><Relationship Id="rId7" Type="http://schemas.openxmlformats.org/officeDocument/2006/relationships/slideLayout" Target="../slideLayouts/slideLayout18.xml" /><Relationship Id="rId8" Type="http://schemas.openxmlformats.org/officeDocument/2006/relationships/slideLayout" Target="../slideLayouts/slideLayout19.xml" /><Relationship Id="rId9" Type="http://schemas.openxmlformats.org/officeDocument/2006/relationships/slideLayout" Target="../slideLayouts/slideLayout20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accent4">
            <a:alpha val="3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8538C7-E255-47E8-9388-DC395F41058D}" type="datetimeFigureOut">
              <a:rPr lang="en-GB" smtClean="0"/>
              <a:t>28/11/2019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F4B4C-9477-40F9-8D4F-4291782E1AD4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1" y="5486400"/>
            <a:ext cx="12261669" cy="144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948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accent4">
            <a:alpha val="3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D639DD-4AC2-48D8-A37A-F32F2D9B3A0C}" type="datetimeFigureOut">
              <a:rPr lang="en-GB" smtClean="0"/>
              <a:t>28/11/2019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FDF5A8-739E-48EB-A7C1-198710A536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5748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2.jpe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tags" Target="../tags/tag21.xml" /><Relationship Id="rId3" Type="http://schemas.openxmlformats.org/officeDocument/2006/relationships/tags" Target="../tags/tag22.xml" /><Relationship Id="rId4" Type="http://schemas.openxmlformats.org/officeDocument/2006/relationships/tags" Target="../tags/tag23.xml" /><Relationship Id="rId5" Type="http://schemas.openxmlformats.org/officeDocument/2006/relationships/tags" Target="../tags/tag24.xml" /><Relationship Id="rId6" Type="http://schemas.openxmlformats.org/officeDocument/2006/relationships/tags" Target="../tags/tag25.xml" /><Relationship Id="rId7" Type="http://schemas.openxmlformats.org/officeDocument/2006/relationships/tags" Target="../tags/tag26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27.xml" /><Relationship Id="rId3" Type="http://schemas.openxmlformats.org/officeDocument/2006/relationships/tags" Target="../tags/tag28.xml" /><Relationship Id="rId4" Type="http://schemas.openxmlformats.org/officeDocument/2006/relationships/tags" Target="../tags/tag29.xml" /><Relationship Id="rId5" Type="http://schemas.openxmlformats.org/officeDocument/2006/relationships/tags" Target="../tags/tag30.xml" /><Relationship Id="rId6" Type="http://schemas.openxmlformats.org/officeDocument/2006/relationships/image" Target="../media/image5.jpeg" /><Relationship Id="rId7" Type="http://schemas.openxmlformats.org/officeDocument/2006/relationships/tags" Target="../tags/tag31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tags" Target="../tags/tag32.xml" /><Relationship Id="rId3" Type="http://schemas.openxmlformats.org/officeDocument/2006/relationships/tags" Target="../tags/tag33.xml" /><Relationship Id="rId4" Type="http://schemas.openxmlformats.org/officeDocument/2006/relationships/tags" Target="../tags/tag34.xml" /><Relationship Id="rId5" Type="http://schemas.openxmlformats.org/officeDocument/2006/relationships/tags" Target="../tags/tag35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36.xml" /><Relationship Id="rId3" Type="http://schemas.openxmlformats.org/officeDocument/2006/relationships/tags" Target="../tags/tag37.xml" /><Relationship Id="rId4" Type="http://schemas.openxmlformats.org/officeDocument/2006/relationships/tags" Target="../tags/tag38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47.xml" /><Relationship Id="rId2" Type="http://schemas.openxmlformats.org/officeDocument/2006/relationships/tags" Target="../tags/tag39.xml" /><Relationship Id="rId3" Type="http://schemas.openxmlformats.org/officeDocument/2006/relationships/tags" Target="../tags/tag40.xml" /><Relationship Id="rId4" Type="http://schemas.openxmlformats.org/officeDocument/2006/relationships/tags" Target="../tags/tag41.xml" /><Relationship Id="rId5" Type="http://schemas.openxmlformats.org/officeDocument/2006/relationships/tags" Target="../tags/tag42.xml" /><Relationship Id="rId6" Type="http://schemas.openxmlformats.org/officeDocument/2006/relationships/tags" Target="../tags/tag43.xml" /><Relationship Id="rId7" Type="http://schemas.openxmlformats.org/officeDocument/2006/relationships/tags" Target="../tags/tag44.xml" /><Relationship Id="rId8" Type="http://schemas.openxmlformats.org/officeDocument/2006/relationships/tags" Target="../tags/tag45.xml" /><Relationship Id="rId9" Type="http://schemas.openxmlformats.org/officeDocument/2006/relationships/tags" Target="../tags/tag46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55.xml" /><Relationship Id="rId11" Type="http://schemas.openxmlformats.org/officeDocument/2006/relationships/tags" Target="../tags/tag56.xml" /><Relationship Id="rId2" Type="http://schemas.openxmlformats.org/officeDocument/2006/relationships/tags" Target="../tags/tag48.xml" /><Relationship Id="rId3" Type="http://schemas.openxmlformats.org/officeDocument/2006/relationships/tags" Target="../tags/tag49.xml" /><Relationship Id="rId4" Type="http://schemas.openxmlformats.org/officeDocument/2006/relationships/tags" Target="../tags/tag50.xml" /><Relationship Id="rId5" Type="http://schemas.openxmlformats.org/officeDocument/2006/relationships/tags" Target="../tags/tag51.xml" /><Relationship Id="rId6" Type="http://schemas.openxmlformats.org/officeDocument/2006/relationships/image" Target="../media/image6.jpeg" /><Relationship Id="rId7" Type="http://schemas.openxmlformats.org/officeDocument/2006/relationships/tags" Target="../tags/tag52.xml" /><Relationship Id="rId8" Type="http://schemas.openxmlformats.org/officeDocument/2006/relationships/tags" Target="../tags/tag53.xml" /><Relationship Id="rId9" Type="http://schemas.openxmlformats.org/officeDocument/2006/relationships/tags" Target="../tags/tag54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57.xml" /><Relationship Id="rId3" Type="http://schemas.openxmlformats.org/officeDocument/2006/relationships/tags" Target="../tags/tag58.xml" /><Relationship Id="rId4" Type="http://schemas.openxmlformats.org/officeDocument/2006/relationships/tags" Target="../tags/tag59.xml" /><Relationship Id="rId5" Type="http://schemas.openxmlformats.org/officeDocument/2006/relationships/tags" Target="../tags/tag60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2.xml" /><Relationship Id="rId3" Type="http://schemas.openxmlformats.org/officeDocument/2006/relationships/image" Target="../media/image2.jpe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3.jpeg" /><Relationship Id="rId3" Type="http://schemas.microsoft.com/office/2007/relationships/hdphoto" Target="../media/hdphoto1.wdp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1.xml" /><Relationship Id="rId3" Type="http://schemas.openxmlformats.org/officeDocument/2006/relationships/image" Target="../media/image4.jpeg" /><Relationship Id="rId4" Type="http://schemas.openxmlformats.org/officeDocument/2006/relationships/tags" Target="../tags/tag2.xml" /><Relationship Id="rId5" Type="http://schemas.openxmlformats.org/officeDocument/2006/relationships/video" Target="../media/media1.mp4" /><Relationship Id="rId6" Type="http://schemas.microsoft.com/office/2007/relationships/media" Target="../media/media1.mp4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3.xml" /><Relationship Id="rId3" Type="http://schemas.openxmlformats.org/officeDocument/2006/relationships/tags" Target="../tags/tag4.xml" /><Relationship Id="rId4" Type="http://schemas.openxmlformats.org/officeDocument/2006/relationships/tags" Target="../tags/tag5.xml" /><Relationship Id="rId5" Type="http://schemas.openxmlformats.org/officeDocument/2006/relationships/tags" Target="../tags/tag6.xml" /><Relationship Id="rId6" Type="http://schemas.openxmlformats.org/officeDocument/2006/relationships/tags" Target="../tags/tag7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8.xml" /><Relationship Id="rId3" Type="http://schemas.openxmlformats.org/officeDocument/2006/relationships/tags" Target="../tags/tag9.xml" /><Relationship Id="rId4" Type="http://schemas.openxmlformats.org/officeDocument/2006/relationships/tags" Target="../tags/tag10.xml" /><Relationship Id="rId5" Type="http://schemas.openxmlformats.org/officeDocument/2006/relationships/tags" Target="../tags/tag11.xml" /><Relationship Id="rId6" Type="http://schemas.openxmlformats.org/officeDocument/2006/relationships/tags" Target="../tags/tag12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tags" Target="../tags/tag13.xml" /><Relationship Id="rId3" Type="http://schemas.openxmlformats.org/officeDocument/2006/relationships/tags" Target="../tags/tag14.xml" /><Relationship Id="rId4" Type="http://schemas.openxmlformats.org/officeDocument/2006/relationships/tags" Target="../tags/tag15.xml" /><Relationship Id="rId5" Type="http://schemas.openxmlformats.org/officeDocument/2006/relationships/tags" Target="../tags/tag16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tags" Target="../tags/tag17.xml" /><Relationship Id="rId3" Type="http://schemas.openxmlformats.org/officeDocument/2006/relationships/tags" Target="../tags/tag18.xml" /><Relationship Id="rId4" Type="http://schemas.openxmlformats.org/officeDocument/2006/relationships/tags" Target="../tags/tag19.xml" /><Relationship Id="rId5" Type="http://schemas.openxmlformats.org/officeDocument/2006/relationships/tags" Target="../tags/tag20.xml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TextBox 5"/>
          <p:cNvSpPr txBox="1"/>
          <p:nvPr/>
        </p:nvSpPr>
        <p:spPr>
          <a:xfrm>
            <a:off x="104503" y="91440"/>
            <a:ext cx="787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u="sng" smtClean="0"/>
              <a:t>1-10 Quiz. </a:t>
            </a:r>
            <a:endParaRPr lang="en-GB" sz="2400" b="1" u="sng"/>
          </a:p>
        </p:txBody>
      </p:sp>
      <p:sp>
        <p:nvSpPr>
          <p:cNvPr id="7" name="TextBox 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09006" y="718456"/>
            <a:ext cx="9901645" cy="4637616"/>
          </a:xfrm>
          <a:prstGeom prst="rect">
            <a:avLst/>
          </a:prstGeom>
          <a:blipFill>
            <a:blip r:embed="rId3"/>
            <a:stretch>
              <a:fillRect l="-1292" t="-1445" r="0" b="-1051"/>
            </a:stretch>
          </a:blipFill>
        </p:spPr>
        <p:txBody>
          <a:bodyPr/>
          <a:lstStyle/>
          <a:p>
            <a:r>
              <a:rPr lang="en-GB">
                <a:noFill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352915687"/>
      </p:ext>
    </p:extLst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showMasterSp="0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>
          <a:xfrm>
            <a:off x="0" y="-85153"/>
            <a:ext cx="8748713" cy="76517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GB" altLang="en-US" sz="2800"/>
              <a:t>Write each equation and solve it to find x.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half" idx="1"/>
            <p:custDataLst>
              <p:tags r:id="rId4"/>
            </p:custDataLst>
          </p:nvPr>
        </p:nvSpPr>
        <p:spPr>
          <a:xfrm>
            <a:off x="1216016" y="713781"/>
            <a:ext cx="3643313" cy="4731674"/>
          </a:xfrm>
          <a:noFill/>
        </p:spPr>
        <p:txBody>
          <a:bodyPr>
            <a:normAutofit/>
          </a:bodyPr>
          <a:lstStyle/>
          <a:p>
            <a:pPr marL="533400" indent="-533400">
              <a:lnSpc>
                <a:spcPct val="70000"/>
              </a:lnSpc>
              <a:buFontTx/>
              <a:buAutoNum type="alphaUcParenR"/>
            </a:pPr>
            <a:r>
              <a:rPr lang="en-GB" altLang="en-US" b="1"/>
              <a:t> 2x – 1 = x + 3</a:t>
            </a:r>
          </a:p>
          <a:p>
            <a:pPr marL="533400" indent="-533400">
              <a:lnSpc>
                <a:spcPct val="70000"/>
              </a:lnSpc>
              <a:buFontTx/>
              <a:buAutoNum type="alphaUcParenR"/>
            </a:pPr>
            <a:endParaRPr lang="en-GB" altLang="en-US" b="1"/>
          </a:p>
          <a:p>
            <a:pPr marL="533400" indent="-533400">
              <a:lnSpc>
                <a:spcPct val="70000"/>
              </a:lnSpc>
              <a:buFontTx/>
              <a:buAutoNum type="alphaUcParenR"/>
            </a:pPr>
            <a:r>
              <a:rPr lang="en-GB" altLang="en-US" b="1"/>
              <a:t>3x + 4 = x + 10</a:t>
            </a:r>
          </a:p>
          <a:p>
            <a:pPr marL="533400" indent="-533400">
              <a:lnSpc>
                <a:spcPct val="70000"/>
              </a:lnSpc>
              <a:buFontTx/>
              <a:buAutoNum type="alphaUcParenR"/>
            </a:pPr>
            <a:endParaRPr lang="en-GB" altLang="en-US" b="1"/>
          </a:p>
          <a:p>
            <a:pPr marL="533400" indent="-533400">
              <a:lnSpc>
                <a:spcPct val="70000"/>
              </a:lnSpc>
              <a:buFontTx/>
              <a:buAutoNum type="alphaUcParenR"/>
            </a:pPr>
            <a:r>
              <a:rPr lang="en-GB" altLang="en-US" b="1"/>
              <a:t>5x – 6 = 2x</a:t>
            </a:r>
          </a:p>
          <a:p>
            <a:pPr marL="533400" indent="-533400">
              <a:lnSpc>
                <a:spcPct val="70000"/>
              </a:lnSpc>
              <a:buFontTx/>
              <a:buAutoNum type="alphaUcParenR"/>
            </a:pPr>
            <a:endParaRPr lang="en-GB" altLang="en-US" b="1"/>
          </a:p>
          <a:p>
            <a:pPr marL="533400" indent="-533400">
              <a:lnSpc>
                <a:spcPct val="70000"/>
              </a:lnSpc>
              <a:buFontTx/>
              <a:buAutoNum type="alphaUcParenR"/>
            </a:pPr>
            <a:r>
              <a:rPr lang="en-GB" altLang="en-US" b="1"/>
              <a:t>4x + 1 = x - 8 </a:t>
            </a:r>
          </a:p>
          <a:p>
            <a:pPr marL="533400" indent="-533400">
              <a:lnSpc>
                <a:spcPct val="70000"/>
              </a:lnSpc>
              <a:buFontTx/>
              <a:buAutoNum type="alphaUcParenR"/>
            </a:pPr>
            <a:endParaRPr lang="en-GB" altLang="en-US" b="1"/>
          </a:p>
          <a:p>
            <a:pPr marL="533400" indent="-533400">
              <a:lnSpc>
                <a:spcPct val="70000"/>
              </a:lnSpc>
              <a:buFontTx/>
              <a:buAutoNum type="alphaUcParenR"/>
            </a:pPr>
            <a:r>
              <a:rPr lang="en-GB" altLang="en-US" b="1"/>
              <a:t>2x + 3 = x + 10</a:t>
            </a:r>
          </a:p>
          <a:p>
            <a:pPr marL="533400" indent="-533400">
              <a:lnSpc>
                <a:spcPct val="70000"/>
              </a:lnSpc>
              <a:buFontTx/>
              <a:buAutoNum type="alphaUcParenR"/>
            </a:pPr>
            <a:endParaRPr lang="en-GB" altLang="en-US" b="1"/>
          </a:p>
          <a:p>
            <a:pPr marL="533400" indent="-533400">
              <a:lnSpc>
                <a:spcPct val="70000"/>
              </a:lnSpc>
              <a:buFontTx/>
              <a:buAutoNum type="alphaUcParenR"/>
            </a:pPr>
            <a:r>
              <a:rPr lang="en-GB" altLang="en-US" b="1"/>
              <a:t>4x – 1 = 3x + </a:t>
            </a:r>
            <a:r>
              <a:rPr lang="en-GB" altLang="en-US" b="1" smtClean="0"/>
              <a:t>7</a:t>
            </a:r>
            <a:endParaRPr lang="en-GB" altLang="en-US" b="1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body" sz="half" idx="2"/>
            <p:custDataLst>
              <p:tags r:id="rId5"/>
            </p:custDataLst>
          </p:nvPr>
        </p:nvSpPr>
        <p:spPr>
          <a:xfrm>
            <a:off x="5535604" y="785219"/>
            <a:ext cx="2058987" cy="5400675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  <a:buFontTx/>
              <a:buNone/>
            </a:pPr>
            <a:r>
              <a:rPr lang="en-GB" altLang="en-US" b="1">
                <a:solidFill>
                  <a:srgbClr val="008080"/>
                </a:solidFill>
              </a:rPr>
              <a:t>x = 4</a:t>
            </a:r>
          </a:p>
          <a:p>
            <a:pPr>
              <a:lnSpc>
                <a:spcPct val="70000"/>
              </a:lnSpc>
              <a:buFontTx/>
              <a:buNone/>
            </a:pPr>
            <a:endParaRPr lang="en-GB" altLang="en-US" b="1">
              <a:solidFill>
                <a:srgbClr val="008080"/>
              </a:solidFill>
            </a:endParaRPr>
          </a:p>
          <a:p>
            <a:pPr>
              <a:lnSpc>
                <a:spcPct val="70000"/>
              </a:lnSpc>
              <a:buFontTx/>
              <a:buNone/>
            </a:pPr>
            <a:r>
              <a:rPr lang="en-GB" altLang="en-US" b="1">
                <a:solidFill>
                  <a:srgbClr val="008080"/>
                </a:solidFill>
              </a:rPr>
              <a:t>x = 3</a:t>
            </a:r>
          </a:p>
          <a:p>
            <a:pPr>
              <a:lnSpc>
                <a:spcPct val="70000"/>
              </a:lnSpc>
              <a:buFontTx/>
              <a:buNone/>
            </a:pPr>
            <a:endParaRPr lang="en-GB" altLang="en-US" b="1">
              <a:solidFill>
                <a:srgbClr val="008080"/>
              </a:solidFill>
            </a:endParaRPr>
          </a:p>
          <a:p>
            <a:pPr>
              <a:lnSpc>
                <a:spcPct val="70000"/>
              </a:lnSpc>
              <a:buFontTx/>
              <a:buNone/>
            </a:pPr>
            <a:r>
              <a:rPr lang="en-GB" altLang="en-US" b="1">
                <a:solidFill>
                  <a:srgbClr val="008080"/>
                </a:solidFill>
              </a:rPr>
              <a:t>x = 2</a:t>
            </a:r>
          </a:p>
          <a:p>
            <a:pPr>
              <a:lnSpc>
                <a:spcPct val="70000"/>
              </a:lnSpc>
              <a:buFontTx/>
              <a:buNone/>
            </a:pPr>
            <a:endParaRPr lang="en-GB" altLang="en-US" b="1">
              <a:solidFill>
                <a:srgbClr val="008080"/>
              </a:solidFill>
            </a:endParaRPr>
          </a:p>
          <a:p>
            <a:pPr>
              <a:lnSpc>
                <a:spcPct val="70000"/>
              </a:lnSpc>
              <a:buFontTx/>
              <a:buNone/>
            </a:pPr>
            <a:r>
              <a:rPr lang="en-GB" altLang="en-US" b="1">
                <a:solidFill>
                  <a:srgbClr val="008080"/>
                </a:solidFill>
              </a:rPr>
              <a:t>x = -3</a:t>
            </a:r>
          </a:p>
          <a:p>
            <a:pPr>
              <a:lnSpc>
                <a:spcPct val="70000"/>
              </a:lnSpc>
              <a:buFontTx/>
              <a:buNone/>
            </a:pPr>
            <a:endParaRPr lang="en-GB" altLang="en-US" b="1">
              <a:solidFill>
                <a:srgbClr val="008080"/>
              </a:solidFill>
            </a:endParaRPr>
          </a:p>
          <a:p>
            <a:pPr>
              <a:lnSpc>
                <a:spcPct val="70000"/>
              </a:lnSpc>
              <a:buFontTx/>
              <a:buNone/>
            </a:pPr>
            <a:r>
              <a:rPr lang="en-GB" altLang="en-US" b="1">
                <a:solidFill>
                  <a:srgbClr val="008080"/>
                </a:solidFill>
              </a:rPr>
              <a:t>x = 7</a:t>
            </a:r>
          </a:p>
          <a:p>
            <a:pPr>
              <a:lnSpc>
                <a:spcPct val="70000"/>
              </a:lnSpc>
              <a:buFontTx/>
              <a:buNone/>
            </a:pPr>
            <a:endParaRPr lang="en-GB" altLang="en-US" b="1">
              <a:solidFill>
                <a:srgbClr val="008080"/>
              </a:solidFill>
            </a:endParaRPr>
          </a:p>
          <a:p>
            <a:pPr>
              <a:lnSpc>
                <a:spcPct val="70000"/>
              </a:lnSpc>
              <a:buFontTx/>
              <a:buNone/>
            </a:pPr>
            <a:r>
              <a:rPr lang="en-GB" altLang="en-US" b="1">
                <a:solidFill>
                  <a:srgbClr val="008080"/>
                </a:solidFill>
              </a:rPr>
              <a:t>x = </a:t>
            </a:r>
            <a:r>
              <a:rPr lang="en-GB" altLang="en-US" b="1" smtClean="0">
                <a:solidFill>
                  <a:srgbClr val="008080"/>
                </a:solidFill>
              </a:rPr>
              <a:t>8</a:t>
            </a:r>
            <a:endParaRPr lang="en-GB" altLang="en-US" b="1">
              <a:solidFill>
                <a:srgbClr val="008080"/>
              </a:solidFill>
            </a:endParaRPr>
          </a:p>
        </p:txBody>
      </p:sp>
      <p:sp>
        <p:nvSpPr>
          <p:cNvPr id="2" name="Rectangle 1"/>
          <p:cNvSpPr/>
          <p:nvPr>
            <p:custDataLst>
              <p:tags r:id="rId6"/>
            </p:custDataLst>
          </p:nvPr>
        </p:nvSpPr>
        <p:spPr>
          <a:xfrm>
            <a:off x="8426924" y="3608388"/>
            <a:ext cx="3003076" cy="714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indent="-533400">
              <a:lnSpc>
                <a:spcPct val="70000"/>
              </a:lnSpc>
              <a:buNone/>
            </a:pPr>
            <a:r>
              <a:rPr lang="en-GB" altLang="en-US" sz="2800" b="1" smtClean="0"/>
              <a:t>Extension:</a:t>
            </a:r>
            <a:endParaRPr lang="en-GB" altLang="en-US" sz="2800" b="1"/>
          </a:p>
          <a:p>
            <a:pPr marL="533400" indent="-533400">
              <a:lnSpc>
                <a:spcPct val="70000"/>
              </a:lnSpc>
              <a:buNone/>
            </a:pPr>
            <a:r>
              <a:rPr lang="en-GB" altLang="en-US" sz="2800" b="1"/>
              <a:t>2x - 6 = - 3x + 9</a:t>
            </a:r>
          </a:p>
        </p:txBody>
      </p:sp>
      <p:sp>
        <p:nvSpPr>
          <p:cNvPr id="3" name="Rectangle 2"/>
          <p:cNvSpPr/>
          <p:nvPr>
            <p:custDataLst>
              <p:tags r:id="rId7"/>
            </p:custDataLst>
          </p:nvPr>
        </p:nvSpPr>
        <p:spPr>
          <a:xfrm>
            <a:off x="9037643" y="4479918"/>
            <a:ext cx="1335087" cy="43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buFontTx/>
              <a:buNone/>
            </a:pPr>
            <a:r>
              <a:rPr lang="en-GB" altLang="en-US" sz="3200" b="1" smtClean="0">
                <a:solidFill>
                  <a:srgbClr val="008080"/>
                </a:solidFill>
              </a:rPr>
              <a:t>x </a:t>
            </a:r>
            <a:r>
              <a:rPr lang="en-GB" altLang="en-US" sz="3200" b="1">
                <a:solidFill>
                  <a:srgbClr val="008080"/>
                </a:solidFill>
              </a:rPr>
              <a:t>= 3</a:t>
            </a:r>
          </a:p>
        </p:txBody>
      </p:sp>
    </p:spTree>
    <p:extLst>
      <p:ext uri="{BB962C8B-B14F-4D97-AF65-F5344CB8AC3E}">
        <p14:creationId xmlns:p14="http://schemas.microsoft.com/office/powerpoint/2010/main" val="15978833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</p:cTn>
                        </p:par>
                        <p:par>
                          <p:cTn id="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41" presetClass="entr" presetSubtype="0" fill="hold" grpId="0" nodeType="after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 tmFilter="0,0; .5, 1; 1, 1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withGroup">
                            <p:stCondLst>
                              <p:cond delay="85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withGroup">
                            <p:stCondLst>
                              <p:cond delay="175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withGroup">
                            <p:stCondLst>
                              <p:cond delay="2550"/>
                            </p:stCondLst>
                            <p:childTnLst>
                              <p:par>
                                <p:cTn id="30" presetID="41" presetClass="entr" presetSubtype="0" fill="hold" grpId="0" nodeType="after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withGroup">
                            <p:stCondLst>
                              <p:cond delay="3400"/>
                            </p:stCondLst>
                            <p:childTnLst>
                              <p:par>
                                <p:cTn id="38" presetID="41" presetClass="entr" presetSubtype="0" fill="hold" grpId="0" nodeType="after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withGroup">
                            <p:stCondLst>
                              <p:cond delay="4300"/>
                            </p:stCondLst>
                            <p:childTnLst>
                              <p:par>
                                <p:cTn id="46" presetID="41" presetClass="entr" presetSubtype="0" fill="hold" grpId="0" nodeType="after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3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3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3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3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 tmFilter="0,0; .5, 1; 1, 1"/>
                                        <p:tgtEl>
                                          <p:spTgt spid="163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  <p:cond evt="onBegin" delay="0">
                          <p:tn val="52"/>
                        </p:cond>
                      </p:stCondLst>
                      <p:childTnLst>
                        <p:par>
                          <p:cTn id="54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5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1" presetClass="entr" presetSubtype="0" fill="hold" grpId="1" nodeType="click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tmFilter="0,0; .5, 1; 1, 1"/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  <p:cond evt="onBegin" delay="0">
                          <p:tn val="62"/>
                        </p:cond>
                      </p:stCondLst>
                      <p:childTnLst>
                        <p:par>
                          <p:cTn id="64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6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41" presetClass="entr" presetSubtype="0" fill="hold" grpId="1" nodeType="click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3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63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63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3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 tmFilter="0,0; .5, 1; 1, 1"/>
                                        <p:tgtEl>
                                          <p:spTgt spid="163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  <p:cond evt="onBegin" delay="0">
                          <p:tn val="72"/>
                        </p:cond>
                      </p:stCondLst>
                      <p:childTnLst>
                        <p:par>
                          <p:cTn id="74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7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41" presetClass="entr" presetSubtype="0" fill="hold" grpId="1" nodeType="click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63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3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3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63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 tmFilter="0,0; .5, 1; 1, 1"/>
                                        <p:tgtEl>
                                          <p:spTgt spid="163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  <p:cond evt="onBegin" delay="0">
                          <p:tn val="82"/>
                        </p:cond>
                      </p:stCondLst>
                      <p:childTnLst>
                        <p:par>
                          <p:cTn id="84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8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41" presetClass="entr" presetSubtype="0" fill="hold" grpId="1" nodeType="click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63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63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63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63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 tmFilter="0,0; .5, 1; 1, 1"/>
                                        <p:tgtEl>
                                          <p:spTgt spid="163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  <p:cond evt="onBegin" delay="0">
                          <p:tn val="92"/>
                        </p:cond>
                      </p:stCondLst>
                      <p:childTnLst>
                        <p:par>
                          <p:cTn id="94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9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41" presetClass="entr" presetSubtype="0" fill="hold" grpId="1" nodeType="click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3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63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63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63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 tmFilter="0,0; .5, 1; 1, 1"/>
                                        <p:tgtEl>
                                          <p:spTgt spid="163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  <p:cond evt="onBegin" delay="0">
                          <p:tn val="102"/>
                        </p:cond>
                      </p:stCondLst>
                      <p:childTnLst>
                        <p:par>
                          <p:cTn id="104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41" presetClass="entr" presetSubtype="0" fill="hold" grpId="1" nodeType="click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638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638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638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638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 tmFilter="0,0; .5, 1; 1, 1"/>
                                        <p:tgtEl>
                                          <p:spTgt spid="1638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uiExpand="1" build="p"/>
      <p:bldP spid="16388" grpId="1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showMasterSp="0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>
          <a:xfrm>
            <a:off x="0" y="0"/>
            <a:ext cx="9144000" cy="633412"/>
          </a:xfrm>
        </p:spPr>
        <p:txBody>
          <a:bodyPr>
            <a:normAutofit/>
          </a:bodyPr>
          <a:lstStyle/>
          <a:p>
            <a:r>
              <a:rPr lang="en-GB" altLang="en-US" sz="2800"/>
              <a:t>Solving equations with brackets on both sides: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-789296" y="908050"/>
            <a:ext cx="8229600" cy="5949950"/>
          </a:xfrm>
        </p:spPr>
        <p:txBody>
          <a:bodyPr>
            <a:normAutofit/>
          </a:bodyPr>
          <a:lstStyle/>
          <a:p>
            <a:pPr algn="ctr">
              <a:buFontTx/>
              <a:buNone/>
            </a:pPr>
            <a:r>
              <a:rPr lang="en-GB" altLang="en-US" sz="3200" b="1" smtClean="0"/>
              <a:t>2 (3x – 1 ) = 3 (x + 2)</a:t>
            </a:r>
          </a:p>
          <a:p>
            <a:pPr algn="ctr">
              <a:buFontTx/>
              <a:buNone/>
            </a:pPr>
            <a:r>
              <a:rPr lang="en-GB" altLang="en-US" sz="3200" b="1"/>
              <a:t>Multiply out the brackets</a:t>
            </a:r>
          </a:p>
          <a:p>
            <a:pPr algn="ctr">
              <a:buFontTx/>
              <a:buNone/>
            </a:pPr>
            <a:r>
              <a:rPr lang="en-GB" altLang="en-US" sz="3200" b="1" smtClean="0"/>
              <a:t>   6x </a:t>
            </a:r>
            <a:r>
              <a:rPr lang="en-GB" altLang="en-US" sz="3200" b="1"/>
              <a:t>- 2 = 3x + 6</a:t>
            </a:r>
          </a:p>
          <a:p>
            <a:pPr algn="ctr">
              <a:buFontTx/>
              <a:buNone/>
            </a:pPr>
            <a:r>
              <a:rPr lang="en-GB" altLang="en-US" sz="3200" b="1"/>
              <a:t>Subtract  3x from each side </a:t>
            </a:r>
            <a:endParaRPr lang="en-GB" altLang="en-US" sz="3200" b="1" smtClean="0"/>
          </a:p>
          <a:p>
            <a:pPr algn="ctr">
              <a:buFontTx/>
              <a:buNone/>
            </a:pPr>
            <a:r>
              <a:rPr lang="en-GB" altLang="en-US" sz="3200" b="1" smtClean="0"/>
              <a:t>3x -2 = + 6</a:t>
            </a:r>
          </a:p>
          <a:p>
            <a:pPr algn="ctr">
              <a:buFontTx/>
              <a:buNone/>
            </a:pPr>
            <a:r>
              <a:rPr lang="en-GB" altLang="en-US" sz="3200" b="1" smtClean="0"/>
              <a:t>Add </a:t>
            </a:r>
            <a:r>
              <a:rPr lang="en-GB" altLang="en-US" sz="3200" b="1"/>
              <a:t>2 to each side</a:t>
            </a:r>
          </a:p>
          <a:p>
            <a:pPr algn="ctr">
              <a:buFontTx/>
              <a:buNone/>
            </a:pPr>
            <a:r>
              <a:rPr lang="en-GB" altLang="en-US" sz="3200" b="1"/>
              <a:t>3x = 8</a:t>
            </a:r>
          </a:p>
          <a:p>
            <a:pPr algn="ctr">
              <a:buFontTx/>
              <a:buNone/>
            </a:pPr>
            <a:endParaRPr lang="en-GB" altLang="en-US" sz="2400" b="1"/>
          </a:p>
        </p:txBody>
      </p:sp>
      <p:sp>
        <p:nvSpPr>
          <p:cNvPr id="2" name="Rectangle 1"/>
          <p:cNvSpPr>
            <a:spLocks noRot="1" noChangeAspect="1" noMove="1" noResize="1" noEditPoints="1" noAdjustHandles="1" noChangeArrowheads="1" noChangeShapeType="1" noTextEdit="1"/>
          </p:cNvSpPr>
          <p:nvPr>
            <p:custDataLst>
              <p:tags r:id="rId5"/>
            </p:custDataLst>
          </p:nvPr>
        </p:nvSpPr>
        <p:spPr>
          <a:xfrm>
            <a:off x="5859440" y="3883025"/>
            <a:ext cx="6096000" cy="1145570"/>
          </a:xfrm>
          <a:prstGeom prst="rect">
            <a:avLst/>
          </a:prstGeom>
          <a:blipFill>
            <a:blip r:embed="rId6"/>
            <a:stretch>
              <a:fillRect t="-5319" b="-6383"/>
            </a:stretch>
          </a:blipFill>
        </p:spPr>
        <p:txBody>
          <a:bodyPr/>
          <a:lstStyle/>
          <a:p>
            <a:r>
              <a:rPr lang="en-GB">
                <a:noFill/>
              </a:rPr>
              <a:t> </a:t>
            </a:r>
          </a:p>
        </p:txBody>
      </p:sp>
      <p:cxnSp>
        <p:nvCxnSpPr>
          <p:cNvPr id="4" name="Elbow Connector 3"/>
          <p:cNvCxnSpPr/>
          <p:nvPr>
            <p:custDataLst>
              <p:tags r:id="rId7"/>
            </p:custDataLst>
          </p:nvPr>
        </p:nvCxnSpPr>
        <p:spPr>
          <a:xfrm flipV="1">
            <a:off x="4394579" y="3883026"/>
            <a:ext cx="2770496" cy="1145569"/>
          </a:xfrm>
          <a:prstGeom prst="bentConnector3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9283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1" presetClass="entr" presetSubtype="0" fill="hold" grpId="0" nodeType="click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1" presetClass="entr" presetSubtype="0" fill="hold" grpId="0" nodeType="click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4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1" presetClass="entr" presetSubtype="0" fill="hold" grpId="0" nodeType="click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 tmFilter="0,0; .5, 1; 1, 1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5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1" presetClass="entr" presetSubtype="0" fill="hold" grpId="0" nodeType="click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 tmFilter="0,0; .5, 1; 1, 1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6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41" presetClass="entr" presetSubtype="0" fill="hold" grpId="0" nodeType="click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 tmFilter="0,0; .5, 1; 1, 1"/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showMasterSp="0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>
          <a:xfrm>
            <a:off x="-17699" y="0"/>
            <a:ext cx="8748713" cy="76517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GB" altLang="en-US" sz="2800" smtClean="0"/>
              <a:t>Write </a:t>
            </a:r>
            <a:r>
              <a:rPr lang="en-GB" altLang="en-US" sz="2800"/>
              <a:t>each equation and solve it to find x.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  <p:custDataLst>
              <p:tags r:id="rId4"/>
            </p:custDataLst>
          </p:nvPr>
        </p:nvSpPr>
        <p:spPr>
          <a:xfrm>
            <a:off x="1703388" y="977902"/>
            <a:ext cx="4274331" cy="3525860"/>
          </a:xfrm>
          <a:noFill/>
        </p:spPr>
        <p:txBody>
          <a:bodyPr>
            <a:normAutofit/>
          </a:bodyPr>
          <a:lstStyle/>
          <a:p>
            <a:pPr marL="533400" indent="-533400">
              <a:lnSpc>
                <a:spcPct val="70000"/>
              </a:lnSpc>
              <a:buFontTx/>
              <a:buAutoNum type="alphaUcParenR"/>
            </a:pPr>
            <a:r>
              <a:rPr lang="en-GB" altLang="en-US" b="1"/>
              <a:t> </a:t>
            </a:r>
            <a:r>
              <a:rPr lang="en-GB" altLang="en-US" sz="3200" b="1"/>
              <a:t>2 (x + 3) =  x + 7</a:t>
            </a:r>
          </a:p>
          <a:p>
            <a:pPr marL="533400" indent="-533400">
              <a:lnSpc>
                <a:spcPct val="70000"/>
              </a:lnSpc>
              <a:buFontTx/>
              <a:buAutoNum type="alphaUcParenR"/>
            </a:pPr>
            <a:endParaRPr lang="en-GB" altLang="en-US" sz="3200" b="1"/>
          </a:p>
          <a:p>
            <a:pPr marL="533400" indent="-533400">
              <a:lnSpc>
                <a:spcPct val="70000"/>
              </a:lnSpc>
              <a:buFontTx/>
              <a:buAutoNum type="alphaUcParenR"/>
            </a:pPr>
            <a:r>
              <a:rPr lang="en-GB" altLang="en-US" sz="3200" b="1"/>
              <a:t>5 (2x - 1) =  3x + 9</a:t>
            </a:r>
          </a:p>
          <a:p>
            <a:pPr marL="533400" indent="-533400">
              <a:lnSpc>
                <a:spcPct val="70000"/>
              </a:lnSpc>
              <a:buFontTx/>
              <a:buAutoNum type="alphaUcParenR"/>
            </a:pPr>
            <a:endParaRPr lang="en-GB" altLang="en-US" sz="3200" b="1"/>
          </a:p>
          <a:p>
            <a:pPr marL="533400" indent="-533400">
              <a:lnSpc>
                <a:spcPct val="70000"/>
              </a:lnSpc>
              <a:buFontTx/>
              <a:buAutoNum type="alphaUcParenR"/>
            </a:pPr>
            <a:r>
              <a:rPr lang="en-GB" altLang="en-US" sz="3200" b="1"/>
              <a:t>2 (5x + 2 ) =  5x - 1</a:t>
            </a:r>
          </a:p>
          <a:p>
            <a:pPr marL="533400" indent="-533400">
              <a:lnSpc>
                <a:spcPct val="70000"/>
              </a:lnSpc>
              <a:buFontTx/>
              <a:buAutoNum type="alphaUcParenR"/>
            </a:pPr>
            <a:endParaRPr lang="en-GB" altLang="en-US" sz="3200" b="1"/>
          </a:p>
          <a:p>
            <a:pPr marL="533400" indent="-533400">
              <a:lnSpc>
                <a:spcPct val="70000"/>
              </a:lnSpc>
              <a:buFontTx/>
              <a:buAutoNum type="alphaUcParenR"/>
            </a:pPr>
            <a:r>
              <a:rPr lang="en-GB" altLang="en-US" sz="3200" b="1"/>
              <a:t>3 (x – 1) =  2 (x + 1) </a:t>
            </a:r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body" sz="half" idx="2"/>
            <p:custDataLst>
              <p:tags r:id="rId5"/>
            </p:custDataLst>
          </p:nvPr>
        </p:nvSpPr>
        <p:spPr>
          <a:xfrm>
            <a:off x="6471338" y="977902"/>
            <a:ext cx="1553546" cy="3595711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  <a:buFontTx/>
              <a:buNone/>
            </a:pPr>
            <a:r>
              <a:rPr lang="en-GB" altLang="en-US" sz="3200" b="1">
                <a:solidFill>
                  <a:srgbClr val="008080"/>
                </a:solidFill>
              </a:rPr>
              <a:t>x = 1</a:t>
            </a:r>
          </a:p>
          <a:p>
            <a:pPr>
              <a:lnSpc>
                <a:spcPct val="70000"/>
              </a:lnSpc>
              <a:buFontTx/>
              <a:buNone/>
            </a:pPr>
            <a:endParaRPr lang="en-GB" altLang="en-US" sz="3200" b="1">
              <a:solidFill>
                <a:srgbClr val="008080"/>
              </a:solidFill>
            </a:endParaRPr>
          </a:p>
          <a:p>
            <a:pPr>
              <a:lnSpc>
                <a:spcPct val="70000"/>
              </a:lnSpc>
              <a:buFontTx/>
              <a:buNone/>
            </a:pPr>
            <a:r>
              <a:rPr lang="en-GB" altLang="en-US" sz="3200" b="1">
                <a:solidFill>
                  <a:srgbClr val="008080"/>
                </a:solidFill>
              </a:rPr>
              <a:t>x = 2</a:t>
            </a:r>
          </a:p>
          <a:p>
            <a:pPr>
              <a:lnSpc>
                <a:spcPct val="70000"/>
              </a:lnSpc>
              <a:buFontTx/>
              <a:buNone/>
            </a:pPr>
            <a:endParaRPr lang="en-GB" altLang="en-US" sz="3200" b="1">
              <a:solidFill>
                <a:srgbClr val="008080"/>
              </a:solidFill>
            </a:endParaRPr>
          </a:p>
          <a:p>
            <a:pPr>
              <a:lnSpc>
                <a:spcPct val="70000"/>
              </a:lnSpc>
              <a:buFontTx/>
              <a:buNone/>
            </a:pPr>
            <a:r>
              <a:rPr lang="en-GB" altLang="en-US" sz="3200" b="1">
                <a:solidFill>
                  <a:srgbClr val="008080"/>
                </a:solidFill>
              </a:rPr>
              <a:t>x = -1</a:t>
            </a:r>
          </a:p>
          <a:p>
            <a:pPr>
              <a:lnSpc>
                <a:spcPct val="70000"/>
              </a:lnSpc>
              <a:buFontTx/>
              <a:buNone/>
            </a:pPr>
            <a:endParaRPr lang="en-GB" altLang="en-US" sz="3200" b="1">
              <a:solidFill>
                <a:srgbClr val="008080"/>
              </a:solidFill>
            </a:endParaRPr>
          </a:p>
          <a:p>
            <a:pPr>
              <a:lnSpc>
                <a:spcPct val="70000"/>
              </a:lnSpc>
              <a:buFontTx/>
              <a:buNone/>
            </a:pPr>
            <a:r>
              <a:rPr lang="en-GB" altLang="en-US" sz="3200" b="1">
                <a:solidFill>
                  <a:srgbClr val="008080"/>
                </a:solidFill>
              </a:rPr>
              <a:t>x = </a:t>
            </a:r>
            <a:r>
              <a:rPr lang="en-GB" altLang="en-US" sz="3200" b="1" smtClean="0">
                <a:solidFill>
                  <a:srgbClr val="008080"/>
                </a:solidFill>
              </a:rPr>
              <a:t>5</a:t>
            </a:r>
            <a:endParaRPr lang="en-GB" altLang="en-US" sz="3200" b="1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2092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</p:cTn>
                        </p:par>
                        <p:par>
                          <p:cTn id="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41" presetClass="entr" presetSubtype="0" fill="hold" grpId="0" nodeType="after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 tmFilter="0,0; .5, 1; 1, 1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withGroup">
                            <p:stCondLst>
                              <p:cond delay="95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withGroup">
                            <p:stCondLst>
                              <p:cond delay="3050"/>
                            </p:stCondLst>
                            <p:childTnLst>
                              <p:par>
                                <p:cTn id="30" presetID="41" presetClass="entr" presetSubtype="0" fill="hold" grpId="0" nodeType="after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  <p:cond evt="onBegin" delay="0">
                          <p:tn val="36"/>
                        </p:cond>
                      </p:stCondLst>
                      <p:childTnLst>
                        <p:par>
                          <p:cTn id="3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1" presetClass="entr" presetSubtype="0" fill="hold" grpId="1" nodeType="click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  <p:cond evt="onBegin" delay="0">
                          <p:tn val="46"/>
                        </p:cond>
                      </p:stCondLst>
                      <p:childTnLst>
                        <p:par>
                          <p:cTn id="4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4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1" presetClass="entr" presetSubtype="0" fill="hold" grpId="1" nodeType="click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4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4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4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4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204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  <p:cond evt="onBegin" delay="0">
                          <p:tn val="56"/>
                        </p:cond>
                      </p:stCondLst>
                      <p:childTnLst>
                        <p:par>
                          <p:cTn id="5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5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41" presetClass="entr" presetSubtype="0" fill="hold" grpId="1" nodeType="click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4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4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4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04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 tmFilter="0,0; .5, 1; 1, 1"/>
                                        <p:tgtEl>
                                          <p:spTgt spid="204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  <p:cond evt="onBegin" delay="0">
                          <p:tn val="66"/>
                        </p:cond>
                      </p:stCondLst>
                      <p:childTnLst>
                        <p:par>
                          <p:cTn id="6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6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41" presetClass="entr" presetSubtype="0" fill="hold" grpId="1" nodeType="click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04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4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4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04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 tmFilter="0,0; .5, 1; 1, 1"/>
                                        <p:tgtEl>
                                          <p:spTgt spid="204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uiExpand="1" build="p"/>
      <p:bldP spid="20484" grpId="1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showMasterSp="0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TextBox 1"/>
          <p:cNvSpPr txBox="1"/>
          <p:nvPr>
            <p:custDataLst>
              <p:tags r:id="rId3"/>
            </p:custDataLst>
          </p:nvPr>
        </p:nvSpPr>
        <p:spPr>
          <a:xfrm>
            <a:off x="150125" y="122830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smtClean="0"/>
              <a:t>Exam Topics:</a:t>
            </a:r>
            <a:endParaRPr lang="en-GB" sz="240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560936541"/>
              </p:ext>
            </p:extLst>
          </p:nvPr>
        </p:nvGraphicFramePr>
        <p:xfrm>
          <a:off x="1201002" y="719666"/>
          <a:ext cx="9867332" cy="435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33666">
                  <a:extLst>
                    <a:ext uri="{9D8B030D-6E8A-4147-A177-3AD203B41FA5}">
                      <a16:colId xmlns:a16="http://schemas.microsoft.com/office/drawing/2014/main" val="647658954"/>
                    </a:ext>
                  </a:extLst>
                </a:gridCol>
                <a:gridCol w="4933666">
                  <a:extLst>
                    <a:ext uri="{9D8B030D-6E8A-4147-A177-3AD203B41FA5}">
                      <a16:colId xmlns:a16="http://schemas.microsoft.com/office/drawing/2014/main" val="2095432982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GB" sz="2000" smtClean="0"/>
                        <a:t>In no particular order</a:t>
                      </a:r>
                      <a:endParaRPr lang="en-GB" sz="20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2506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smtClean="0"/>
                        <a:t>BIDMAS</a:t>
                      </a:r>
                      <a:endParaRPr lang="en-GB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smtClean="0"/>
                        <a:t>Negative Numbers</a:t>
                      </a:r>
                      <a:endParaRPr lang="en-GB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50522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smtClean="0"/>
                        <a:t>Converting Fractions, Decimals &amp; Percentages</a:t>
                      </a:r>
                      <a:endParaRPr lang="en-GB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smtClean="0"/>
                        <a:t>Substitution</a:t>
                      </a:r>
                      <a:endParaRPr lang="en-GB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991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smtClean="0"/>
                        <a:t>Place Value &amp; Rounding</a:t>
                      </a:r>
                      <a:endParaRPr lang="en-GB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smtClean="0"/>
                        <a:t>Area</a:t>
                      </a:r>
                      <a:r>
                        <a:rPr lang="en-GB" sz="2000" baseline="0" smtClean="0"/>
                        <a:t> &amp; Perimeter</a:t>
                      </a:r>
                      <a:endParaRPr lang="en-GB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25665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smtClean="0"/>
                        <a:t>Simplifying Algebra</a:t>
                      </a:r>
                      <a:endParaRPr lang="en-GB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smtClean="0"/>
                        <a:t>Ratios</a:t>
                      </a:r>
                      <a:endParaRPr lang="en-GB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33299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smtClean="0"/>
                        <a:t>Factorising</a:t>
                      </a:r>
                      <a:endParaRPr lang="en-GB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smtClean="0"/>
                        <a:t>Frequency Polygons</a:t>
                      </a:r>
                      <a:endParaRPr lang="en-GB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44335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smtClean="0"/>
                        <a:t>Adding</a:t>
                      </a:r>
                      <a:r>
                        <a:rPr lang="en-GB" sz="2000" baseline="0" smtClean="0"/>
                        <a:t> fractions</a:t>
                      </a:r>
                      <a:endParaRPr lang="en-GB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smtClean="0"/>
                        <a:t>Best Buy</a:t>
                      </a:r>
                      <a:endParaRPr lang="en-GB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04757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smtClean="0"/>
                        <a:t>Volume</a:t>
                      </a:r>
                      <a:endParaRPr lang="en-GB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smtClean="0"/>
                        <a:t>The Mean</a:t>
                      </a:r>
                      <a:endParaRPr lang="en-GB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5077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smtClean="0"/>
                        <a:t>Factors</a:t>
                      </a:r>
                      <a:endParaRPr lang="en-GB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smtClean="0"/>
                        <a:t>Speed</a:t>
                      </a:r>
                      <a:endParaRPr lang="en-GB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17426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smtClean="0"/>
                        <a:t>Weight</a:t>
                      </a:r>
                      <a:endParaRPr lang="en-GB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smtClean="0"/>
                        <a:t>Pythagoras</a:t>
                      </a:r>
                      <a:endParaRPr lang="en-GB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34767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smtClean="0"/>
                        <a:t>Forming and solving equations</a:t>
                      </a:r>
                      <a:endParaRPr lang="en-GB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smtClean="0"/>
                        <a:t>Tree Diagrams</a:t>
                      </a:r>
                      <a:endParaRPr lang="en-GB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200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8431734"/>
      </p:ext>
    </p:extLst>
  </p:cSld>
  <p:clrMapOvr>
    <a:masterClrMapping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showMasterSp="0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TextBox 1"/>
          <p:cNvSpPr txBox="1"/>
          <p:nvPr>
            <p:custDataLst>
              <p:tags r:id="rId3"/>
            </p:custDataLst>
          </p:nvPr>
        </p:nvSpPr>
        <p:spPr>
          <a:xfrm>
            <a:off x="150125" y="122830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smtClean="0"/>
              <a:t>Exam Topics:</a:t>
            </a:r>
            <a:endParaRPr lang="en-GB" sz="240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111270460"/>
              </p:ext>
            </p:extLst>
          </p:nvPr>
        </p:nvGraphicFramePr>
        <p:xfrm>
          <a:off x="1201002" y="719666"/>
          <a:ext cx="9867332" cy="435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33666">
                  <a:extLst>
                    <a:ext uri="{9D8B030D-6E8A-4147-A177-3AD203B41FA5}">
                      <a16:colId xmlns:a16="http://schemas.microsoft.com/office/drawing/2014/main" val="647658954"/>
                    </a:ext>
                  </a:extLst>
                </a:gridCol>
                <a:gridCol w="4933666">
                  <a:extLst>
                    <a:ext uri="{9D8B030D-6E8A-4147-A177-3AD203B41FA5}">
                      <a16:colId xmlns:a16="http://schemas.microsoft.com/office/drawing/2014/main" val="2095432982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GB" sz="2000" smtClean="0"/>
                        <a:t>In no particular order</a:t>
                      </a:r>
                      <a:endParaRPr lang="en-GB" sz="20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2506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smtClean="0"/>
                        <a:t>BIDMAS</a:t>
                      </a:r>
                      <a:endParaRPr lang="en-GB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smtClean="0"/>
                        <a:t>Negative Numbers</a:t>
                      </a:r>
                      <a:endParaRPr lang="en-GB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50522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smtClean="0"/>
                        <a:t>Converting Fractions, Decimals &amp; Percentages</a:t>
                      </a:r>
                      <a:endParaRPr lang="en-GB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smtClean="0"/>
                        <a:t>Substitution</a:t>
                      </a:r>
                      <a:endParaRPr lang="en-GB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991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smtClean="0"/>
                        <a:t>Place Value &amp; Rounding</a:t>
                      </a:r>
                      <a:endParaRPr lang="en-GB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smtClean="0"/>
                        <a:t>Area</a:t>
                      </a:r>
                      <a:r>
                        <a:rPr lang="en-GB" sz="2000" baseline="0" smtClean="0"/>
                        <a:t> &amp; Perimeter</a:t>
                      </a:r>
                      <a:endParaRPr lang="en-GB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25665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smtClean="0"/>
                        <a:t>Simplifying Algebra</a:t>
                      </a:r>
                      <a:endParaRPr lang="en-GB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smtClean="0"/>
                        <a:t>Ratios</a:t>
                      </a:r>
                      <a:endParaRPr lang="en-GB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33299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smtClean="0"/>
                        <a:t>Factorising</a:t>
                      </a:r>
                      <a:endParaRPr lang="en-GB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smtClean="0"/>
                        <a:t>Frequency Polygons</a:t>
                      </a:r>
                      <a:endParaRPr lang="en-GB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44335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smtClean="0"/>
                        <a:t>Adding</a:t>
                      </a:r>
                      <a:r>
                        <a:rPr lang="en-GB" sz="2000" baseline="0" smtClean="0"/>
                        <a:t> fractions</a:t>
                      </a:r>
                      <a:endParaRPr lang="en-GB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smtClean="0"/>
                        <a:t>Best Buy</a:t>
                      </a:r>
                      <a:endParaRPr lang="en-GB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04757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smtClean="0"/>
                        <a:t>Volume</a:t>
                      </a:r>
                      <a:endParaRPr lang="en-GB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smtClean="0"/>
                        <a:t>The Mean</a:t>
                      </a:r>
                      <a:endParaRPr lang="en-GB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5077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smtClean="0"/>
                        <a:t>Factors</a:t>
                      </a:r>
                      <a:endParaRPr lang="en-GB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smtClean="0"/>
                        <a:t>Speed</a:t>
                      </a:r>
                      <a:endParaRPr lang="en-GB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17426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smtClean="0"/>
                        <a:t>Weight</a:t>
                      </a:r>
                      <a:endParaRPr lang="en-GB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smtClean="0"/>
                        <a:t>Pythagoras</a:t>
                      </a:r>
                      <a:endParaRPr lang="en-GB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34767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smtClean="0"/>
                        <a:t>Forming and solving equations</a:t>
                      </a:r>
                      <a:endParaRPr lang="en-GB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smtClean="0"/>
                        <a:t>Tree Diagrams</a:t>
                      </a:r>
                      <a:endParaRPr lang="en-GB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20088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>
            <p:custDataLst>
              <p:tags r:id="rId5"/>
            </p:custDataLst>
          </p:nvPr>
        </p:nvSpPr>
        <p:spPr>
          <a:xfrm>
            <a:off x="1201002" y="1514901"/>
            <a:ext cx="4872252" cy="3684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>
            <p:custDataLst>
              <p:tags r:id="rId6"/>
            </p:custDataLst>
          </p:nvPr>
        </p:nvSpPr>
        <p:spPr>
          <a:xfrm>
            <a:off x="1201002" y="1910687"/>
            <a:ext cx="2606723" cy="3684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>
            <p:custDataLst>
              <p:tags r:id="rId7"/>
            </p:custDataLst>
          </p:nvPr>
        </p:nvSpPr>
        <p:spPr>
          <a:xfrm>
            <a:off x="1201002" y="2310136"/>
            <a:ext cx="2292825" cy="3684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>
            <p:custDataLst>
              <p:tags r:id="rId8"/>
            </p:custDataLst>
          </p:nvPr>
        </p:nvSpPr>
        <p:spPr>
          <a:xfrm>
            <a:off x="1201002" y="3112358"/>
            <a:ext cx="1937983" cy="3684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>
            <p:custDataLst>
              <p:tags r:id="rId9"/>
            </p:custDataLst>
          </p:nvPr>
        </p:nvSpPr>
        <p:spPr>
          <a:xfrm>
            <a:off x="1201002" y="3914580"/>
            <a:ext cx="1078174" cy="3684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>
            <p:custDataLst>
              <p:tags r:id="rId10"/>
            </p:custDataLst>
          </p:nvPr>
        </p:nvSpPr>
        <p:spPr>
          <a:xfrm>
            <a:off x="6134668" y="1146411"/>
            <a:ext cx="2176819" cy="3684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602138"/>
      </p:ext>
    </p:extLst>
  </p:cSld>
  <p:clrMapOvr>
    <a:masterClrMapping/>
  </p:clrMapOvr>
  <p:transition/>
  <p:timing/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showMasterSp="0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8713" y="-184849"/>
            <a:ext cx="10515600" cy="1325563"/>
          </a:xfrm>
        </p:spPr>
        <p:txBody>
          <a:bodyPr/>
          <a:lstStyle/>
          <a:p>
            <a:r>
              <a:rPr lang="en-GB" smtClean="0"/>
              <a:t>Todays Objectives – Have you met them?</a:t>
            </a:r>
            <a:endParaRPr lang="en-GB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  <p:custDataLst>
              <p:tags r:id="rId4"/>
            </p:custDataLst>
          </p:nvPr>
        </p:nvSpPr>
        <p:spPr>
          <a:xfrm>
            <a:off x="145868" y="1893164"/>
            <a:ext cx="6350466" cy="3566343"/>
          </a:xfrm>
        </p:spPr>
        <p:txBody>
          <a:bodyPr>
            <a:noAutofit/>
          </a:bodyPr>
          <a:lstStyle/>
          <a:p>
            <a:r>
              <a:rPr lang="en-GB" sz="3200"/>
              <a:t>To be able to </a:t>
            </a:r>
            <a:r>
              <a:rPr lang="en-GB" sz="3200" b="1"/>
              <a:t>Solve one &amp; two-step Equations.</a:t>
            </a:r>
            <a:endParaRPr lang="en-GB" sz="3200"/>
          </a:p>
          <a:p>
            <a:r>
              <a:rPr lang="en-GB" sz="3200"/>
              <a:t>To be able to </a:t>
            </a:r>
            <a:r>
              <a:rPr lang="en-GB" sz="3200" b="1"/>
              <a:t>Solve</a:t>
            </a:r>
            <a:r>
              <a:rPr lang="en-GB" sz="3200"/>
              <a:t> </a:t>
            </a:r>
            <a:r>
              <a:rPr lang="en-GB" sz="3200" b="1"/>
              <a:t>multi-step Equations.</a:t>
            </a:r>
          </a:p>
          <a:p>
            <a:r>
              <a:rPr lang="en-GB" sz="3200"/>
              <a:t>To be able to</a:t>
            </a:r>
            <a:r>
              <a:rPr lang="en-GB" sz="3200" b="1"/>
              <a:t> Solve Equations with unknowns on both sides</a:t>
            </a:r>
            <a:r>
              <a:rPr lang="en-GB" sz="3200" b="1" smtClean="0"/>
              <a:t>.</a:t>
            </a:r>
            <a:endParaRPr lang="en-GB" sz="3200"/>
          </a:p>
        </p:txBody>
      </p:sp>
      <p:sp>
        <p:nvSpPr>
          <p:cNvPr id="9" name="TextBox 8"/>
          <p:cNvSpPr txBox="1"/>
          <p:nvPr>
            <p:custDataLst>
              <p:tags r:id="rId5"/>
            </p:custDataLst>
          </p:nvPr>
        </p:nvSpPr>
        <p:spPr>
          <a:xfrm>
            <a:off x="145868" y="1090750"/>
            <a:ext cx="4726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u="sng" smtClean="0"/>
              <a:t>Objectives</a:t>
            </a:r>
            <a:endParaRPr lang="en-GB" u="sng"/>
          </a:p>
        </p:txBody>
      </p:sp>
      <p:pic>
        <p:nvPicPr>
          <p:cNvPr id="5122" name="Picture 2" descr="Image result for emoticons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86" t="75833" r="19809" b="2637"/>
          <a:stretch>
            <a:fillRect/>
          </a:stretch>
        </p:blipFill>
        <p:spPr bwMode="auto">
          <a:xfrm>
            <a:off x="8601052" y="3132160"/>
            <a:ext cx="927463" cy="95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mage result for emoticons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04" t="25793" r="41633" b="54446"/>
          <a:stretch>
            <a:fillRect/>
          </a:stretch>
        </p:blipFill>
        <p:spPr bwMode="auto">
          <a:xfrm>
            <a:off x="7776402" y="1519218"/>
            <a:ext cx="901338" cy="875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mage result for emoticons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" t="25793" r="83440" b="54742"/>
          <a:stretch>
            <a:fillRect/>
          </a:stretch>
        </p:blipFill>
        <p:spPr bwMode="auto">
          <a:xfrm>
            <a:off x="6967831" y="4085750"/>
            <a:ext cx="849086" cy="86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mage result for emoticons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04" t="25793" r="41633" b="54446"/>
          <a:stretch>
            <a:fillRect/>
          </a:stretch>
        </p:blipFill>
        <p:spPr bwMode="auto">
          <a:xfrm>
            <a:off x="10177052" y="4221351"/>
            <a:ext cx="901338" cy="875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age result for emoticons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04" t="25793" r="41633" b="54446"/>
          <a:stretch>
            <a:fillRect/>
          </a:stretch>
        </p:blipFill>
        <p:spPr bwMode="auto">
          <a:xfrm>
            <a:off x="10312649" y="1455558"/>
            <a:ext cx="901338" cy="875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315622"/>
      </p:ext>
    </p:extLst>
  </p:cSld>
  <p:clrMapOvr>
    <a:masterClrMapping/>
  </p:clrMapOvr>
  <p:transition/>
  <p:timing/>
</p:sld>
</file>

<file path=ppt/slides/slide1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showMasterSp="0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7" name="Rectangle 6"/>
          <p:cNvSpPr/>
          <p:nvPr>
            <p:custDataLst>
              <p:tags r:id="rId3"/>
            </p:custDataLst>
          </p:nvPr>
        </p:nvSpPr>
        <p:spPr>
          <a:xfrm>
            <a:off x="3208353" y="54310"/>
            <a:ext cx="577529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smtClean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Suggested Videos</a:t>
            </a:r>
            <a:endParaRPr lang="en-US" sz="6000" b="1" cap="none" spc="0"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>
            <p:custDataLst>
              <p:tags r:id="rId4"/>
            </p:custDataLst>
          </p:nvPr>
        </p:nvSpPr>
        <p:spPr>
          <a:xfrm>
            <a:off x="222069" y="1069973"/>
            <a:ext cx="5734598" cy="43119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b="1" u="sng">
                <a:solidFill>
                  <a:sysClr val="windowText" lastClr="000000"/>
                </a:solidFill>
              </a:rPr>
              <a:t>For this </a:t>
            </a:r>
            <a:r>
              <a:rPr lang="en-GB" b="1" u="sng" smtClean="0">
                <a:solidFill>
                  <a:sysClr val="windowText" lastClr="000000"/>
                </a:solidFill>
              </a:rPr>
              <a:t>lesson</a:t>
            </a:r>
            <a:endParaRPr lang="en-GB" b="1" u="sng">
              <a:solidFill>
                <a:sysClr val="windowText" lastClr="000000"/>
              </a:solidFill>
            </a:endParaRPr>
          </a:p>
          <a:p>
            <a:endParaRPr lang="en-GB">
              <a:solidFill>
                <a:sysClr val="windowText" lastClr="000000"/>
              </a:solidFill>
            </a:endParaRPr>
          </a:p>
          <a:p>
            <a:r>
              <a:rPr lang="en-GB" b="1" smtClean="0">
                <a:solidFill>
                  <a:sysClr val="windowText" lastClr="000000"/>
                </a:solidFill>
              </a:rPr>
              <a:t>Solving two-step Equations: </a:t>
            </a:r>
          </a:p>
          <a:p>
            <a:endParaRPr lang="en-GB">
              <a:solidFill>
                <a:sysClr val="windowText" lastClr="000000"/>
              </a:solidFill>
            </a:endParaRPr>
          </a:p>
          <a:p>
            <a:endParaRPr lang="en-GB" smtClean="0">
              <a:solidFill>
                <a:sysClr val="windowText" lastClr="000000"/>
              </a:solidFill>
            </a:endParaRPr>
          </a:p>
          <a:p>
            <a:r>
              <a:rPr lang="en-GB" b="1" smtClean="0">
                <a:solidFill>
                  <a:sysClr val="windowText" lastClr="000000"/>
                </a:solidFill>
              </a:rPr>
              <a:t>Solving Equations with unknowns on both sides:</a:t>
            </a:r>
            <a:endParaRPr lang="en-GB" b="1">
              <a:solidFill>
                <a:sysClr val="windowText" lastClr="000000"/>
              </a:solidFill>
            </a:endParaRPr>
          </a:p>
          <a:p>
            <a:endParaRPr lang="en-GB">
              <a:solidFill>
                <a:sysClr val="windowText" lastClr="000000"/>
              </a:solidFill>
            </a:endParaRPr>
          </a:p>
        </p:txBody>
      </p:sp>
      <p:sp>
        <p:nvSpPr>
          <p:cNvPr id="11" name="Rectangle 10"/>
          <p:cNvSpPr/>
          <p:nvPr>
            <p:custDataLst>
              <p:tags r:id="rId5"/>
            </p:custDataLst>
          </p:nvPr>
        </p:nvSpPr>
        <p:spPr>
          <a:xfrm>
            <a:off x="6207795" y="1069973"/>
            <a:ext cx="5551714" cy="43119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b="1" u="sng">
                <a:solidFill>
                  <a:sysClr val="windowText" lastClr="000000"/>
                </a:solidFill>
              </a:rPr>
              <a:t>For </a:t>
            </a:r>
            <a:r>
              <a:rPr lang="en-GB" b="1" u="sng" smtClean="0">
                <a:solidFill>
                  <a:sysClr val="windowText" lastClr="000000"/>
                </a:solidFill>
              </a:rPr>
              <a:t>next lesson</a:t>
            </a:r>
            <a:endParaRPr lang="en-GB" b="1" u="sng">
              <a:solidFill>
                <a:sysClr val="windowText" lastClr="000000"/>
              </a:solidFill>
            </a:endParaRPr>
          </a:p>
          <a:p>
            <a:endParaRPr lang="en-GB">
              <a:solidFill>
                <a:sysClr val="windowText" lastClr="000000"/>
              </a:solidFill>
            </a:endParaRPr>
          </a:p>
          <a:p>
            <a:r>
              <a:rPr lang="en-GB" b="1" smtClean="0">
                <a:solidFill>
                  <a:sysClr val="windowText" lastClr="000000"/>
                </a:solidFill>
              </a:rPr>
              <a:t>REVISION for Progress Test 1</a:t>
            </a:r>
          </a:p>
          <a:p>
            <a:endParaRPr lang="en-GB" b="1">
              <a:solidFill>
                <a:sysClr val="windowText" lastClr="000000"/>
              </a:solidFill>
            </a:endParaRPr>
          </a:p>
          <a:p>
            <a:r>
              <a:rPr lang="en-GB" b="1" smtClean="0">
                <a:solidFill>
                  <a:sysClr val="windowText" lastClr="000000"/>
                </a:solidFill>
              </a:rPr>
              <a:t>Key Topics we have covered so far and will be in the test:</a:t>
            </a:r>
          </a:p>
          <a:p>
            <a:endParaRPr lang="en-GB">
              <a:solidFill>
                <a:sysClr val="windowText" lastClr="000000"/>
              </a:solidFill>
            </a:endParaRPr>
          </a:p>
          <a:p>
            <a:pPr fontAlgn="t"/>
            <a:r>
              <a:rPr lang="en-GB">
                <a:solidFill>
                  <a:schemeClr val="tx1"/>
                </a:solidFill>
              </a:rPr>
              <a:t>Converting Fractions, Decimals &amp; Percentages</a:t>
            </a:r>
          </a:p>
          <a:p>
            <a:pPr fontAlgn="t"/>
            <a:r>
              <a:rPr lang="en-GB">
                <a:solidFill>
                  <a:schemeClr val="tx1"/>
                </a:solidFill>
              </a:rPr>
              <a:t>Place Value &amp; Rounding</a:t>
            </a:r>
          </a:p>
          <a:p>
            <a:pPr fontAlgn="t"/>
            <a:r>
              <a:rPr lang="en-GB">
                <a:solidFill>
                  <a:schemeClr val="tx1"/>
                </a:solidFill>
              </a:rPr>
              <a:t>Simplifying </a:t>
            </a:r>
            <a:r>
              <a:rPr lang="en-GB" smtClean="0">
                <a:solidFill>
                  <a:schemeClr val="tx1"/>
                </a:solidFill>
              </a:rPr>
              <a:t>Algebra</a:t>
            </a:r>
          </a:p>
          <a:p>
            <a:pPr fontAlgn="t"/>
            <a:r>
              <a:rPr lang="en-GB" smtClean="0">
                <a:solidFill>
                  <a:schemeClr val="tx1"/>
                </a:solidFill>
              </a:rPr>
              <a:t>Adding Fractions</a:t>
            </a:r>
          </a:p>
          <a:p>
            <a:pPr fontAlgn="t"/>
            <a:r>
              <a:rPr lang="en-GB" smtClean="0">
                <a:solidFill>
                  <a:schemeClr val="tx1"/>
                </a:solidFill>
              </a:rPr>
              <a:t>Factors</a:t>
            </a:r>
          </a:p>
          <a:p>
            <a:pPr fontAlgn="t"/>
            <a:r>
              <a:rPr lang="en-GB" smtClean="0">
                <a:solidFill>
                  <a:schemeClr val="tx1"/>
                </a:solidFill>
              </a:rPr>
              <a:t>Negative Numbers</a:t>
            </a:r>
            <a:endParaRPr lang="en-GB">
              <a:solidFill>
                <a:schemeClr val="tx1"/>
              </a:solidFill>
            </a:endParaRPr>
          </a:p>
          <a:p>
            <a:endParaRPr lang="en-GB">
              <a:solidFill>
                <a:schemeClr val="tx1"/>
              </a:solidFill>
            </a:endParaRPr>
          </a:p>
          <a:p>
            <a:endParaRPr lang="en-GB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004283"/>
      </p:ext>
    </p:extLst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TextBox 5"/>
          <p:cNvSpPr txBox="1"/>
          <p:nvPr/>
        </p:nvSpPr>
        <p:spPr>
          <a:xfrm>
            <a:off x="104503" y="91440"/>
            <a:ext cx="787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u="sng" smtClean="0"/>
              <a:t>1-10 Quiz. </a:t>
            </a:r>
            <a:endParaRPr lang="en-GB" sz="2400" b="1" u="sng"/>
          </a:p>
        </p:txBody>
      </p:sp>
      <p:sp>
        <p:nvSpPr>
          <p:cNvPr id="7" name="TextBox 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09006" y="718456"/>
            <a:ext cx="9901645" cy="4637616"/>
          </a:xfrm>
          <a:prstGeom prst="rect">
            <a:avLst/>
          </a:prstGeom>
          <a:blipFill>
            <a:blip r:embed="rId3"/>
            <a:stretch>
              <a:fillRect l="-1292" t="-1445" r="0" b="-1051"/>
            </a:stretch>
          </a:blipFill>
        </p:spPr>
        <p:txBody>
          <a:bodyPr/>
          <a:lstStyle/>
          <a:p>
            <a:r>
              <a:rPr lang="en-GB">
                <a:noFill/>
              </a:rPr>
              <a:t> 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636001" y="523980"/>
            <a:ext cx="316807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</a:rPr>
              <a:t>1, 2, 4, 5, 8, 10, 20, 40</a:t>
            </a:r>
          </a:p>
          <a:p>
            <a:r>
              <a:rPr lang="en-US" sz="2800" smtClean="0">
                <a:solidFill>
                  <a:srgbClr val="FF0000"/>
                </a:solidFill>
              </a:rPr>
              <a:t>216</a:t>
            </a:r>
          </a:p>
          <a:p>
            <a:r>
              <a:rPr lang="en-US" sz="2800" smtClean="0">
                <a:solidFill>
                  <a:srgbClr val="FF0000"/>
                </a:solidFill>
              </a:rPr>
              <a:t>4</a:t>
            </a:r>
          </a:p>
          <a:p>
            <a:r>
              <a:rPr lang="en-US" sz="2800" smtClean="0">
                <a:solidFill>
                  <a:srgbClr val="FF0000"/>
                </a:solidFill>
              </a:rPr>
              <a:t>2, 3, 5, 7, 11, 13, 17</a:t>
            </a:r>
          </a:p>
          <a:p>
            <a:r>
              <a:rPr lang="en-US" sz="2800" smtClean="0">
                <a:solidFill>
                  <a:srgbClr val="FF0000"/>
                </a:solidFill>
              </a:rPr>
              <a:t>Will divide by 2</a:t>
            </a:r>
          </a:p>
          <a:p>
            <a:r>
              <a:rPr lang="en-US" sz="2800" smtClean="0">
                <a:solidFill>
                  <a:srgbClr val="FF0000"/>
                </a:solidFill>
              </a:rPr>
              <a:t>4500g</a:t>
            </a:r>
          </a:p>
          <a:p>
            <a:r>
              <a:rPr lang="en-US" sz="2800" smtClean="0">
                <a:solidFill>
                  <a:srgbClr val="FF0000"/>
                </a:solidFill>
              </a:rPr>
              <a:t>0.2 litres</a:t>
            </a:r>
          </a:p>
          <a:p>
            <a:r>
              <a:rPr lang="en-US" sz="2800" smtClean="0">
                <a:solidFill>
                  <a:srgbClr val="FF0000"/>
                </a:solidFill>
              </a:rPr>
              <a:t>540</a:t>
            </a:r>
          </a:p>
          <a:p>
            <a:r>
              <a:rPr lang="en-US" sz="2800" smtClean="0">
                <a:solidFill>
                  <a:srgbClr val="FF0000"/>
                </a:solidFill>
              </a:rPr>
              <a:t>Parallel</a:t>
            </a:r>
          </a:p>
          <a:p>
            <a:r>
              <a:rPr lang="en-US" sz="2800" smtClean="0">
                <a:solidFill>
                  <a:srgbClr val="FF0000"/>
                </a:solidFill>
              </a:rPr>
              <a:t>4/1000</a:t>
            </a:r>
            <a:endParaRPr lang="en-GB" sz="2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025776"/>
      </p:ext>
    </p:extLst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868" y="2121763"/>
            <a:ext cx="10515600" cy="2598329"/>
          </a:xfrm>
        </p:spPr>
        <p:txBody>
          <a:bodyPr>
            <a:normAutofit/>
          </a:bodyPr>
          <a:lstStyle/>
          <a:p>
            <a:r>
              <a:rPr lang="en-GB" smtClean="0"/>
              <a:t>To be able to </a:t>
            </a:r>
            <a:r>
              <a:rPr lang="en-GB" b="1" smtClean="0"/>
              <a:t>Solve one &amp; two-step Equations.</a:t>
            </a:r>
            <a:endParaRPr lang="en-GB" smtClean="0"/>
          </a:p>
          <a:p>
            <a:r>
              <a:rPr lang="en-GB" smtClean="0"/>
              <a:t>To be able to </a:t>
            </a:r>
            <a:r>
              <a:rPr lang="en-GB" b="1" smtClean="0"/>
              <a:t>Solve</a:t>
            </a:r>
            <a:r>
              <a:rPr lang="en-GB" smtClean="0"/>
              <a:t> </a:t>
            </a:r>
            <a:r>
              <a:rPr lang="en-GB" b="1" smtClean="0"/>
              <a:t>multi-step Equations.</a:t>
            </a:r>
          </a:p>
          <a:p>
            <a:r>
              <a:rPr lang="en-GB" smtClean="0"/>
              <a:t>To be able to</a:t>
            </a:r>
            <a:r>
              <a:rPr lang="en-GB" b="1" smtClean="0"/>
              <a:t> Solve Equations with unknowns on both sides.</a:t>
            </a:r>
            <a:endParaRPr lang="en-GB"/>
          </a:p>
          <a:p>
            <a:endParaRPr lang="en-GB" smtClean="0"/>
          </a:p>
        </p:txBody>
      </p:sp>
      <p:sp>
        <p:nvSpPr>
          <p:cNvPr id="5" name="TextBox 4"/>
          <p:cNvSpPr txBox="1"/>
          <p:nvPr/>
        </p:nvSpPr>
        <p:spPr>
          <a:xfrm>
            <a:off x="145868" y="1319349"/>
            <a:ext cx="4726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u="sng" smtClean="0"/>
              <a:t>Objectives</a:t>
            </a:r>
            <a:endParaRPr lang="en-GB" u="sng"/>
          </a:p>
        </p:txBody>
      </p:sp>
      <p:sp>
        <p:nvSpPr>
          <p:cNvPr id="7" name="TextBox 6"/>
          <p:cNvSpPr txBox="1"/>
          <p:nvPr/>
        </p:nvSpPr>
        <p:spPr>
          <a:xfrm>
            <a:off x="3226526" y="500854"/>
            <a:ext cx="5185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u="sng" smtClean="0"/>
              <a:t>Title: Solving Equations</a:t>
            </a:r>
            <a:endParaRPr lang="en-GB" sz="2800" u="sng"/>
          </a:p>
        </p:txBody>
      </p:sp>
    </p:spTree>
    <p:extLst>
      <p:ext uri="{BB962C8B-B14F-4D97-AF65-F5344CB8AC3E}">
        <p14:creationId xmlns:p14="http://schemas.microsoft.com/office/powerpoint/2010/main" val="4232350078"/>
      </p:ext>
    </p:extLst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Group 1"/>
          <p:cNvGrpSpPr/>
          <p:nvPr/>
        </p:nvGrpSpPr>
        <p:grpSpPr>
          <a:xfrm>
            <a:off x="2050884" y="1367708"/>
            <a:ext cx="7532404" cy="3384376"/>
            <a:chOff x="755575" y="1700808"/>
            <a:chExt cx="7532404" cy="3384376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4" t="19720" r="35216" b="48761"/>
            <a:stretch>
              <a:fillRect/>
            </a:stretch>
          </p:blipFill>
          <p:spPr bwMode="auto">
            <a:xfrm>
              <a:off x="755576" y="1700808"/>
              <a:ext cx="7532403" cy="3384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755575" y="2348880"/>
              <a:ext cx="1015449" cy="2736304"/>
            </a:xfrm>
            <a:prstGeom prst="rect">
              <a:avLst/>
            </a:prstGeom>
            <a:solidFill>
              <a:srgbClr val="EB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/>
            <p:cNvSpPr/>
            <p:nvPr/>
          </p:nvSpPr>
          <p:spPr>
            <a:xfrm>
              <a:off x="4788024" y="2348880"/>
              <a:ext cx="864096" cy="2736304"/>
            </a:xfrm>
            <a:prstGeom prst="rect">
              <a:avLst/>
            </a:prstGeom>
            <a:solidFill>
              <a:srgbClr val="EB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50945" y="2319263"/>
              <a:ext cx="496719" cy="461665"/>
            </a:xfrm>
            <a:prstGeom prst="rect">
              <a:avLst/>
            </a:prstGeom>
            <a:solidFill>
              <a:srgbClr val="EB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2400" smtClean="0"/>
                <a:t>1)</a:t>
              </a:r>
              <a:endParaRPr lang="en-GB" sz="240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50945" y="2996952"/>
              <a:ext cx="496719" cy="461665"/>
            </a:xfrm>
            <a:prstGeom prst="rect">
              <a:avLst/>
            </a:prstGeom>
            <a:solidFill>
              <a:srgbClr val="EB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2400"/>
                <a:t>3</a:t>
              </a:r>
              <a:r>
                <a:rPr lang="en-GB" sz="2400" smtClean="0"/>
                <a:t>)</a:t>
              </a:r>
              <a:endParaRPr lang="en-GB" sz="240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50945" y="3687415"/>
              <a:ext cx="496719" cy="461665"/>
            </a:xfrm>
            <a:prstGeom prst="rect">
              <a:avLst/>
            </a:prstGeom>
            <a:solidFill>
              <a:srgbClr val="EB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2400"/>
                <a:t>5</a:t>
              </a:r>
              <a:r>
                <a:rPr lang="en-GB" sz="2400" smtClean="0"/>
                <a:t>)</a:t>
              </a:r>
              <a:endParaRPr lang="en-GB" sz="240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50945" y="4437112"/>
              <a:ext cx="496719" cy="461665"/>
            </a:xfrm>
            <a:prstGeom prst="rect">
              <a:avLst/>
            </a:prstGeom>
            <a:solidFill>
              <a:srgbClr val="EB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2400"/>
                <a:t>7</a:t>
              </a:r>
              <a:r>
                <a:rPr lang="en-GB" sz="2400" smtClean="0"/>
                <a:t>)</a:t>
              </a:r>
              <a:endParaRPr lang="en-GB" sz="240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155401" y="2361654"/>
              <a:ext cx="496719" cy="461665"/>
            </a:xfrm>
            <a:prstGeom prst="rect">
              <a:avLst/>
            </a:prstGeom>
            <a:solidFill>
              <a:srgbClr val="EB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2400"/>
                <a:t>2</a:t>
              </a:r>
              <a:r>
                <a:rPr lang="en-GB" sz="2400" smtClean="0"/>
                <a:t>)</a:t>
              </a:r>
              <a:endParaRPr lang="en-GB" sz="240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155401" y="3039343"/>
              <a:ext cx="496719" cy="461665"/>
            </a:xfrm>
            <a:prstGeom prst="rect">
              <a:avLst/>
            </a:prstGeom>
            <a:solidFill>
              <a:srgbClr val="EB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2400"/>
                <a:t>4</a:t>
              </a:r>
              <a:r>
                <a:rPr lang="en-GB" sz="2400" smtClean="0"/>
                <a:t>)</a:t>
              </a:r>
              <a:endParaRPr lang="en-GB" sz="240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155401" y="3729806"/>
              <a:ext cx="496719" cy="461665"/>
            </a:xfrm>
            <a:prstGeom prst="rect">
              <a:avLst/>
            </a:prstGeom>
            <a:solidFill>
              <a:srgbClr val="EB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2400"/>
                <a:t>6</a:t>
              </a:r>
              <a:r>
                <a:rPr lang="en-GB" sz="2400" smtClean="0"/>
                <a:t>)</a:t>
              </a:r>
              <a:endParaRPr lang="en-GB" sz="240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155401" y="4479503"/>
              <a:ext cx="496719" cy="461665"/>
            </a:xfrm>
            <a:prstGeom prst="rect">
              <a:avLst/>
            </a:prstGeom>
            <a:solidFill>
              <a:srgbClr val="EB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2400"/>
                <a:t>8</a:t>
              </a:r>
              <a:r>
                <a:rPr lang="en-GB" sz="2400" smtClean="0"/>
                <a:t>)</a:t>
              </a:r>
              <a:endParaRPr lang="en-GB" sz="240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45660" y="177421"/>
            <a:ext cx="8284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u="sng" smtClean="0"/>
              <a:t>Knowledge Check – Try as many as you can.</a:t>
            </a:r>
            <a:endParaRPr lang="en-GB" sz="2800" b="1" u="sng"/>
          </a:p>
        </p:txBody>
      </p:sp>
    </p:spTree>
    <p:extLst>
      <p:ext uri="{BB962C8B-B14F-4D97-AF65-F5344CB8AC3E}">
        <p14:creationId xmlns:p14="http://schemas.microsoft.com/office/powerpoint/2010/main" val="424475395"/>
      </p:ext>
    </p:extLst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showMasterSp="0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videoplayback (1)">
            <a:hlinkClick action="ppaction://media"/>
          </p:cNvPr>
          <p:cNvPicPr>
            <a:picLocks noChangeAspect="1"/>
          </p:cNvPicPr>
          <p:nvPr>
            <a:videoFile r:link="rId5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05466" y="0"/>
            <a:ext cx="9758152" cy="548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9728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</p:cTn>
                        </p:par>
                        <p:par>
                          <p:cTn id="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afterEffect">
                                  <p:childTnLst>
                                    <p:cmd type="call" cmd="playFrom(0.0)">
                                      <p:cBhvr>
                                        <p:cTn id="7" dur="563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showMasterSp="0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>
          <a:xfrm>
            <a:off x="0" y="-166686"/>
            <a:ext cx="5508625" cy="1143000"/>
          </a:xfrm>
        </p:spPr>
        <p:txBody>
          <a:bodyPr>
            <a:normAutofit/>
          </a:bodyPr>
          <a:lstStyle/>
          <a:p>
            <a:r>
              <a:rPr lang="en-GB" altLang="en-US" sz="3600" smtClean="0"/>
              <a:t>Unknown on both sides:</a:t>
            </a:r>
            <a:endParaRPr lang="en-GB" altLang="en-US" sz="360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1992313" y="1196975"/>
            <a:ext cx="8229600" cy="5068888"/>
          </a:xfrm>
        </p:spPr>
        <p:txBody>
          <a:bodyPr/>
          <a:lstStyle/>
          <a:p>
            <a:pPr algn="ctr">
              <a:buFontTx/>
              <a:buNone/>
            </a:pPr>
            <a:r>
              <a:rPr lang="en-GB" altLang="en-US" sz="3600" b="1"/>
              <a:t>2x + 1 = x + 5</a:t>
            </a:r>
          </a:p>
          <a:p>
            <a:pPr algn="ctr">
              <a:buFontTx/>
              <a:buNone/>
            </a:pPr>
            <a:r>
              <a:rPr lang="en-GB" altLang="en-US" sz="3600" b="1"/>
              <a:t>Subtract  x  from each side</a:t>
            </a:r>
          </a:p>
          <a:p>
            <a:pPr algn="ctr">
              <a:buFontTx/>
              <a:buNone/>
            </a:pPr>
            <a:r>
              <a:rPr lang="en-GB" altLang="en-US" sz="3600" b="1"/>
              <a:t>x + 1 = 5</a:t>
            </a:r>
          </a:p>
          <a:p>
            <a:pPr algn="ctr">
              <a:buFontTx/>
              <a:buNone/>
            </a:pPr>
            <a:r>
              <a:rPr lang="en-GB" altLang="en-US" sz="3600" b="1"/>
              <a:t>Subtract  1  from each side </a:t>
            </a:r>
          </a:p>
          <a:p>
            <a:pPr algn="ctr">
              <a:buFontTx/>
              <a:buNone/>
            </a:pPr>
            <a:r>
              <a:rPr lang="en-GB" altLang="en-US" sz="3600" b="1"/>
              <a:t>x = 4</a:t>
            </a:r>
          </a:p>
          <a:p>
            <a:pPr algn="ctr">
              <a:buFontTx/>
              <a:buNone/>
            </a:pPr>
            <a:r>
              <a:rPr lang="en-GB" altLang="en-US" b="1">
                <a:solidFill>
                  <a:srgbClr val="008080"/>
                </a:solidFill>
              </a:rPr>
              <a:t>Check your answer.  Does the equation balance?</a:t>
            </a:r>
          </a:p>
          <a:p>
            <a:pPr algn="ctr">
              <a:buFontTx/>
              <a:buNone/>
            </a:pPr>
            <a:r>
              <a:rPr lang="en-GB" altLang="en-US" b="1">
                <a:solidFill>
                  <a:srgbClr val="008080"/>
                </a:solidFill>
              </a:rPr>
              <a:t>2</a:t>
            </a:r>
            <a:r>
              <a:rPr lang="en-GB" altLang="en-US" sz="1800" b="1">
                <a:solidFill>
                  <a:srgbClr val="008080"/>
                </a:solidFill>
                <a:latin typeface="Arial"/>
              </a:rPr>
              <a:t>x</a:t>
            </a:r>
            <a:r>
              <a:rPr lang="en-GB" altLang="en-US" b="1">
                <a:solidFill>
                  <a:srgbClr val="008080"/>
                </a:solidFill>
              </a:rPr>
              <a:t>4  + 1  =  4 + 5    </a:t>
            </a:r>
            <a:r>
              <a:rPr lang="en-GB" altLang="en-US" b="1">
                <a:solidFill>
                  <a:srgbClr val="008080"/>
                </a:solidFill>
                <a:latin typeface="Wingdings 2" pitchFamily="18" charset="2"/>
              </a:rPr>
              <a:t>P</a:t>
            </a:r>
            <a:endParaRPr lang="en-GB" altLang="en-US" b="1">
              <a:solidFill>
                <a:srgbClr val="008080"/>
              </a:solidFill>
            </a:endParaRPr>
          </a:p>
        </p:txBody>
      </p:sp>
      <p:sp>
        <p:nvSpPr>
          <p:cNvPr id="8197" name="Text Box 5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888163" y="404814"/>
            <a:ext cx="3529012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D60093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 sz="2400" b="1" smtClean="0">
                <a:latin typeface="Tempus Sans ITC" pitchFamily="82" charset="0"/>
              </a:rPr>
              <a:t>Look for the smallest x</a:t>
            </a:r>
            <a:endParaRPr lang="en-GB" altLang="en-US" sz="2400" b="1">
              <a:latin typeface="Tempus Sans ITC" pitchFamily="82" charset="0"/>
            </a:endParaRPr>
          </a:p>
        </p:txBody>
      </p:sp>
      <p:sp>
        <p:nvSpPr>
          <p:cNvPr id="8196" name="AutoShape 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 rot="-1486509">
            <a:off x="6726239" y="838201"/>
            <a:ext cx="720725" cy="415925"/>
          </a:xfrm>
          <a:prstGeom prst="leftArrow">
            <a:avLst>
              <a:gd name="adj1" fmla="val 50000"/>
              <a:gd name="adj2" fmla="val 43321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84133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</p:cTn>
                        </p:par>
                        <p:par>
                          <p:cTn id="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41" presetClass="entr" presetSubtype="0" fill="hold" grpId="0" nodeType="after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 tmFilter="0,0; .5, 1; 1, 1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withGroup">
                            <p:stCondLst>
                              <p:cond delay="850"/>
                            </p:stCondLst>
                            <p:childTnLst>
                              <p:par>
                                <p:cTn id="14" presetID="48" presetClass="entr" presetSubtype="0" accel="50000" fill="hold" grpId="2" nodeType="afterEffect"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withGroup">
                            <p:stCondLst>
                              <p:cond delay="1850"/>
                            </p:stCondLst>
                            <p:childTnLst>
                              <p:par>
                                <p:cTn id="21" presetID="41" presetClass="entr" presetSubtype="0" fill="hold" grpId="1" nodeType="after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  <p:cond evt="onBegin" delay="0">
                          <p:tn val="27"/>
                        </p:cond>
                      </p:stCondLst>
                      <p:childTnLst>
                        <p:par>
                          <p:cTn id="2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1" presetClass="entr" presetSubtype="0" fill="hold" grpId="0" nodeType="click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  <p:cond evt="onBegin" delay="0">
                          <p:tn val="37"/>
                        </p:cond>
                      </p:stCondLst>
                      <p:childTnLst>
                        <p:par>
                          <p:cTn id="3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4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  <p:cond evt="onBegin" delay="0">
                          <p:tn val="47"/>
                        </p:cond>
                      </p:stCondLst>
                      <p:childTnLst>
                        <p:par>
                          <p:cTn id="4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5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41" presetClass="entr" presetSubtype="0" fill="hold" grpId="0" nodeType="click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tmFilter="0,0; .5, 1; 1, 1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  <p:cond evt="onBegin" delay="0">
                          <p:tn val="57"/>
                        </p:cond>
                      </p:stCondLst>
                      <p:childTnLst>
                        <p:par>
                          <p:cTn id="5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6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1" presetClass="entr" presetSubtype="0" fill="hold" grpId="0" nodeType="click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 tmFilter="0,0; .5, 1; 1, 1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  <p:cond evt="onBegin" delay="0">
                          <p:tn val="67"/>
                        </p:cond>
                      </p:stCondLst>
                      <p:childTnLst>
                        <p:par>
                          <p:cTn id="6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7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41" presetClass="entr" presetSubtype="0" fill="hold" grpId="0" nodeType="click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 tmFilter="0,0; .5, 1; 1, 1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  <p:cond evt="onBegin" delay="0">
                          <p:tn val="77"/>
                        </p:cond>
                      </p:stCondLst>
                      <p:childTnLst>
                        <p:par>
                          <p:cTn id="7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8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41" presetClass="entr" presetSubtype="0" fill="hold" grpId="0" nodeType="click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 tmFilter="0,0; .5, 1; 1, 1"/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uiExpand="1" build="p"/>
      <p:bldP spid="8197" grpId="1"/>
      <p:bldP spid="8196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showMasterSp="0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1992313" y="1196975"/>
            <a:ext cx="8229600" cy="5068888"/>
          </a:xfrm>
        </p:spPr>
        <p:txBody>
          <a:bodyPr/>
          <a:lstStyle/>
          <a:p>
            <a:pPr algn="ctr">
              <a:buFontTx/>
              <a:buNone/>
            </a:pPr>
            <a:r>
              <a:rPr lang="en-GB" altLang="en-US" b="1"/>
              <a:t>5x - 2 = 2x + 4</a:t>
            </a:r>
          </a:p>
          <a:p>
            <a:pPr algn="ctr">
              <a:buFontTx/>
              <a:buNone/>
            </a:pPr>
            <a:r>
              <a:rPr lang="en-GB" altLang="en-US" b="1"/>
              <a:t>Subtract  2x  from each side</a:t>
            </a:r>
          </a:p>
          <a:p>
            <a:pPr algn="ctr">
              <a:buFontTx/>
              <a:buNone/>
            </a:pPr>
            <a:r>
              <a:rPr lang="en-GB" altLang="en-US" b="1"/>
              <a:t>3x - 2 = 4</a:t>
            </a:r>
          </a:p>
          <a:p>
            <a:pPr algn="ctr">
              <a:buFontTx/>
              <a:buNone/>
            </a:pPr>
            <a:r>
              <a:rPr lang="en-GB" altLang="en-US" b="1"/>
              <a:t>Add  2  to each side </a:t>
            </a:r>
          </a:p>
          <a:p>
            <a:pPr algn="ctr">
              <a:buFontTx/>
              <a:buNone/>
            </a:pPr>
            <a:r>
              <a:rPr lang="en-GB" altLang="en-US" b="1"/>
              <a:t>3x = 6</a:t>
            </a:r>
          </a:p>
          <a:p>
            <a:pPr algn="ctr">
              <a:buFontTx/>
              <a:buNone/>
            </a:pPr>
            <a:r>
              <a:rPr lang="en-GB" altLang="en-US" b="1"/>
              <a:t>Divide each side by 3</a:t>
            </a:r>
          </a:p>
          <a:p>
            <a:pPr algn="ctr">
              <a:buFontTx/>
              <a:buNone/>
            </a:pPr>
            <a:r>
              <a:rPr lang="en-GB" altLang="en-US" b="1"/>
              <a:t>x = 2</a:t>
            </a:r>
          </a:p>
          <a:p>
            <a:pPr algn="ctr">
              <a:buFontTx/>
              <a:buNone/>
            </a:pPr>
            <a:r>
              <a:rPr lang="en-GB" altLang="en-US" sz="2400" b="1">
                <a:solidFill>
                  <a:srgbClr val="008080"/>
                </a:solidFill>
              </a:rPr>
              <a:t>Check your answer.  Does the equation balance?</a:t>
            </a:r>
          </a:p>
          <a:p>
            <a:pPr algn="ctr">
              <a:buFontTx/>
              <a:buNone/>
            </a:pPr>
            <a:r>
              <a:rPr lang="en-GB" altLang="en-US" sz="2400" b="1">
                <a:solidFill>
                  <a:srgbClr val="008080"/>
                </a:solidFill>
              </a:rPr>
              <a:t>5x2  - 2  =  2x2 + 4    </a:t>
            </a:r>
            <a:r>
              <a:rPr lang="en-GB" altLang="en-US" sz="2400" b="1">
                <a:solidFill>
                  <a:srgbClr val="008080"/>
                </a:solidFill>
                <a:latin typeface="Wingdings 2" pitchFamily="18" charset="2"/>
              </a:rPr>
              <a:t>P</a:t>
            </a:r>
            <a:endParaRPr lang="en-GB" altLang="en-US" sz="2400" b="1">
              <a:solidFill>
                <a:srgbClr val="008080"/>
              </a:solidFill>
            </a:endParaRPr>
          </a:p>
        </p:txBody>
      </p:sp>
      <p:sp>
        <p:nvSpPr>
          <p:cNvPr id="15365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888163" y="404814"/>
            <a:ext cx="3529012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D60093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 sz="2400" b="1" smtClean="0">
                <a:latin typeface="Tempus Sans ITC" pitchFamily="82" charset="0"/>
              </a:rPr>
              <a:t>Look for the smallest x</a:t>
            </a:r>
            <a:endParaRPr lang="en-GB" altLang="en-US" sz="2400" b="1">
              <a:latin typeface="Tempus Sans ITC" pitchFamily="82" charset="0"/>
            </a:endParaRPr>
          </a:p>
        </p:txBody>
      </p:sp>
      <p:sp>
        <p:nvSpPr>
          <p:cNvPr id="15364" name="AutoShape 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 rot="-1486509">
            <a:off x="6726239" y="838201"/>
            <a:ext cx="720725" cy="415925"/>
          </a:xfrm>
          <a:prstGeom prst="leftArrow">
            <a:avLst>
              <a:gd name="adj1" fmla="val 50000"/>
              <a:gd name="adj2" fmla="val 43321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  <p:custDataLst>
              <p:tags r:id="rId6"/>
            </p:custDataLst>
          </p:nvPr>
        </p:nvSpPr>
        <p:spPr>
          <a:xfrm>
            <a:off x="0" y="-166686"/>
            <a:ext cx="5508625" cy="1143000"/>
          </a:xfrm>
        </p:spPr>
        <p:txBody>
          <a:bodyPr>
            <a:normAutofit/>
          </a:bodyPr>
          <a:lstStyle/>
          <a:p>
            <a:r>
              <a:rPr lang="en-GB" altLang="en-US" sz="3600" smtClean="0"/>
              <a:t>Unknown on both sides:</a:t>
            </a:r>
            <a:endParaRPr lang="en-GB" altLang="en-US" sz="3600"/>
          </a:p>
        </p:txBody>
      </p:sp>
    </p:spTree>
    <p:extLst>
      <p:ext uri="{BB962C8B-B14F-4D97-AF65-F5344CB8AC3E}">
        <p14:creationId xmlns:p14="http://schemas.microsoft.com/office/powerpoint/2010/main" val="39117131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</p:cTn>
                        </p:par>
                        <p:par>
                          <p:cTn id="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41" presetClass="entr" presetSubtype="0" fill="hold" grpId="0" nodeType="after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 tmFilter="0,0; .5, 1; 1, 1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withGroup">
                            <p:stCondLst>
                              <p:cond delay="900"/>
                            </p:stCondLst>
                            <p:childTnLst>
                              <p:par>
                                <p:cTn id="14" presetID="48" presetClass="entr" presetSubtype="0" accel="50000" fill="hold" grpId="2" nodeType="afterEffect"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withGroup">
                            <p:stCondLst>
                              <p:cond delay="1900"/>
                            </p:stCondLst>
                            <p:childTnLst>
                              <p:par>
                                <p:cTn id="21" presetID="41" presetClass="entr" presetSubtype="0" fill="hold" grpId="1" nodeType="after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  <p:cond evt="onBegin" delay="0">
                          <p:tn val="27"/>
                        </p:cond>
                      </p:stCondLst>
                      <p:childTnLst>
                        <p:par>
                          <p:cTn id="2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1" presetClass="entr" presetSubtype="0" fill="hold" grpId="0" nodeType="click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  <p:cond evt="onBegin" delay="0">
                          <p:tn val="37"/>
                        </p:cond>
                      </p:stCondLst>
                      <p:childTnLst>
                        <p:par>
                          <p:cTn id="3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4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  <p:cond evt="onBegin" delay="0">
                          <p:tn val="47"/>
                        </p:cond>
                      </p:stCondLst>
                      <p:childTnLst>
                        <p:par>
                          <p:cTn id="4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5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41" presetClass="entr" presetSubtype="0" fill="hold" grpId="0" nodeType="click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tmFilter="0,0; .5, 1; 1, 1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  <p:cond evt="onBegin" delay="0">
                          <p:tn val="57"/>
                        </p:cond>
                      </p:stCondLst>
                      <p:childTnLst>
                        <p:par>
                          <p:cTn id="5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6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1" presetClass="entr" presetSubtype="0" fill="hold" grpId="0" nodeType="click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 tmFilter="0,0; .5, 1; 1, 1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  <p:cond evt="onBegin" delay="0">
                          <p:tn val="67"/>
                        </p:cond>
                      </p:stCondLst>
                      <p:childTnLst>
                        <p:par>
                          <p:cTn id="6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7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41" presetClass="entr" presetSubtype="0" fill="hold" grpId="0" nodeType="click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 tmFilter="0,0; .5, 1; 1, 1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  <p:cond evt="onBegin" delay="0">
                          <p:tn val="77"/>
                        </p:cond>
                      </p:stCondLst>
                      <p:childTnLst>
                        <p:par>
                          <p:cTn id="7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8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41" presetClass="entr" presetSubtype="0" fill="hold" grpId="0" nodeType="click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 tmFilter="0,0; .5, 1; 1, 1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  <p:cond evt="onBegin" delay="0">
                          <p:tn val="87"/>
                        </p:cond>
                      </p:stCondLst>
                      <p:childTnLst>
                        <p:par>
                          <p:cTn id="8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9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41" presetClass="entr" presetSubtype="0" fill="hold" grpId="0" nodeType="click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 tmFilter="0,0; .5, 1; 1, 1"/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withGroup">
                            <p:stCondLst>
                              <p:cond delay="2400"/>
                            </p:stCondLst>
                            <p:childTnLst>
                              <p:par>
                                <p:cTn id="99" presetID="41" presetClass="entr" presetSubtype="0" fill="hold" grpId="0" nodeType="after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 tmFilter="0,0; .5, 1; 1, 1"/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uiExpand="1" build="p"/>
      <p:bldP spid="15365" grpId="1"/>
      <p:bldP spid="15364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showMasterSp="0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>
          <a:xfrm>
            <a:off x="1169157" y="286605"/>
            <a:ext cx="8748713" cy="836613"/>
          </a:xfrm>
        </p:spPr>
        <p:txBody>
          <a:bodyPr/>
          <a:lstStyle/>
          <a:p>
            <a:r>
              <a:rPr lang="en-GB" altLang="en-US" sz="4000"/>
              <a:t>Try these:  Solve each equation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  <p:custDataLst>
              <p:tags r:id="rId4"/>
            </p:custDataLst>
          </p:nvPr>
        </p:nvSpPr>
        <p:spPr>
          <a:xfrm>
            <a:off x="1564444" y="1267681"/>
            <a:ext cx="3643312" cy="3932118"/>
          </a:xfrm>
          <a:noFill/>
        </p:spPr>
        <p:txBody>
          <a:bodyPr/>
          <a:lstStyle/>
          <a:p>
            <a:pPr marL="533400" indent="-533400">
              <a:lnSpc>
                <a:spcPct val="70000"/>
              </a:lnSpc>
              <a:buFontTx/>
              <a:buAutoNum type="alphaUcParenR"/>
            </a:pPr>
            <a:r>
              <a:rPr lang="en-GB" altLang="en-US" sz="3600" b="1"/>
              <a:t> </a:t>
            </a:r>
            <a:r>
              <a:rPr lang="en-GB" altLang="en-US" sz="3600" b="1" smtClean="0"/>
              <a:t>2x </a:t>
            </a:r>
            <a:r>
              <a:rPr lang="en-GB" altLang="en-US" sz="3600" b="1"/>
              <a:t>+ 2 = x + 9</a:t>
            </a:r>
          </a:p>
          <a:p>
            <a:pPr marL="533400" indent="-533400">
              <a:lnSpc>
                <a:spcPct val="70000"/>
              </a:lnSpc>
              <a:buFontTx/>
              <a:buAutoNum type="alphaUcParenR"/>
            </a:pPr>
            <a:endParaRPr lang="en-GB" altLang="en-US" sz="3600" b="1"/>
          </a:p>
          <a:p>
            <a:pPr marL="533400" indent="-533400">
              <a:lnSpc>
                <a:spcPct val="70000"/>
              </a:lnSpc>
              <a:buFontTx/>
              <a:buAutoNum type="alphaUcParenR"/>
            </a:pPr>
            <a:r>
              <a:rPr lang="en-GB" altLang="en-US" sz="3600" b="1"/>
              <a:t> </a:t>
            </a:r>
            <a:r>
              <a:rPr lang="en-GB" altLang="en-US" sz="3600" b="1" smtClean="0"/>
              <a:t>x + 5 = 3x </a:t>
            </a:r>
            <a:r>
              <a:rPr lang="en-GB" altLang="en-US" sz="3600" b="1"/>
              <a:t>+ </a:t>
            </a:r>
            <a:r>
              <a:rPr lang="en-GB" altLang="en-US" sz="3600" b="1" smtClean="0"/>
              <a:t>1</a:t>
            </a:r>
            <a:endParaRPr lang="en-GB" altLang="en-US" sz="3600" b="1"/>
          </a:p>
          <a:p>
            <a:pPr marL="533400" indent="-533400">
              <a:lnSpc>
                <a:spcPct val="70000"/>
              </a:lnSpc>
              <a:buFontTx/>
              <a:buAutoNum type="alphaUcParenR"/>
            </a:pPr>
            <a:endParaRPr lang="en-GB" altLang="en-US" sz="3600" b="1"/>
          </a:p>
          <a:p>
            <a:pPr marL="533400" indent="-533400">
              <a:lnSpc>
                <a:spcPct val="70000"/>
              </a:lnSpc>
              <a:buFontTx/>
              <a:buAutoNum type="alphaUcParenR"/>
            </a:pPr>
            <a:r>
              <a:rPr lang="en-GB" altLang="en-US" sz="3600" b="1"/>
              <a:t> 6x – 8 = 4x</a:t>
            </a:r>
          </a:p>
          <a:p>
            <a:pPr marL="533400" indent="-533400">
              <a:lnSpc>
                <a:spcPct val="70000"/>
              </a:lnSpc>
              <a:buFontTx/>
              <a:buAutoNum type="alphaUcParenR"/>
            </a:pPr>
            <a:endParaRPr lang="en-GB" altLang="en-US" sz="3600" b="1"/>
          </a:p>
          <a:p>
            <a:pPr marL="533400" indent="-533400">
              <a:lnSpc>
                <a:spcPct val="70000"/>
              </a:lnSpc>
              <a:buFontTx/>
              <a:buAutoNum type="alphaUcParenR"/>
            </a:pPr>
            <a:r>
              <a:rPr lang="en-GB" altLang="en-US" sz="3600" b="1"/>
              <a:t> </a:t>
            </a:r>
            <a:r>
              <a:rPr lang="en-GB" altLang="en-US" sz="3600" b="1" smtClean="0"/>
              <a:t>x - 11 = 5x </a:t>
            </a:r>
            <a:r>
              <a:rPr lang="en-GB" altLang="en-US" sz="3600" b="1"/>
              <a:t>+</a:t>
            </a:r>
            <a:r>
              <a:rPr lang="en-GB" altLang="en-US" sz="3600" b="1" smtClean="0"/>
              <a:t> 1 </a:t>
            </a:r>
            <a:endParaRPr lang="en-GB" altLang="en-US" sz="3600" b="1"/>
          </a:p>
        </p:txBody>
      </p:sp>
      <p:sp>
        <p:nvSpPr>
          <p:cNvPr id="2" name="TextBox 1"/>
          <p:cNvSpPr txBox="1"/>
          <p:nvPr>
            <p:custDataLst>
              <p:tags r:id="rId5"/>
            </p:custDataLst>
          </p:nvPr>
        </p:nvSpPr>
        <p:spPr>
          <a:xfrm>
            <a:off x="7806519" y="1364772"/>
            <a:ext cx="438548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u="sng" smtClean="0"/>
              <a:t>Top Tips:</a:t>
            </a:r>
          </a:p>
          <a:p>
            <a:pPr algn="r"/>
            <a:endParaRPr lang="en-GB" sz="2400" u="sng" smtClean="0"/>
          </a:p>
          <a:p>
            <a:pPr marL="342900" indent="-342900">
              <a:buAutoNum type="arabicParenR"/>
            </a:pPr>
            <a:r>
              <a:rPr lang="en-GB" sz="2400" smtClean="0"/>
              <a:t>Find the smallest ‘x’ and remove that first.</a:t>
            </a:r>
          </a:p>
          <a:p>
            <a:pPr marL="342900" indent="-342900">
              <a:buAutoNum type="arabicParenR"/>
            </a:pPr>
            <a:r>
              <a:rPr lang="en-GB" sz="2400" smtClean="0"/>
              <a:t>Then remove the spare number on the other side of the equation.</a:t>
            </a:r>
          </a:p>
          <a:p>
            <a:pPr marL="342900" indent="-342900">
              <a:buAutoNum type="arabicParenR"/>
            </a:pPr>
            <a:r>
              <a:rPr lang="en-GB" sz="2400" smtClean="0"/>
              <a:t>Remember opposites, if something is plus you must minus it to remove it. If it is minus, you must plus it.</a:t>
            </a:r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11034410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  <p:cond evt="onBegin" delay="0">
                          <p:tn val="21"/>
                        </p:cond>
                      </p:stCondLst>
                      <p:childTnLst>
                        <p:par>
                          <p:cTn id="2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1" presetClass="entr" presetSubtype="0" fill="hold" grpId="0" nodeType="click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  <p:cond evt="onBegin" delay="0">
                          <p:tn val="31"/>
                        </p:cond>
                      </p:stCondLst>
                      <p:childTnLst>
                        <p:par>
                          <p:cTn id="3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1" presetClass="entr" presetSubtype="0" fill="hold" grpId="0" nodeType="click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showMasterSp="0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>
          <a:xfrm>
            <a:off x="705133" y="122833"/>
            <a:ext cx="8748713" cy="836613"/>
          </a:xfrm>
        </p:spPr>
        <p:txBody>
          <a:bodyPr/>
          <a:lstStyle/>
          <a:p>
            <a:r>
              <a:rPr lang="en-GB" altLang="en-US" sz="4000"/>
              <a:t>Try these:  Solve each equation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  <p:custDataLst>
              <p:tags r:id="rId4"/>
            </p:custDataLst>
          </p:nvPr>
        </p:nvSpPr>
        <p:spPr>
          <a:xfrm>
            <a:off x="1100420" y="1103908"/>
            <a:ext cx="3643312" cy="3754697"/>
          </a:xfrm>
          <a:noFill/>
        </p:spPr>
        <p:txBody>
          <a:bodyPr/>
          <a:lstStyle/>
          <a:p>
            <a:pPr marL="533400" indent="-533400">
              <a:lnSpc>
                <a:spcPct val="70000"/>
              </a:lnSpc>
              <a:buFontTx/>
              <a:buAutoNum type="alphaUcParenR"/>
            </a:pPr>
            <a:r>
              <a:rPr lang="en-GB" altLang="en-US" sz="3600" b="1"/>
              <a:t> 2x + 2 = x + 9</a:t>
            </a:r>
          </a:p>
          <a:p>
            <a:pPr marL="533400" indent="-533400">
              <a:lnSpc>
                <a:spcPct val="70000"/>
              </a:lnSpc>
              <a:buFontTx/>
              <a:buAutoNum type="alphaUcParenR"/>
            </a:pPr>
            <a:endParaRPr lang="en-GB" altLang="en-US" sz="3600" b="1"/>
          </a:p>
          <a:p>
            <a:pPr marL="533400" indent="-533400">
              <a:lnSpc>
                <a:spcPct val="70000"/>
              </a:lnSpc>
              <a:buFontTx/>
              <a:buAutoNum type="alphaUcParenR"/>
            </a:pPr>
            <a:r>
              <a:rPr lang="en-GB" altLang="en-US" sz="3600" b="1"/>
              <a:t> x + 5 = 3x + 1</a:t>
            </a:r>
          </a:p>
          <a:p>
            <a:pPr marL="533400" indent="-533400">
              <a:lnSpc>
                <a:spcPct val="70000"/>
              </a:lnSpc>
              <a:buFontTx/>
              <a:buAutoNum type="alphaUcParenR"/>
            </a:pPr>
            <a:endParaRPr lang="en-GB" altLang="en-US" sz="3600" b="1"/>
          </a:p>
          <a:p>
            <a:pPr marL="533400" indent="-533400">
              <a:lnSpc>
                <a:spcPct val="70000"/>
              </a:lnSpc>
              <a:buFontTx/>
              <a:buAutoNum type="alphaUcParenR"/>
            </a:pPr>
            <a:r>
              <a:rPr lang="en-GB" altLang="en-US" sz="3600" b="1"/>
              <a:t> 6x – 8 = 4x</a:t>
            </a:r>
          </a:p>
          <a:p>
            <a:pPr marL="533400" indent="-533400">
              <a:lnSpc>
                <a:spcPct val="70000"/>
              </a:lnSpc>
              <a:buFontTx/>
              <a:buAutoNum type="alphaUcParenR"/>
            </a:pPr>
            <a:endParaRPr lang="en-GB" altLang="en-US" sz="3600" b="1"/>
          </a:p>
          <a:p>
            <a:pPr marL="533400" indent="-533400">
              <a:lnSpc>
                <a:spcPct val="70000"/>
              </a:lnSpc>
              <a:buFontTx/>
              <a:buAutoNum type="alphaUcParenR"/>
            </a:pPr>
            <a:r>
              <a:rPr lang="en-GB" altLang="en-US" sz="3600" b="1"/>
              <a:t> x - 11 = 5x + 1 </a:t>
            </a:r>
          </a:p>
          <a:p>
            <a:pPr marL="533400" indent="-533400">
              <a:lnSpc>
                <a:spcPct val="70000"/>
              </a:lnSpc>
              <a:buFontTx/>
              <a:buAutoNum type="alphaUcParenR"/>
            </a:pPr>
            <a:endParaRPr lang="en-GB" altLang="en-US" sz="3600" b="1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body" sz="half" idx="2"/>
            <p:custDataLst>
              <p:tags r:id="rId5"/>
            </p:custDataLst>
          </p:nvPr>
        </p:nvSpPr>
        <p:spPr>
          <a:xfrm>
            <a:off x="5348571" y="1175346"/>
            <a:ext cx="1925683" cy="3819737"/>
          </a:xfrm>
        </p:spPr>
        <p:txBody>
          <a:bodyPr/>
          <a:lstStyle/>
          <a:p>
            <a:pPr>
              <a:lnSpc>
                <a:spcPct val="70000"/>
              </a:lnSpc>
              <a:buFontTx/>
              <a:buNone/>
            </a:pPr>
            <a:r>
              <a:rPr lang="en-GB" altLang="en-US" sz="3600" b="1">
                <a:solidFill>
                  <a:srgbClr val="008080"/>
                </a:solidFill>
              </a:rPr>
              <a:t>x = 7</a:t>
            </a:r>
          </a:p>
          <a:p>
            <a:pPr>
              <a:lnSpc>
                <a:spcPct val="70000"/>
              </a:lnSpc>
              <a:buFontTx/>
              <a:buNone/>
            </a:pPr>
            <a:endParaRPr lang="en-GB" altLang="en-US" sz="3600" b="1">
              <a:solidFill>
                <a:srgbClr val="008080"/>
              </a:solidFill>
            </a:endParaRPr>
          </a:p>
          <a:p>
            <a:pPr>
              <a:lnSpc>
                <a:spcPct val="70000"/>
              </a:lnSpc>
              <a:buFontTx/>
              <a:buNone/>
            </a:pPr>
            <a:r>
              <a:rPr lang="en-GB" altLang="en-US" sz="3600" b="1">
                <a:solidFill>
                  <a:srgbClr val="008080"/>
                </a:solidFill>
              </a:rPr>
              <a:t>x = 2</a:t>
            </a:r>
          </a:p>
          <a:p>
            <a:pPr>
              <a:lnSpc>
                <a:spcPct val="70000"/>
              </a:lnSpc>
              <a:buFontTx/>
              <a:buNone/>
            </a:pPr>
            <a:endParaRPr lang="en-GB" altLang="en-US" sz="3600" b="1">
              <a:solidFill>
                <a:srgbClr val="008080"/>
              </a:solidFill>
            </a:endParaRPr>
          </a:p>
          <a:p>
            <a:pPr>
              <a:lnSpc>
                <a:spcPct val="70000"/>
              </a:lnSpc>
              <a:buFontTx/>
              <a:buNone/>
            </a:pPr>
            <a:r>
              <a:rPr lang="en-GB" altLang="en-US" sz="3600" b="1">
                <a:solidFill>
                  <a:srgbClr val="008080"/>
                </a:solidFill>
              </a:rPr>
              <a:t>x = 4</a:t>
            </a:r>
          </a:p>
          <a:p>
            <a:pPr>
              <a:lnSpc>
                <a:spcPct val="70000"/>
              </a:lnSpc>
              <a:buFontTx/>
              <a:buNone/>
            </a:pPr>
            <a:endParaRPr lang="en-GB" altLang="en-US" sz="3600" b="1">
              <a:solidFill>
                <a:srgbClr val="008080"/>
              </a:solidFill>
            </a:endParaRPr>
          </a:p>
          <a:p>
            <a:pPr>
              <a:lnSpc>
                <a:spcPct val="70000"/>
              </a:lnSpc>
              <a:buFontTx/>
              <a:buNone/>
            </a:pPr>
            <a:r>
              <a:rPr lang="en-GB" altLang="en-US" sz="3600" b="1">
                <a:solidFill>
                  <a:srgbClr val="008080"/>
                </a:solidFill>
              </a:rPr>
              <a:t>x = -3</a:t>
            </a:r>
          </a:p>
          <a:p>
            <a:pPr>
              <a:lnSpc>
                <a:spcPct val="70000"/>
              </a:lnSpc>
              <a:buFontTx/>
              <a:buNone/>
            </a:pPr>
            <a:endParaRPr lang="en-GB" altLang="en-US" sz="3600" b="1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6201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  <p:cond evt="onBegin" delay="0">
                          <p:tn val="32"/>
                        </p:cond>
                      </p:stCondLst>
                      <p:childTnLst>
                        <p:par>
                          <p:cTn id="34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1" presetClass="entr" presetSubtype="0" fill="hold" grpId="1" nodeType="click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  <p:cond evt="onBegin" delay="0">
                          <p:tn val="42"/>
                        </p:cond>
                      </p:stCondLst>
                      <p:childTnLst>
                        <p:par>
                          <p:cTn id="44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4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1" presetClass="entr" presetSubtype="0" fill="hold" grpId="1" nodeType="click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 tmFilter="0,0; .5, 1; 1, 1"/>
                                        <p:tgtEl>
                                          <p:spTgt spid="10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  <p:cond evt="onBegin" delay="0">
                          <p:tn val="52"/>
                        </p:cond>
                      </p:stCondLst>
                      <p:childTnLst>
                        <p:par>
                          <p:cTn id="54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5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1" presetClass="entr" presetSubtype="0" fill="hold" grpId="1" nodeType="click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2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2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2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2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tmFilter="0,0; .5, 1; 1, 1"/>
                                        <p:tgtEl>
                                          <p:spTgt spid="102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  <p:cond evt="onBegin" delay="0">
                          <p:tn val="62"/>
                        </p:cond>
                      </p:stCondLst>
                      <p:childTnLst>
                        <p:par>
                          <p:cTn id="64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6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41" presetClass="entr" presetSubtype="0" fill="hold" grpId="1" nodeType="click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2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2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2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2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 tmFilter="0,0; .5, 1; 1, 1"/>
                                        <p:tgtEl>
                                          <p:spTgt spid="102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uiExpand="1" build="p"/>
      <p:bldP spid="10244" grpId="1" uiExpand="1" build="p"/>
    </p:bldLst>
  </p:timing>
</p:sld>
</file>

<file path=ppt/tags/tag1.xml><?xml version="1.0" encoding="utf-8"?>
<p:tagLst xmlns:p="http://schemas.openxmlformats.org/presentationml/2006/main">
  <p:tag name="AS_UNIQUEID" val="1"/>
</p:tagLst>
</file>

<file path=ppt/tags/tag10.xml><?xml version="1.0" encoding="utf-8"?>
<p:tagLst xmlns:p="http://schemas.openxmlformats.org/presentationml/2006/main">
  <p:tag name="AS_UNIQUEID" val="9"/>
</p:tagLst>
</file>

<file path=ppt/tags/tag11.xml><?xml version="1.0" encoding="utf-8"?>
<p:tagLst xmlns:p="http://schemas.openxmlformats.org/presentationml/2006/main">
  <p:tag name="AS_UNIQUEID" val="10"/>
</p:tagLst>
</file>

<file path=ppt/tags/tag12.xml><?xml version="1.0" encoding="utf-8"?>
<p:tagLst xmlns:p="http://schemas.openxmlformats.org/presentationml/2006/main">
  <p:tag name="AS_UNIQUEID" val="11"/>
</p:tagLst>
</file>

<file path=ppt/tags/tag13.xml><?xml version="1.0" encoding="utf-8"?>
<p:tagLst xmlns:p="http://schemas.openxmlformats.org/presentationml/2006/main">
  <p:tag name="AS_UNIQUEID" val="12"/>
</p:tagLst>
</file>

<file path=ppt/tags/tag14.xml><?xml version="1.0" encoding="utf-8"?>
<p:tagLst xmlns:p="http://schemas.openxmlformats.org/presentationml/2006/main">
  <p:tag name="AS_UNIQUEID" val="13"/>
</p:tagLst>
</file>

<file path=ppt/tags/tag15.xml><?xml version="1.0" encoding="utf-8"?>
<p:tagLst xmlns:p="http://schemas.openxmlformats.org/presentationml/2006/main">
  <p:tag name="AS_UNIQUEID" val="14"/>
</p:tagLst>
</file>

<file path=ppt/tags/tag16.xml><?xml version="1.0" encoding="utf-8"?>
<p:tagLst xmlns:p="http://schemas.openxmlformats.org/presentationml/2006/main">
  <p:tag name="AS_UNIQUEID" val="15"/>
</p:tagLst>
</file>

<file path=ppt/tags/tag17.xml><?xml version="1.0" encoding="utf-8"?>
<p:tagLst xmlns:p="http://schemas.openxmlformats.org/presentationml/2006/main">
  <p:tag name="AS_UNIQUEID" val="16"/>
</p:tagLst>
</file>

<file path=ppt/tags/tag18.xml><?xml version="1.0" encoding="utf-8"?>
<p:tagLst xmlns:p="http://schemas.openxmlformats.org/presentationml/2006/main">
  <p:tag name="AS_UNIQUEID" val="17"/>
</p:tagLst>
</file>

<file path=ppt/tags/tag19.xml><?xml version="1.0" encoding="utf-8"?>
<p:tagLst xmlns:p="http://schemas.openxmlformats.org/presentationml/2006/main">
  <p:tag name="AS_UNIQUEID" val="18"/>
</p:tagLst>
</file>

<file path=ppt/tags/tag2.xml><?xml version="1.0" encoding="utf-8"?>
<p:tagLst xmlns:p="http://schemas.openxmlformats.org/presentationml/2006/main">
  <p:tag name="AS_UNIQUEID" val="0"/>
</p:tagLst>
</file>

<file path=ppt/tags/tag20.xml><?xml version="1.0" encoding="utf-8"?>
<p:tagLst xmlns:p="http://schemas.openxmlformats.org/presentationml/2006/main">
  <p:tag name="AS_UNIQUEID" val="19"/>
</p:tagLst>
</file>

<file path=ppt/tags/tag21.xml><?xml version="1.0" encoding="utf-8"?>
<p:tagLst xmlns:p="http://schemas.openxmlformats.org/presentationml/2006/main">
  <p:tag name="AS_UNIQUEID" val="20"/>
</p:tagLst>
</file>

<file path=ppt/tags/tag22.xml><?xml version="1.0" encoding="utf-8"?>
<p:tagLst xmlns:p="http://schemas.openxmlformats.org/presentationml/2006/main">
  <p:tag name="AS_UNIQUEID" val="21"/>
</p:tagLst>
</file>

<file path=ppt/tags/tag23.xml><?xml version="1.0" encoding="utf-8"?>
<p:tagLst xmlns:p="http://schemas.openxmlformats.org/presentationml/2006/main">
  <p:tag name="AS_UNIQUEID" val="22"/>
</p:tagLst>
</file>

<file path=ppt/tags/tag24.xml><?xml version="1.0" encoding="utf-8"?>
<p:tagLst xmlns:p="http://schemas.openxmlformats.org/presentationml/2006/main">
  <p:tag name="AS_UNIQUEID" val="23"/>
</p:tagLst>
</file>

<file path=ppt/tags/tag25.xml><?xml version="1.0" encoding="utf-8"?>
<p:tagLst xmlns:p="http://schemas.openxmlformats.org/presentationml/2006/main">
  <p:tag name="AS_UNIQUEID" val="24"/>
</p:tagLst>
</file>

<file path=ppt/tags/tag26.xml><?xml version="1.0" encoding="utf-8"?>
<p:tagLst xmlns:p="http://schemas.openxmlformats.org/presentationml/2006/main">
  <p:tag name="AS_UNIQUEID" val="25"/>
</p:tagLst>
</file>

<file path=ppt/tags/tag27.xml><?xml version="1.0" encoding="utf-8"?>
<p:tagLst xmlns:p="http://schemas.openxmlformats.org/presentationml/2006/main">
  <p:tag name="AS_UNIQUEID" val="26"/>
</p:tagLst>
</file>

<file path=ppt/tags/tag28.xml><?xml version="1.0" encoding="utf-8"?>
<p:tagLst xmlns:p="http://schemas.openxmlformats.org/presentationml/2006/main">
  <p:tag name="AS_UNIQUEID" val="27"/>
</p:tagLst>
</file>

<file path=ppt/tags/tag29.xml><?xml version="1.0" encoding="utf-8"?>
<p:tagLst xmlns:p="http://schemas.openxmlformats.org/presentationml/2006/main">
  <p:tag name="AS_UNIQUEID" val="28"/>
</p:tagLst>
</file>

<file path=ppt/tags/tag3.xml><?xml version="1.0" encoding="utf-8"?>
<p:tagLst xmlns:p="http://schemas.openxmlformats.org/presentationml/2006/main">
  <p:tag name="AS_UNIQUEID" val="2"/>
</p:tagLst>
</file>

<file path=ppt/tags/tag30.xml><?xml version="1.0" encoding="utf-8"?>
<p:tagLst xmlns:p="http://schemas.openxmlformats.org/presentationml/2006/main">
  <p:tag name="AS_UNIQUEID" val="29"/>
</p:tagLst>
</file>

<file path=ppt/tags/tag31.xml><?xml version="1.0" encoding="utf-8"?>
<p:tagLst xmlns:p="http://schemas.openxmlformats.org/presentationml/2006/main">
  <p:tag name="AS_UNIQUEID" val="30"/>
</p:tagLst>
</file>

<file path=ppt/tags/tag32.xml><?xml version="1.0" encoding="utf-8"?>
<p:tagLst xmlns:p="http://schemas.openxmlformats.org/presentationml/2006/main">
  <p:tag name="AS_UNIQUEID" val="31"/>
</p:tagLst>
</file>

<file path=ppt/tags/tag33.xml><?xml version="1.0" encoding="utf-8"?>
<p:tagLst xmlns:p="http://schemas.openxmlformats.org/presentationml/2006/main">
  <p:tag name="AS_UNIQUEID" val="32"/>
</p:tagLst>
</file>

<file path=ppt/tags/tag34.xml><?xml version="1.0" encoding="utf-8"?>
<p:tagLst xmlns:p="http://schemas.openxmlformats.org/presentationml/2006/main">
  <p:tag name="AS_UNIQUEID" val="33"/>
</p:tagLst>
</file>

<file path=ppt/tags/tag35.xml><?xml version="1.0" encoding="utf-8"?>
<p:tagLst xmlns:p="http://schemas.openxmlformats.org/presentationml/2006/main">
  <p:tag name="AS_UNIQUEID" val="34"/>
</p:tagLst>
</file>

<file path=ppt/tags/tag36.xml><?xml version="1.0" encoding="utf-8"?>
<p:tagLst xmlns:p="http://schemas.openxmlformats.org/presentationml/2006/main">
  <p:tag name="AS_UNIQUEID" val="35"/>
</p:tagLst>
</file>

<file path=ppt/tags/tag37.xml><?xml version="1.0" encoding="utf-8"?>
<p:tagLst xmlns:p="http://schemas.openxmlformats.org/presentationml/2006/main">
  <p:tag name="AS_UNIQUEID" val="36"/>
</p:tagLst>
</file>

<file path=ppt/tags/tag38.xml><?xml version="1.0" encoding="utf-8"?>
<p:tagLst xmlns:p="http://schemas.openxmlformats.org/presentationml/2006/main">
  <p:tag name="AS_UNIQUEID" val="37"/>
</p:tagLst>
</file>

<file path=ppt/tags/tag39.xml><?xml version="1.0" encoding="utf-8"?>
<p:tagLst xmlns:p="http://schemas.openxmlformats.org/presentationml/2006/main">
  <p:tag name="AS_UNIQUEID" val="38"/>
</p:tagLst>
</file>

<file path=ppt/tags/tag4.xml><?xml version="1.0" encoding="utf-8"?>
<p:tagLst xmlns:p="http://schemas.openxmlformats.org/presentationml/2006/main">
  <p:tag name="AS_UNIQUEID" val="3"/>
</p:tagLst>
</file>

<file path=ppt/tags/tag40.xml><?xml version="1.0" encoding="utf-8"?>
<p:tagLst xmlns:p="http://schemas.openxmlformats.org/presentationml/2006/main">
  <p:tag name="AS_UNIQUEID" val="39"/>
</p:tagLst>
</file>

<file path=ppt/tags/tag41.xml><?xml version="1.0" encoding="utf-8"?>
<p:tagLst xmlns:p="http://schemas.openxmlformats.org/presentationml/2006/main">
  <p:tag name="AS_UNIQUEID" val="40"/>
</p:tagLst>
</file>

<file path=ppt/tags/tag42.xml><?xml version="1.0" encoding="utf-8"?>
<p:tagLst xmlns:p="http://schemas.openxmlformats.org/presentationml/2006/main">
  <p:tag name="AS_UNIQUEID" val="41"/>
</p:tagLst>
</file>

<file path=ppt/tags/tag43.xml><?xml version="1.0" encoding="utf-8"?>
<p:tagLst xmlns:p="http://schemas.openxmlformats.org/presentationml/2006/main">
  <p:tag name="AS_UNIQUEID" val="42"/>
</p:tagLst>
</file>

<file path=ppt/tags/tag44.xml><?xml version="1.0" encoding="utf-8"?>
<p:tagLst xmlns:p="http://schemas.openxmlformats.org/presentationml/2006/main">
  <p:tag name="AS_UNIQUEID" val="43"/>
</p:tagLst>
</file>

<file path=ppt/tags/tag45.xml><?xml version="1.0" encoding="utf-8"?>
<p:tagLst xmlns:p="http://schemas.openxmlformats.org/presentationml/2006/main">
  <p:tag name="AS_UNIQUEID" val="44"/>
</p:tagLst>
</file>

<file path=ppt/tags/tag46.xml><?xml version="1.0" encoding="utf-8"?>
<p:tagLst xmlns:p="http://schemas.openxmlformats.org/presentationml/2006/main">
  <p:tag name="AS_UNIQUEID" val="45"/>
</p:tagLst>
</file>

<file path=ppt/tags/tag47.xml><?xml version="1.0" encoding="utf-8"?>
<p:tagLst xmlns:p="http://schemas.openxmlformats.org/presentationml/2006/main">
  <p:tag name="AS_UNIQUEID" val="46"/>
</p:tagLst>
</file>

<file path=ppt/tags/tag48.xml><?xml version="1.0" encoding="utf-8"?>
<p:tagLst xmlns:p="http://schemas.openxmlformats.org/presentationml/2006/main">
  <p:tag name="AS_UNIQUEID" val="47"/>
</p:tagLst>
</file>

<file path=ppt/tags/tag49.xml><?xml version="1.0" encoding="utf-8"?>
<p:tagLst xmlns:p="http://schemas.openxmlformats.org/presentationml/2006/main">
  <p:tag name="AS_UNIQUEID" val="48"/>
</p:tagLst>
</file>

<file path=ppt/tags/tag5.xml><?xml version="1.0" encoding="utf-8"?>
<p:tagLst xmlns:p="http://schemas.openxmlformats.org/presentationml/2006/main">
  <p:tag name="AS_UNIQUEID" val="4"/>
</p:tagLst>
</file>

<file path=ppt/tags/tag50.xml><?xml version="1.0" encoding="utf-8"?>
<p:tagLst xmlns:p="http://schemas.openxmlformats.org/presentationml/2006/main">
  <p:tag name="AS_UNIQUEID" val="49"/>
</p:tagLst>
</file>

<file path=ppt/tags/tag51.xml><?xml version="1.0" encoding="utf-8"?>
<p:tagLst xmlns:p="http://schemas.openxmlformats.org/presentationml/2006/main">
  <p:tag name="AS_UNIQUEID" val="50"/>
</p:tagLst>
</file>

<file path=ppt/tags/tag52.xml><?xml version="1.0" encoding="utf-8"?>
<p:tagLst xmlns:p="http://schemas.openxmlformats.org/presentationml/2006/main">
  <p:tag name="AS_UNIQUEID" val="51"/>
</p:tagLst>
</file>

<file path=ppt/tags/tag53.xml><?xml version="1.0" encoding="utf-8"?>
<p:tagLst xmlns:p="http://schemas.openxmlformats.org/presentationml/2006/main">
  <p:tag name="AS_UNIQUEID" val="52"/>
</p:tagLst>
</file>

<file path=ppt/tags/tag54.xml><?xml version="1.0" encoding="utf-8"?>
<p:tagLst xmlns:p="http://schemas.openxmlformats.org/presentationml/2006/main">
  <p:tag name="AS_UNIQUEID" val="53"/>
</p:tagLst>
</file>

<file path=ppt/tags/tag55.xml><?xml version="1.0" encoding="utf-8"?>
<p:tagLst xmlns:p="http://schemas.openxmlformats.org/presentationml/2006/main">
  <p:tag name="AS_UNIQUEID" val="54"/>
</p:tagLst>
</file>

<file path=ppt/tags/tag56.xml><?xml version="1.0" encoding="utf-8"?>
<p:tagLst xmlns:p="http://schemas.openxmlformats.org/presentationml/2006/main">
  <p:tag name="AS_UNIQUEID" val="55"/>
</p:tagLst>
</file>

<file path=ppt/tags/tag57.xml><?xml version="1.0" encoding="utf-8"?>
<p:tagLst xmlns:p="http://schemas.openxmlformats.org/presentationml/2006/main">
  <p:tag name="AS_UNIQUEID" val="56"/>
</p:tagLst>
</file>

<file path=ppt/tags/tag58.xml><?xml version="1.0" encoding="utf-8"?>
<p:tagLst xmlns:p="http://schemas.openxmlformats.org/presentationml/2006/main">
  <p:tag name="AS_UNIQUEID" val="57"/>
</p:tagLst>
</file>

<file path=ppt/tags/tag59.xml><?xml version="1.0" encoding="utf-8"?>
<p:tagLst xmlns:p="http://schemas.openxmlformats.org/presentationml/2006/main">
  <p:tag name="AS_UNIQUEID" val="58"/>
</p:tagLst>
</file>

<file path=ppt/tags/tag6.xml><?xml version="1.0" encoding="utf-8"?>
<p:tagLst xmlns:p="http://schemas.openxmlformats.org/presentationml/2006/main">
  <p:tag name="AS_UNIQUEID" val="5"/>
</p:tagLst>
</file>

<file path=ppt/tags/tag60.xml><?xml version="1.0" encoding="utf-8"?>
<p:tagLst xmlns:p="http://schemas.openxmlformats.org/presentationml/2006/main">
  <p:tag name="AS_UNIQUEID" val="59"/>
</p:tagLst>
</file>

<file path=ppt/tags/tag61.xml><?xml version="1.0" encoding="utf-8"?>
<p:tagLst xmlns:p="http://schemas.openxmlformats.org/presentationml/2006/main">
  <p:tag name="AS_NET" val="4.0.30319.42000"/>
  <p:tag name="AS_OS" val="Microsoft Windows NT 6.2.9200.0"/>
  <p:tag name="AS_RELEASE_DATE" val="2017.01.13"/>
  <p:tag name="AS_TITLE" val="Aspose.Slides for .NET 4.0"/>
  <p:tag name="AS_VERSION" val="16.12.1.0"/>
</p:tagLst>
</file>

<file path=ppt/tags/tag7.xml><?xml version="1.0" encoding="utf-8"?>
<p:tagLst xmlns:p="http://schemas.openxmlformats.org/presentationml/2006/main">
  <p:tag name="AS_UNIQUEID" val="6"/>
</p:tagLst>
</file>

<file path=ppt/tags/tag8.xml><?xml version="1.0" encoding="utf-8"?>
<p:tagLst xmlns:p="http://schemas.openxmlformats.org/presentationml/2006/main">
  <p:tag name="AS_UNIQUEID" val="7"/>
</p:tagLst>
</file>

<file path=ppt/tags/tag9.xml><?xml version="1.0" encoding="utf-8"?>
<p:tagLst xmlns:p="http://schemas.openxmlformats.org/presentationml/2006/main">
  <p:tag name="AS_UNIQUEID" val="8"/>
</p:tagLst>
</file>

<file path=ppt/theme/theme1.xml><?xml version="1.0" encoding="utf-8"?>
<a:theme xmlns:r="http://schemas.openxmlformats.org/officeDocument/2006/relationships"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&#65279;<?xml version="1.0" encoding="utf-8" standalone="yes"?>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&#65279;<?xml version="1.0" encoding="utf-8" standalone="yes"?>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&#65279;<?xml version="1.0" encoding="utf-8" standalone="yes"?>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71204D0FC17C942829FAA371BEF1116" ma:contentTypeVersion="7" ma:contentTypeDescription="Create a new document." ma:contentTypeScope="" ma:versionID="a235812aa3f8acf769715af7725773db">
  <xsd:schema xmlns:xsd="http://www.w3.org/2001/XMLSchema" xmlns:xs="http://www.w3.org/2001/XMLSchema" xmlns:p="http://schemas.microsoft.com/office/2006/metadata/properties" xmlns:ns2="f45c64de-80c6-4060-b669-b1ce3442f828" xmlns:ns3="a275ba49-db92-471d-8c08-cd84a3a06beb" targetNamespace="http://schemas.microsoft.com/office/2006/metadata/properties" ma:root="true" ma:fieldsID="d732685ca93e4f868118398c42de050e" ns2:_="" ns3:_="">
    <xsd:import namespace="f45c64de-80c6-4060-b669-b1ce3442f828"/>
    <xsd:import namespace="a275ba49-db92-471d-8c08-cd84a3a06be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5c64de-80c6-4060-b669-b1ce3442f8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75ba49-db92-471d-8c08-cd84a3a06be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943AC26-9C10-4BD0-832A-C836FA69E3D2}">
  <ds:schemaRefs>
    <ds:schemaRef ds:uri="http://schemas.microsoft.com/office/infopath/2007/PartnerControls"/>
    <ds:schemaRef ds:uri="http://schemas.microsoft.com/office/2006/documentManagement/types"/>
    <ds:schemaRef ds:uri="a275ba49-db92-471d-8c08-cd84a3a06beb"/>
    <ds:schemaRef ds:uri="http://schemas.microsoft.com/office/2006/metadata/properties"/>
    <ds:schemaRef ds:uri="http://purl.org/dc/dcmitype/"/>
    <ds:schemaRef ds:uri="http://schemas.openxmlformats.org/package/2006/metadata/core-properties"/>
    <ds:schemaRef ds:uri="f45c64de-80c6-4060-b669-b1ce3442f828"/>
    <ds:schemaRef ds:uri="http://www.w3.org/XML/1998/namespace"/>
    <ds:schemaRef ds:uri="http://purl.org/dc/terms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73D14AA6-A186-41B3-BD61-5136285F54B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EF7A9C2-9198-4B47-9BC7-28AF2518C3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45c64de-80c6-4060-b669-b1ce3442f828"/>
    <ds:schemaRef ds:uri="a275ba49-db92-471d-8c08-cd84a3a06b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:vt="http://schemas.openxmlformats.org/officeDocument/2006/docPropsVTypes" xmlns="http://schemas.openxmlformats.org/officeDocument/2006/extended-properties">
  <Company>MidKent College</Company>
  <PresentationFormat>Widescreen</PresentationFormat>
  <Paragraphs>120</Paragraphs>
  <Slides>16</Slides>
  <Notes>2</Notes>
  <TotalTime>2640</TotalTime>
  <HiddenSlides>0</HiddenSlides>
  <MMClips>1</MMClips>
  <ScaleCrop>0</ScaleCrop>
  <HeadingPairs>
    <vt:vector baseType="variant" size="4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baseType="lpstr" size="17">
      <vt:lpstr>Office Theme</vt:lpstr>
      <vt:lpstr>Slide 1</vt:lpstr>
      <vt:lpstr>Slide 2</vt:lpstr>
      <vt:lpstr>Slide 3</vt:lpstr>
      <vt:lpstr>Slide 4</vt:lpstr>
      <vt:lpstr>Slide 5</vt:lpstr>
      <vt:lpstr>Unknown on both sides:</vt:lpstr>
      <vt:lpstr>Unknown on both sides:</vt:lpstr>
      <vt:lpstr>Try these:  Solve each equation</vt:lpstr>
      <vt:lpstr>Try these:  Solve each equation</vt:lpstr>
      <vt:lpstr>Write each equation and solve it to find x.</vt:lpstr>
      <vt:lpstr>Solving equations with brackets on both sides:</vt:lpstr>
      <vt:lpstr>Write each equation and solve it to find x.</vt:lpstr>
      <vt:lpstr>Slide 13</vt:lpstr>
      <vt:lpstr>Slide 14</vt:lpstr>
      <vt:lpstr>Todays Objectives – Have you met them?</vt:lpstr>
      <vt:lpstr>Slide 16</vt:lpstr>
    </vt:vector>
  </TitlesOfParts>
  <LinksUpToDate>0</LinksUpToDate>
  <SharedDoc>0</SharedDoc>
  <HyperlinksChanged>0</HyperlinksChanged>
  <Application>Aspose.Slides for .NET</Application>
  <AppVersion>16.1201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Get started</dc:title>
  <dc:creator>Damian Rollinson</dc:creator>
  <cp:lastModifiedBy>Samuel Bamber</cp:lastModifiedBy>
  <cp:revision>60</cp:revision>
  <cp:lastPrinted>2017-05-19T11:56:43.000</cp:lastPrinted>
  <dcterms:created xsi:type="dcterms:W3CDTF">2017-05-17T10:50:23Z</dcterms:created>
  <dcterms:modified xsi:type="dcterms:W3CDTF">2020-03-03T10:39:21Z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ContentTypeId">
    <vt:lpwstr>0x010100371204D0FC17C942829FAA371BEF1116</vt:lpwstr>
  </property>
</Properties>
</file>