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8" r:id="rId6"/>
    <p:sldId id="285" r:id="rId7"/>
    <p:sldId id="259" r:id="rId8"/>
    <p:sldId id="274" r:id="rId9"/>
    <p:sldId id="275" r:id="rId10"/>
    <p:sldId id="276" r:id="rId11"/>
    <p:sldId id="277" r:id="rId12"/>
    <p:sldId id="278" r:id="rId13"/>
    <p:sldId id="279" r:id="rId14"/>
    <p:sldId id="280" r:id="rId15"/>
    <p:sldId id="281" r:id="rId16"/>
    <p:sldId id="282" r:id="rId17"/>
    <p:sldId id="273" r:id="rId18"/>
    <p:sldId id="283" r:id="rId19"/>
    <p:sldId id="284" r:id="rId20"/>
    <p:sldId id="268" r:id="rId21"/>
    <p:sldId id="270"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50" d="100"/>
          <a:sy n="50" d="100"/>
        </p:scale>
        <p:origin x="36" y="65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D649850-C4CD-44F6-A1E0-83FDAA6D5436}" type="datetimeFigureOut">
              <a:rPr lang="en-GB" smtClean="0"/>
              <a:t>28/11/2019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EC4946-F840-4432-A32D-D6DE0E4EAA90}" type="slidenum">
              <a:rPr lang="en-GB" smtClean="0"/>
              <a:t>‹#›</a:t>
            </a:fld>
            <a:endParaRPr lang="en-GB"/>
          </a:p>
        </p:txBody>
      </p:sp>
    </p:spTree>
    <p:extLst>
      <p:ext uri="{BB962C8B-B14F-4D97-AF65-F5344CB8AC3E}">
        <p14:creationId xmlns:p14="http://schemas.microsoft.com/office/powerpoint/2010/main" val="146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could also be a YouTube clip, matching exercise,</a:t>
            </a:r>
            <a:r>
              <a:rPr lang="en-GB" baseline="0" dirty="0" smtClean="0"/>
              <a:t> Anything that will engage the learners from the start of the lesson.</a:t>
            </a:r>
          </a:p>
          <a:p>
            <a:r>
              <a:rPr lang="en-GB" baseline="0" dirty="0" smtClean="0"/>
              <a:t>TUTOR TO TAKE THE REGISTER DURING THIS TIME. THERE IS NO NEED TO CALL OUT NAMES.</a:t>
            </a:r>
            <a:endParaRPr lang="en-GB" dirty="0"/>
          </a:p>
        </p:txBody>
      </p:sp>
      <p:sp>
        <p:nvSpPr>
          <p:cNvPr id="4" name="Slide Number Placeholder 3"/>
          <p:cNvSpPr>
            <a:spLocks noGrp="1"/>
          </p:cNvSpPr>
          <p:nvPr>
            <p:ph type="sldNum" sz="quarter" idx="10"/>
          </p:nvPr>
        </p:nvSpPr>
        <p:spPr/>
        <p:txBody>
          <a:bodyPr/>
          <a:lstStyle/>
          <a:p>
            <a:fld id="{8FEC4946-F840-4432-A32D-D6DE0E4EAA90}" type="slidenum">
              <a:rPr lang="en-GB" smtClean="0"/>
              <a:t>1</a:t>
            </a:fld>
            <a:endParaRPr lang="en-GB"/>
          </a:p>
        </p:txBody>
      </p:sp>
    </p:spTree>
    <p:extLst>
      <p:ext uri="{BB962C8B-B14F-4D97-AF65-F5344CB8AC3E}">
        <p14:creationId xmlns:p14="http://schemas.microsoft.com/office/powerpoint/2010/main" val="22563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could also be a YouTube clip, matching exercise,</a:t>
            </a:r>
            <a:r>
              <a:rPr lang="en-GB" baseline="0" dirty="0" smtClean="0"/>
              <a:t> Anything that will engage the learners from the start of the lesson.</a:t>
            </a:r>
          </a:p>
          <a:p>
            <a:r>
              <a:rPr lang="en-GB" baseline="0" dirty="0" smtClean="0"/>
              <a:t>TUTOR TO TAKE THE REGISTER DURING THIS TIME. THERE IS NO NEED TO CALL OUT NAMES.</a:t>
            </a:r>
            <a:endParaRPr lang="en-GB" dirty="0"/>
          </a:p>
        </p:txBody>
      </p:sp>
      <p:sp>
        <p:nvSpPr>
          <p:cNvPr id="4" name="Slide Number Placeholder 3"/>
          <p:cNvSpPr>
            <a:spLocks noGrp="1"/>
          </p:cNvSpPr>
          <p:nvPr>
            <p:ph type="sldNum" sz="quarter" idx="10"/>
          </p:nvPr>
        </p:nvSpPr>
        <p:spPr/>
        <p:txBody>
          <a:bodyPr/>
          <a:lstStyle/>
          <a:p>
            <a:fld id="{8FEC4946-F840-4432-A32D-D6DE0E4EAA90}" type="slidenum">
              <a:rPr lang="en-GB" smtClean="0"/>
              <a:t>2</a:t>
            </a:fld>
            <a:endParaRPr lang="en-GB"/>
          </a:p>
        </p:txBody>
      </p:sp>
    </p:spTree>
    <p:extLst>
      <p:ext uri="{BB962C8B-B14F-4D97-AF65-F5344CB8AC3E}">
        <p14:creationId xmlns:p14="http://schemas.microsoft.com/office/powerpoint/2010/main" val="196633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FF32-EAA0-491B-B68E-9758FA68789F}" type="slidenum">
              <a:rPr lang="en-GB" altLang="en-US"/>
              <a:pPr/>
              <a:t>4</a:t>
            </a:fld>
            <a:endParaRPr lang="en-GB" alt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822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D04DF-D2EE-4EB5-975C-C6863DAEA0C0}" type="slidenum">
              <a:rPr lang="en-GB" altLang="en-US"/>
              <a:pPr/>
              <a:t>5</a:t>
            </a:fld>
            <a:endParaRPr lang="en-GB" alt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ltLang="en-US"/>
              <a:t>Tell pupils that we can check that the calculated probabilities given by the tree diagram are correct by adding them all together. They should add up to 1.</a:t>
            </a:r>
          </a:p>
        </p:txBody>
      </p:sp>
    </p:spTree>
    <p:extLst>
      <p:ext uri="{BB962C8B-B14F-4D97-AF65-F5344CB8AC3E}">
        <p14:creationId xmlns:p14="http://schemas.microsoft.com/office/powerpoint/2010/main" val="75953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13962-21BB-4DD0-B241-3ECD43188757}" type="slidenum">
              <a:rPr lang="en-GB" altLang="en-US"/>
              <a:pPr/>
              <a:t>6</a:t>
            </a:fld>
            <a:endParaRPr lang="en-GB" alt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ltLang="en-US"/>
              <a:t>Ask pupils to tell another way to work out the probability of doing your homework and not going to the party (add together the other three probabilities). </a:t>
            </a:r>
            <a:r>
              <a:rPr lang="en-US" altLang="en-US">
                <a:cs typeface="Times New Roman" pitchFamily="18" charset="0"/>
              </a:rPr>
              <a:t>Doing the alternative calculation can be used to check the answer.</a:t>
            </a:r>
          </a:p>
          <a:p>
            <a:endParaRPr lang="en-US" altLang="en-US"/>
          </a:p>
        </p:txBody>
      </p:sp>
    </p:spTree>
    <p:extLst>
      <p:ext uri="{BB962C8B-B14F-4D97-AF65-F5344CB8AC3E}">
        <p14:creationId xmlns:p14="http://schemas.microsoft.com/office/powerpoint/2010/main" val="114362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7A93D-FEB0-4AC4-87D1-7EEE026497BF}" type="slidenum">
              <a:rPr lang="en-GB" altLang="en-US"/>
              <a:pPr/>
              <a:t>9</a:t>
            </a:fld>
            <a:endParaRPr lang="en-GB" alt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ltLang="en-US"/>
              <a:t>Ask pupils if they think that it is more likely that they choose an odd pair or a matching pair, or if both are equally likely.</a:t>
            </a:r>
          </a:p>
        </p:txBody>
      </p:sp>
    </p:spTree>
    <p:extLst>
      <p:ext uri="{BB962C8B-B14F-4D97-AF65-F5344CB8AC3E}">
        <p14:creationId xmlns:p14="http://schemas.microsoft.com/office/powerpoint/2010/main" val="365049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A437E-9B47-4275-BDD5-07E49A68D5B0}" type="slidenum">
              <a:rPr lang="en-GB" altLang="en-US"/>
              <a:pPr/>
              <a:t>10</a:t>
            </a:fld>
            <a:endParaRPr lang="en-GB" alt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345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F7219-C7B0-4470-A0B1-A53C78CAB7E4}" type="slidenum">
              <a:rPr lang="en-GB" altLang="en-US"/>
              <a:pPr/>
              <a:t>11</a:t>
            </a:fld>
            <a:endParaRPr lang="en-GB"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a:t>Ask pupils to give you another method of working out the probability of getting two socks that don’t match (1 </a:t>
            </a:r>
            <a:r>
              <a:rPr lang="en-US" altLang="en-US">
                <a:cs typeface="Times New Roman" pitchFamily="18" charset="0"/>
              </a:rPr>
              <a:t>– 53/95). Doing the alternative calculation can be used to check the answer.</a:t>
            </a:r>
          </a:p>
        </p:txBody>
      </p:sp>
    </p:spTree>
    <p:extLst>
      <p:ext uri="{BB962C8B-B14F-4D97-AF65-F5344CB8AC3E}">
        <p14:creationId xmlns:p14="http://schemas.microsoft.com/office/powerpoint/2010/main" val="75714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211775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400624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141652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16807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54121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64837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D639DD-4AC2-48D8-A37A-F32F2D9B3A0C}"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41409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D639DD-4AC2-48D8-A37A-F32F2D9B3A0C}" type="datetimeFigureOut">
              <a:rPr lang="en-GB" smtClean="0"/>
              <a:t>28/11/2019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217825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D639DD-4AC2-48D8-A37A-F32F2D9B3A0C}" type="datetimeFigureOut">
              <a:rPr lang="en-GB" smtClean="0"/>
              <a:t>28/11/2019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284065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639DD-4AC2-48D8-A37A-F32F2D9B3A0C}" type="datetimeFigureOut">
              <a:rPr lang="en-GB" smtClean="0"/>
              <a:t>28/11/2019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554168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D639DD-4AC2-48D8-A37A-F32F2D9B3A0C}"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89940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48408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D639DD-4AC2-48D8-A37A-F32F2D9B3A0C}"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49497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721959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286076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8270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8538C7-E255-47E8-9388-DC395F41058D}"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88876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8538C7-E255-47E8-9388-DC395F41058D}" type="datetimeFigureOut">
              <a:rPr lang="en-GB" smtClean="0"/>
              <a:t>28/11/2019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36665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8538C7-E255-47E8-9388-DC395F41058D}" type="datetimeFigureOut">
              <a:rPr lang="en-GB" smtClean="0"/>
              <a:t>28/11/2019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55333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538C7-E255-47E8-9388-DC395F41058D}" type="datetimeFigureOut">
              <a:rPr lang="en-GB" smtClean="0"/>
              <a:t>28/11/2019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108250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538C7-E255-47E8-9388-DC395F41058D}"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181245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538C7-E255-47E8-9388-DC395F41058D}"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7555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FFF">
            <a:alpha val="3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538C7-E255-47E8-9388-DC395F41058D}" type="datetimeFigureOut">
              <a:rPr lang="en-GB" smtClean="0"/>
              <a:t>28/11/2019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F4B4C-9477-40F9-8D4F-4291782E1AD4}"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 y="5486400"/>
            <a:ext cx="12261669" cy="1443309"/>
          </a:xfrm>
          <a:prstGeom prst="rect">
            <a:avLst/>
          </a:prstGeom>
        </p:spPr>
      </p:pic>
    </p:spTree>
    <p:extLst>
      <p:ext uri="{BB962C8B-B14F-4D97-AF65-F5344CB8AC3E}">
        <p14:creationId xmlns:p14="http://schemas.microsoft.com/office/powerpoint/2010/main" val="302794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FFF">
            <a:alpha val="3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639DD-4AC2-48D8-A37A-F32F2D9B3A0C}" type="datetimeFigureOut">
              <a:rPr lang="en-GB" smtClean="0"/>
              <a:t>28/11/2019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DF5A8-739E-48EB-A7C1-198710A53603}" type="slidenum">
              <a:rPr lang="en-GB" smtClean="0"/>
              <a:t>‹#›</a:t>
            </a:fld>
            <a:endParaRPr lang="en-GB"/>
          </a:p>
        </p:txBody>
      </p:sp>
    </p:spTree>
    <p:extLst>
      <p:ext uri="{BB962C8B-B14F-4D97-AF65-F5344CB8AC3E}">
        <p14:creationId xmlns:p14="http://schemas.microsoft.com/office/powerpoint/2010/main" val="200574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juto2ze8Lg" TargetMode="External"/><Relationship Id="rId2" Type="http://schemas.openxmlformats.org/officeDocument/2006/relationships/hyperlink" Target="https://www.youtube.com/watch?v=gOmj58JdxL8" TargetMode="External"/><Relationship Id="rId1" Type="http://schemas.openxmlformats.org/officeDocument/2006/relationships/slideLayout" Target="../slideLayouts/slideLayout2.xml"/><Relationship Id="rId5" Type="http://schemas.openxmlformats.org/officeDocument/2006/relationships/hyperlink" Target="https://www.youtube.com/watch?v=6K77Igo39vk" TargetMode="External"/><Relationship Id="rId4" Type="http://schemas.openxmlformats.org/officeDocument/2006/relationships/hyperlink" Target="https://www.youtube.com/watch?v=kwh4SD1ToF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4503" y="91440"/>
            <a:ext cx="7876904" cy="461665"/>
          </a:xfrm>
          <a:prstGeom prst="rect">
            <a:avLst/>
          </a:prstGeom>
          <a:noFill/>
        </p:spPr>
        <p:txBody>
          <a:bodyPr wrap="square" rtlCol="0">
            <a:spAutoFit/>
          </a:bodyPr>
          <a:lstStyle/>
          <a:p>
            <a:r>
              <a:rPr lang="en-GB" sz="2400" b="1" u="sng" dirty="0" smtClean="0"/>
              <a:t>Desk Work, 1-10 Quiz. Answer these questions in your book</a:t>
            </a:r>
            <a:endParaRPr lang="en-GB" sz="2400" b="1" u="sng" dirty="0"/>
          </a:p>
        </p:txBody>
      </p:sp>
      <mc:AlternateContent xmlns:mc="http://schemas.openxmlformats.org/markup-compatibility/2006" xmlns:a14="http://schemas.microsoft.com/office/drawing/2010/main">
        <mc:Choice Requires="a14">
          <p:sp>
            <p:nvSpPr>
              <p:cNvPr id="7" name="TextBox 6"/>
              <p:cNvSpPr txBox="1"/>
              <p:nvPr/>
            </p:nvSpPr>
            <p:spPr>
              <a:xfrm>
                <a:off x="209006" y="718456"/>
                <a:ext cx="9901645" cy="4701608"/>
              </a:xfrm>
              <a:prstGeom prst="rect">
                <a:avLst/>
              </a:prstGeom>
              <a:noFill/>
            </p:spPr>
            <p:txBody>
              <a:bodyPr wrap="square" rtlCol="0">
                <a:spAutoFit/>
              </a:bodyPr>
              <a:lstStyle/>
              <a:p>
                <a:pPr marL="514350" indent="-514350">
                  <a:buAutoNum type="arabicParenR"/>
                </a:pPr>
                <a14:m>
                  <m:oMath xmlns:m="http://schemas.openxmlformats.org/officeDocument/2006/math">
                    <m:r>
                      <a:rPr lang="en-GB" sz="2800" b="0" i="1" smtClean="0">
                        <a:latin typeface="Cambria Math" panose="02040503050406030204" pitchFamily="18" charset="0"/>
                        <a:ea typeface="Cambria Math" panose="02040503050406030204" pitchFamily="18" charset="0"/>
                      </a:rPr>
                      <m:t>5−8×2</m:t>
                    </m:r>
                  </m:oMath>
                </a14:m>
                <a:endParaRPr lang="en-GB" sz="2800" b="0" dirty="0" smtClean="0">
                  <a:ea typeface="Cambria Math" panose="02040503050406030204" pitchFamily="18" charset="0"/>
                </a:endParaRPr>
              </a:p>
              <a:p>
                <a:pPr marL="514350" indent="-514350">
                  <a:buAutoNum type="arabicParenR"/>
                </a:pP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i="1" smtClean="0">
                        <a:latin typeface="Cambria Math" panose="02040503050406030204" pitchFamily="18" charset="0"/>
                        <a:ea typeface="Cambria Math" panose="02040503050406030204" pitchFamily="18" charset="0"/>
                      </a:rPr>
                      <m:t>×</m:t>
                    </m:r>
                    <m:f>
                      <m:fPr>
                        <m:ctrlPr>
                          <a:rPr lang="en-GB" sz="280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1</m:t>
                        </m:r>
                      </m:num>
                      <m:den>
                        <m:r>
                          <a:rPr lang="en-GB" sz="2800" b="0" i="1" smtClean="0">
                            <a:latin typeface="Cambria Math" panose="02040503050406030204" pitchFamily="18" charset="0"/>
                            <a:ea typeface="Cambria Math" panose="02040503050406030204" pitchFamily="18" charset="0"/>
                          </a:rPr>
                          <m:t>4</m:t>
                        </m:r>
                      </m:den>
                    </m:f>
                  </m:oMath>
                </a14:m>
                <a:endParaRPr lang="en-GB" sz="2800" dirty="0" smtClean="0"/>
              </a:p>
              <a:p>
                <a:pPr marL="342900" indent="-342900">
                  <a:buAutoNum type="arabicParenR"/>
                </a:pPr>
                <a:r>
                  <a:rPr lang="en-GB" sz="2800" b="0" dirty="0" smtClean="0"/>
                  <a:t> </a:t>
                </a:r>
                <a14:m>
                  <m:oMath xmlns:m="http://schemas.openxmlformats.org/officeDocument/2006/math">
                    <m:r>
                      <a:rPr lang="en-GB" sz="2800" b="0" i="1" smtClean="0">
                        <a:latin typeface="Cambria Math" panose="02040503050406030204" pitchFamily="18" charset="0"/>
                      </a:rPr>
                      <m:t>0.55+0.65</m:t>
                    </m:r>
                  </m:oMath>
                </a14:m>
                <a:endParaRPr lang="en-GB" sz="2800" b="0" dirty="0" smtClean="0">
                  <a:ea typeface="Cambria Math" panose="02040503050406030204" pitchFamily="18" charset="0"/>
                </a:endParaRPr>
              </a:p>
              <a:p>
                <a:pPr marL="342900" indent="-342900">
                  <a:buAutoNum type="arabicParenR"/>
                </a:pPr>
                <a:r>
                  <a:rPr lang="en-GB" sz="2800" dirty="0" smtClean="0"/>
                  <a:t>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2</m:t>
                        </m:r>
                      </m:sup>
                    </m:sSup>
                    <m:r>
                      <a:rPr lang="en-GB" sz="2800" i="1" smtClean="0">
                        <a:latin typeface="Cambria Math" panose="02040503050406030204" pitchFamily="18" charset="0"/>
                        <a:ea typeface="Cambria Math" panose="02040503050406030204" pitchFamily="18" charset="0"/>
                      </a:rPr>
                      <m:t>×</m:t>
                    </m:r>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3</m:t>
                        </m:r>
                      </m:e>
                      <m:sup>
                        <m:r>
                          <a:rPr lang="en-GB" sz="2800" b="0" i="1" smtClean="0">
                            <a:latin typeface="Cambria Math" panose="02040503050406030204" pitchFamily="18" charset="0"/>
                            <a:ea typeface="Cambria Math" panose="02040503050406030204" pitchFamily="18" charset="0"/>
                          </a:rPr>
                          <m:t>2</m:t>
                        </m:r>
                      </m:sup>
                    </m:sSup>
                  </m:oMath>
                </a14:m>
                <a:endParaRPr lang="en-GB" sz="2800" dirty="0" smtClean="0"/>
              </a:p>
              <a:p>
                <a:pPr marL="342900" indent="-342900">
                  <a:buAutoNum type="arabicParenR"/>
                </a:pPr>
                <a:r>
                  <a:rPr lang="en-GB" sz="2800" dirty="0" smtClean="0"/>
                  <a:t> If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4</m:t>
                        </m:r>
                      </m:e>
                      <m:sup>
                        <m:r>
                          <a:rPr lang="en-GB" sz="2800" b="0" i="1" smtClean="0">
                            <a:latin typeface="Cambria Math" panose="02040503050406030204" pitchFamily="18" charset="0"/>
                          </a:rPr>
                          <m:t>5</m:t>
                        </m:r>
                      </m:sup>
                    </m:sSup>
                    <m:r>
                      <a:rPr lang="en-GB" sz="2800" i="1" smtClean="0">
                        <a:latin typeface="Cambria Math" panose="02040503050406030204" pitchFamily="18" charset="0"/>
                        <a:ea typeface="Cambria Math" panose="02040503050406030204" pitchFamily="18" charset="0"/>
                      </a:rPr>
                      <m:t>×</m:t>
                    </m:r>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4</m:t>
                        </m:r>
                      </m:e>
                      <m:sup>
                        <m:r>
                          <a:rPr lang="en-GB" sz="2800" b="0" i="1" smtClean="0">
                            <a:latin typeface="Cambria Math" panose="02040503050406030204" pitchFamily="18" charset="0"/>
                            <a:ea typeface="Cambria Math" panose="02040503050406030204" pitchFamily="18" charset="0"/>
                          </a:rPr>
                          <m:t>7</m:t>
                        </m:r>
                      </m:sup>
                    </m:sSup>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4</m:t>
                        </m:r>
                      </m:e>
                      <m:sup>
                        <m:r>
                          <a:rPr lang="en-GB" sz="2800" b="0" i="1" smtClean="0">
                            <a:latin typeface="Cambria Math" panose="02040503050406030204" pitchFamily="18" charset="0"/>
                            <a:ea typeface="Cambria Math" panose="02040503050406030204" pitchFamily="18" charset="0"/>
                          </a:rPr>
                          <m:t>12</m:t>
                        </m:r>
                      </m:sup>
                    </m:sSup>
                  </m:oMath>
                </a14:m>
                <a:r>
                  <a:rPr lang="en-GB" sz="2800" dirty="0" smtClean="0"/>
                  <a:t>, what does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6</m:t>
                        </m:r>
                      </m:sup>
                    </m:sSup>
                    <m:r>
                      <a:rPr lang="en-GB" sz="2800" i="1" smtClean="0">
                        <a:latin typeface="Cambria Math" panose="02040503050406030204" pitchFamily="18" charset="0"/>
                        <a:ea typeface="Cambria Math" panose="02040503050406030204" pitchFamily="18" charset="0"/>
                      </a:rPr>
                      <m:t>×</m:t>
                    </m:r>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5</m:t>
                        </m:r>
                      </m:e>
                      <m:sup>
                        <m:r>
                          <a:rPr lang="en-GB" sz="2800" b="0" i="1" smtClean="0">
                            <a:latin typeface="Cambria Math" panose="02040503050406030204" pitchFamily="18" charset="0"/>
                            <a:ea typeface="Cambria Math" panose="02040503050406030204" pitchFamily="18" charset="0"/>
                          </a:rPr>
                          <m:t>8</m:t>
                        </m:r>
                      </m:sup>
                    </m:sSup>
                    <m:r>
                      <a:rPr lang="en-GB" sz="2800" b="0" i="1" smtClean="0">
                        <a:latin typeface="Cambria Math" panose="02040503050406030204" pitchFamily="18" charset="0"/>
                        <a:ea typeface="Cambria Math" panose="02040503050406030204" pitchFamily="18" charset="0"/>
                      </a:rPr>
                      <m:t>= ?</m:t>
                    </m:r>
                  </m:oMath>
                </a14:m>
                <a:endParaRPr lang="en-GB" sz="2800" dirty="0" smtClean="0"/>
              </a:p>
              <a:p>
                <a:pPr marL="342900" indent="-342900">
                  <a:buAutoNum type="arabicParenR"/>
                </a:pPr>
                <a:r>
                  <a:rPr lang="en-GB" sz="2800" dirty="0" smtClean="0"/>
                  <a:t> Find 35% of 80</a:t>
                </a:r>
              </a:p>
              <a:p>
                <a:pPr marL="342900" indent="-342900">
                  <a:buAutoNum type="arabicParenR"/>
                </a:pPr>
                <a:r>
                  <a:rPr lang="en-GB" sz="2800" dirty="0" smtClean="0"/>
                  <a:t> 2, 2, 3, 3, 6, 2, 5, 5, 5, 2   What is the mode?</a:t>
                </a:r>
              </a:p>
              <a:p>
                <a:pPr marL="342900" indent="-342900">
                  <a:buAutoNum type="arabicParenR"/>
                </a:pPr>
                <a:r>
                  <a:rPr lang="en-GB" sz="2800" dirty="0" smtClean="0"/>
                  <a:t> </a:t>
                </a:r>
                <a:r>
                  <a:rPr lang="en-GB" sz="2000" dirty="0" smtClean="0"/>
                  <a:t>What would you need to do with the list in Q7 before finding the median?</a:t>
                </a:r>
                <a:endParaRPr lang="en-GB" sz="2800" dirty="0" smtClean="0"/>
              </a:p>
              <a:p>
                <a:pPr marL="342900" indent="-342900">
                  <a:buAutoNum type="arabicParenR"/>
                </a:pPr>
                <a:r>
                  <a:rPr lang="en-GB" sz="2800" dirty="0" smtClean="0"/>
                  <a:t> What is </a:t>
                </a:r>
                <a14:m>
                  <m:oMath xmlns:m="http://schemas.openxmlformats.org/officeDocument/2006/math">
                    <m:r>
                      <a:rPr lang="en-GB" sz="3600" i="1" smtClean="0">
                        <a:latin typeface="Cambria Math" panose="02040503050406030204" pitchFamily="18" charset="0"/>
                        <a:ea typeface="Cambria Math" panose="02040503050406030204" pitchFamily="18" charset="0"/>
                      </a:rPr>
                      <m:t>𝜋</m:t>
                    </m:r>
                  </m:oMath>
                </a14:m>
                <a:r>
                  <a:rPr lang="en-GB" sz="2800" dirty="0" smtClean="0"/>
                  <a:t>?</a:t>
                </a:r>
              </a:p>
              <a:p>
                <a:pPr marL="342900" indent="-342900">
                  <a:buAutoNum type="arabicParenR"/>
                </a:pPr>
                <a:r>
                  <a:rPr lang="en-GB" sz="2800" dirty="0" smtClean="0"/>
                  <a:t> A sequence goes 3, 7, 11, 15, 19, … what is the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𝑛</m:t>
                        </m:r>
                      </m:e>
                      <m:sup>
                        <m:r>
                          <a:rPr lang="en-GB" sz="2800" b="0" i="1" smtClean="0">
                            <a:latin typeface="Cambria Math" panose="02040503050406030204" pitchFamily="18" charset="0"/>
                          </a:rPr>
                          <m:t>𝑡h</m:t>
                        </m:r>
                      </m:sup>
                    </m:sSup>
                  </m:oMath>
                </a14:m>
                <a:r>
                  <a:rPr lang="en-GB" sz="2800" dirty="0" smtClean="0"/>
                  <a:t> term?</a:t>
                </a:r>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9006" y="718456"/>
                <a:ext cx="9901645" cy="4701608"/>
              </a:xfrm>
              <a:prstGeom prst="rect">
                <a:avLst/>
              </a:prstGeom>
              <a:blipFill>
                <a:blip r:embed="rId5"/>
                <a:stretch>
                  <a:fillRect l="-1292" b="-2853"/>
                </a:stretch>
              </a:blipFill>
            </p:spPr>
            <p:txBody>
              <a:bodyPr/>
              <a:lstStyle/>
              <a:p>
                <a:r>
                  <a:rPr lang="en-GB">
                    <a:noFill/>
                  </a:rPr>
                  <a:t> </a:t>
                </a:r>
              </a:p>
            </p:txBody>
          </p:sp>
        </mc:Fallback>
      </mc:AlternateContent>
    </p:spTree>
    <p:controls>
      <mc:AlternateContent xmlns:mc="http://schemas.openxmlformats.org/markup-compatibility/2006">
        <mc:Choice xmlns:v="urn:schemas-microsoft-com:vml" Requires="v">
          <p:control spid="1034" name="ShockwaveFlash1" r:id="rId2" imgW="2773440" imgH="1847880"/>
        </mc:Choice>
        <mc:Fallback>
          <p:control name="ShockwaveFlash1" r:id="rId2" imgW="2773440" imgH="1847880">
            <p:pic>
              <p:nvPicPr>
                <p:cNvPr id="11" name="ShockwaveFlash1"/>
                <p:cNvPicPr>
                  <a:picLocks/>
                </p:cNvPicPr>
                <p:nvPr/>
              </p:nvPicPr>
              <p:blipFill>
                <a:blip r:embed="rId6"/>
                <a:stretch>
                  <a:fillRect/>
                </a:stretch>
              </p:blipFill>
              <p:spPr>
                <a:xfrm>
                  <a:off x="9231086" y="3767163"/>
                  <a:ext cx="2773630" cy="1848304"/>
                </a:xfrm>
                <a:prstGeom prst="rect">
                  <a:avLst/>
                </a:prstGeom>
              </p:spPr>
            </p:pic>
          </p:control>
        </mc:Fallback>
      </mc:AlternateContent>
    </p:controls>
    <p:extLst>
      <p:ext uri="{BB962C8B-B14F-4D97-AF65-F5344CB8AC3E}">
        <p14:creationId xmlns:p14="http://schemas.microsoft.com/office/powerpoint/2010/main" val="235291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Line 2"/>
          <p:cNvSpPr>
            <a:spLocks noChangeShapeType="1"/>
          </p:cNvSpPr>
          <p:nvPr/>
        </p:nvSpPr>
        <p:spPr bwMode="auto">
          <a:xfrm flipH="1">
            <a:off x="1806908" y="2411342"/>
            <a:ext cx="1382713" cy="9239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4067" name="Line 3"/>
          <p:cNvSpPr>
            <a:spLocks noChangeShapeType="1"/>
          </p:cNvSpPr>
          <p:nvPr/>
        </p:nvSpPr>
        <p:spPr bwMode="auto">
          <a:xfrm>
            <a:off x="1806908" y="3335267"/>
            <a:ext cx="1382713" cy="9112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4068" name="Text Box 4"/>
          <p:cNvSpPr txBox="1">
            <a:spLocks noChangeArrowheads="1"/>
          </p:cNvSpPr>
          <p:nvPr/>
        </p:nvSpPr>
        <p:spPr bwMode="auto">
          <a:xfrm>
            <a:off x="1735470" y="314254"/>
            <a:ext cx="87122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0"/>
              </a:spcAft>
            </a:pPr>
            <a:r>
              <a:rPr lang="en-GB" altLang="en-US" sz="2400">
                <a:solidFill>
                  <a:srgbClr val="010066"/>
                </a:solidFill>
              </a:rPr>
              <a:t>All of the possible outcomes can be shown using a probability tree diagram:</a:t>
            </a:r>
            <a:endParaRPr lang="en-GB" altLang="en-US" sz="2400" baseline="-25000">
              <a:solidFill>
                <a:srgbClr val="010066"/>
              </a:solidFill>
            </a:endParaRPr>
          </a:p>
        </p:txBody>
      </p:sp>
      <p:sp>
        <p:nvSpPr>
          <p:cNvPr id="344070" name="Text Box 6"/>
          <p:cNvSpPr txBox="1">
            <a:spLocks noChangeArrowheads="1"/>
          </p:cNvSpPr>
          <p:nvPr/>
        </p:nvSpPr>
        <p:spPr bwMode="auto">
          <a:xfrm>
            <a:off x="3102308" y="2112891"/>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3399FF"/>
                </a:solidFill>
              </a:rPr>
              <a:t>Blue</a:t>
            </a:r>
            <a:endParaRPr lang="en-US" altLang="en-US" sz="2400" b="1">
              <a:solidFill>
                <a:srgbClr val="3399FF"/>
              </a:solidFill>
            </a:endParaRPr>
          </a:p>
        </p:txBody>
      </p:sp>
      <p:sp>
        <p:nvSpPr>
          <p:cNvPr id="344071" name="Text Box 7"/>
          <p:cNvSpPr txBox="1">
            <a:spLocks noChangeArrowheads="1"/>
          </p:cNvSpPr>
          <p:nvPr/>
        </p:nvSpPr>
        <p:spPr bwMode="auto">
          <a:xfrm>
            <a:off x="3102307" y="4170291"/>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008000"/>
                </a:solidFill>
              </a:rPr>
              <a:t>Green</a:t>
            </a:r>
            <a:endParaRPr lang="en-US" altLang="en-US" sz="2400" b="1">
              <a:solidFill>
                <a:srgbClr val="008000"/>
              </a:solidFill>
            </a:endParaRPr>
          </a:p>
        </p:txBody>
      </p:sp>
      <p:sp>
        <p:nvSpPr>
          <p:cNvPr id="344072" name="Text Box 8"/>
          <p:cNvSpPr txBox="1">
            <a:spLocks noChangeArrowheads="1"/>
          </p:cNvSpPr>
          <p:nvPr/>
        </p:nvSpPr>
        <p:spPr bwMode="auto">
          <a:xfrm>
            <a:off x="5159707" y="259707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008000"/>
                </a:solidFill>
              </a:rPr>
              <a:t>Green</a:t>
            </a:r>
            <a:endParaRPr lang="en-US" altLang="en-US" sz="2400" b="1">
              <a:solidFill>
                <a:srgbClr val="008000"/>
              </a:solidFill>
            </a:endParaRPr>
          </a:p>
        </p:txBody>
      </p:sp>
      <p:sp>
        <p:nvSpPr>
          <p:cNvPr id="344073" name="Text Box 9"/>
          <p:cNvSpPr txBox="1">
            <a:spLocks noChangeArrowheads="1"/>
          </p:cNvSpPr>
          <p:nvPr/>
        </p:nvSpPr>
        <p:spPr bwMode="auto">
          <a:xfrm>
            <a:off x="5159707" y="4710041"/>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008000"/>
                </a:solidFill>
              </a:rPr>
              <a:t>Green</a:t>
            </a:r>
            <a:endParaRPr lang="en-US" altLang="en-US" sz="2400" b="1">
              <a:solidFill>
                <a:srgbClr val="008000"/>
              </a:solidFill>
            </a:endParaRPr>
          </a:p>
        </p:txBody>
      </p:sp>
      <p:sp>
        <p:nvSpPr>
          <p:cNvPr id="344074" name="Text Box 10"/>
          <p:cNvSpPr txBox="1">
            <a:spLocks noChangeArrowheads="1"/>
          </p:cNvSpPr>
          <p:nvPr/>
        </p:nvSpPr>
        <p:spPr bwMode="auto">
          <a:xfrm>
            <a:off x="5159707" y="1541391"/>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3399FF"/>
                </a:solidFill>
              </a:rPr>
              <a:t>Blue</a:t>
            </a:r>
            <a:endParaRPr lang="en-US" altLang="en-US" sz="2400" b="1">
              <a:solidFill>
                <a:srgbClr val="3399FF"/>
              </a:solidFill>
            </a:endParaRPr>
          </a:p>
        </p:txBody>
      </p:sp>
      <p:sp>
        <p:nvSpPr>
          <p:cNvPr id="344075" name="Text Box 11"/>
          <p:cNvSpPr txBox="1">
            <a:spLocks noChangeArrowheads="1"/>
          </p:cNvSpPr>
          <p:nvPr/>
        </p:nvSpPr>
        <p:spPr bwMode="auto">
          <a:xfrm>
            <a:off x="5159708" y="3652766"/>
            <a:ext cx="95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3399FF"/>
                </a:solidFill>
              </a:rPr>
              <a:t>Blue</a:t>
            </a:r>
            <a:endParaRPr lang="en-US" altLang="en-US" sz="2400" b="1">
              <a:solidFill>
                <a:srgbClr val="3399FF"/>
              </a:solidFill>
            </a:endParaRPr>
          </a:p>
        </p:txBody>
      </p:sp>
      <p:sp>
        <p:nvSpPr>
          <p:cNvPr id="344079" name="Line 15"/>
          <p:cNvSpPr>
            <a:spLocks noChangeShapeType="1"/>
          </p:cNvSpPr>
          <p:nvPr/>
        </p:nvSpPr>
        <p:spPr bwMode="auto">
          <a:xfrm flipH="1">
            <a:off x="4137358" y="1782691"/>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4080" name="Line 16"/>
          <p:cNvSpPr>
            <a:spLocks noChangeShapeType="1"/>
          </p:cNvSpPr>
          <p:nvPr/>
        </p:nvSpPr>
        <p:spPr bwMode="auto">
          <a:xfrm>
            <a:off x="4137358" y="2354192"/>
            <a:ext cx="1095375"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4081" name="Line 17"/>
          <p:cNvSpPr>
            <a:spLocks noChangeShapeType="1"/>
          </p:cNvSpPr>
          <p:nvPr/>
        </p:nvSpPr>
        <p:spPr bwMode="auto">
          <a:xfrm flipH="1">
            <a:off x="4137357" y="3875017"/>
            <a:ext cx="1054100" cy="549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4082" name="Line 18"/>
          <p:cNvSpPr>
            <a:spLocks noChangeShapeType="1"/>
          </p:cNvSpPr>
          <p:nvPr/>
        </p:nvSpPr>
        <p:spPr bwMode="auto">
          <a:xfrm>
            <a:off x="4137357" y="4424292"/>
            <a:ext cx="1054100" cy="506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4090" name="Rectangle 26"/>
          <p:cNvSpPr>
            <a:spLocks noChangeArrowheads="1"/>
          </p:cNvSpPr>
          <p:nvPr/>
        </p:nvSpPr>
        <p:spPr bwMode="auto">
          <a:xfrm>
            <a:off x="7499683" y="1109592"/>
            <a:ext cx="17886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66"/>
                </a:solidFill>
              </a:rPr>
              <a:t>Probabilities</a:t>
            </a:r>
          </a:p>
        </p:txBody>
      </p:sp>
      <p:sp>
        <p:nvSpPr>
          <p:cNvPr id="344094" name="Rectangle 30"/>
          <p:cNvSpPr>
            <a:spLocks noChangeArrowheads="1"/>
          </p:cNvSpPr>
          <p:nvPr/>
        </p:nvSpPr>
        <p:spPr bwMode="auto">
          <a:xfrm>
            <a:off x="4870782" y="1109592"/>
            <a:ext cx="1194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10066"/>
                </a:solidFill>
              </a:rPr>
              <a:t>2</a:t>
            </a:r>
            <a:r>
              <a:rPr lang="en-GB" altLang="en-US" sz="2400" b="1" baseline="30000">
                <a:solidFill>
                  <a:srgbClr val="010066"/>
                </a:solidFill>
              </a:rPr>
              <a:t>nd</a:t>
            </a:r>
            <a:r>
              <a:rPr lang="en-GB" altLang="en-US" sz="2400" b="1">
                <a:solidFill>
                  <a:srgbClr val="010066"/>
                </a:solidFill>
              </a:rPr>
              <a:t> sock</a:t>
            </a:r>
          </a:p>
        </p:txBody>
      </p:sp>
      <p:sp>
        <p:nvSpPr>
          <p:cNvPr id="344095" name="Rectangle 31"/>
          <p:cNvSpPr>
            <a:spLocks noChangeArrowheads="1"/>
          </p:cNvSpPr>
          <p:nvPr/>
        </p:nvSpPr>
        <p:spPr bwMode="auto">
          <a:xfrm>
            <a:off x="2959433" y="1109592"/>
            <a:ext cx="11233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10066"/>
                </a:solidFill>
              </a:rPr>
              <a:t>1</a:t>
            </a:r>
            <a:r>
              <a:rPr lang="en-GB" altLang="en-US" sz="2400" b="1" baseline="30000">
                <a:solidFill>
                  <a:srgbClr val="010066"/>
                </a:solidFill>
              </a:rPr>
              <a:t>st</a:t>
            </a:r>
            <a:r>
              <a:rPr lang="en-GB" altLang="en-US" sz="2400" b="1">
                <a:solidFill>
                  <a:srgbClr val="010066"/>
                </a:solidFill>
              </a:rPr>
              <a:t> sock</a:t>
            </a:r>
          </a:p>
        </p:txBody>
      </p:sp>
      <p:grpSp>
        <p:nvGrpSpPr>
          <p:cNvPr id="344246" name="Group 182"/>
          <p:cNvGrpSpPr>
            <a:grpSpLocks/>
          </p:cNvGrpSpPr>
          <p:nvPr/>
        </p:nvGrpSpPr>
        <p:grpSpPr bwMode="auto">
          <a:xfrm>
            <a:off x="4364370" y="1736653"/>
            <a:ext cx="641350" cy="577849"/>
            <a:chOff x="1815" y="1541"/>
            <a:chExt cx="404" cy="364"/>
          </a:xfrm>
        </p:grpSpPr>
        <p:sp>
          <p:nvSpPr>
            <p:cNvPr id="344085" name="Rectangle 21"/>
            <p:cNvSpPr>
              <a:spLocks noChangeArrowheads="1"/>
            </p:cNvSpPr>
            <p:nvPr/>
          </p:nvSpPr>
          <p:spPr bwMode="auto">
            <a:xfrm>
              <a:off x="1815" y="1570"/>
              <a:ext cx="404" cy="291"/>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endParaRPr lang="en-US" altLang="en-US" sz="2400" b="1">
                <a:solidFill>
                  <a:srgbClr val="000066"/>
                </a:solidFill>
              </a:endParaRPr>
            </a:p>
          </p:txBody>
        </p:sp>
        <p:grpSp>
          <p:nvGrpSpPr>
            <p:cNvPr id="344224" name="Group 160"/>
            <p:cNvGrpSpPr>
              <a:grpSpLocks/>
            </p:cNvGrpSpPr>
            <p:nvPr/>
          </p:nvGrpSpPr>
          <p:grpSpPr bwMode="auto">
            <a:xfrm>
              <a:off x="1895" y="1541"/>
              <a:ext cx="249" cy="364"/>
              <a:chOff x="1895" y="1541"/>
              <a:chExt cx="249" cy="364"/>
            </a:xfrm>
          </p:grpSpPr>
          <p:sp>
            <p:nvSpPr>
              <p:cNvPr id="344097" name="Text Box 33"/>
              <p:cNvSpPr txBox="1">
                <a:spLocks noChangeArrowheads="1"/>
              </p:cNvSpPr>
              <p:nvPr/>
            </p:nvSpPr>
            <p:spPr bwMode="auto">
              <a:xfrm>
                <a:off x="1896" y="1541"/>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13</a:t>
                </a:r>
              </a:p>
            </p:txBody>
          </p:sp>
          <p:sp>
            <p:nvSpPr>
              <p:cNvPr id="344098" name="Line 34"/>
              <p:cNvSpPr>
                <a:spLocks noChangeShapeType="1"/>
              </p:cNvSpPr>
              <p:nvPr/>
            </p:nvSpPr>
            <p:spPr bwMode="auto">
              <a:xfrm>
                <a:off x="1973" y="1723"/>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099" name="Text Box 35"/>
              <p:cNvSpPr txBox="1">
                <a:spLocks noChangeArrowheads="1"/>
              </p:cNvSpPr>
              <p:nvPr/>
            </p:nvSpPr>
            <p:spPr bwMode="auto">
              <a:xfrm>
                <a:off x="1895" y="169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grpSp>
        <p:nvGrpSpPr>
          <p:cNvPr id="344244" name="Group 180"/>
          <p:cNvGrpSpPr>
            <a:grpSpLocks/>
          </p:cNvGrpSpPr>
          <p:nvPr/>
        </p:nvGrpSpPr>
        <p:grpSpPr bwMode="auto">
          <a:xfrm>
            <a:off x="2152982" y="2574852"/>
            <a:ext cx="641350" cy="577849"/>
            <a:chOff x="422" y="2069"/>
            <a:chExt cx="404" cy="364"/>
          </a:xfrm>
        </p:grpSpPr>
        <p:sp>
          <p:nvSpPr>
            <p:cNvPr id="344083" name="Rectangle 19"/>
            <p:cNvSpPr>
              <a:spLocks noChangeArrowheads="1"/>
            </p:cNvSpPr>
            <p:nvPr/>
          </p:nvSpPr>
          <p:spPr bwMode="auto">
            <a:xfrm>
              <a:off x="422" y="2104"/>
              <a:ext cx="404" cy="291"/>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endParaRPr lang="en-US" altLang="en-US" sz="2400" b="1">
                <a:solidFill>
                  <a:srgbClr val="000066"/>
                </a:solidFill>
              </a:endParaRPr>
            </a:p>
          </p:txBody>
        </p:sp>
        <p:grpSp>
          <p:nvGrpSpPr>
            <p:cNvPr id="344214" name="Group 150"/>
            <p:cNvGrpSpPr>
              <a:grpSpLocks/>
            </p:cNvGrpSpPr>
            <p:nvPr/>
          </p:nvGrpSpPr>
          <p:grpSpPr bwMode="auto">
            <a:xfrm>
              <a:off x="490" y="2069"/>
              <a:ext cx="253" cy="364"/>
              <a:chOff x="490" y="2069"/>
              <a:chExt cx="253" cy="364"/>
            </a:xfrm>
          </p:grpSpPr>
          <p:sp>
            <p:nvSpPr>
              <p:cNvPr id="344101" name="Text Box 37"/>
              <p:cNvSpPr txBox="1">
                <a:spLocks noChangeArrowheads="1"/>
              </p:cNvSpPr>
              <p:nvPr/>
            </p:nvSpPr>
            <p:spPr bwMode="auto">
              <a:xfrm>
                <a:off x="490" y="20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14</a:t>
                </a:r>
              </a:p>
            </p:txBody>
          </p:sp>
          <p:sp>
            <p:nvSpPr>
              <p:cNvPr id="344102" name="Line 38"/>
              <p:cNvSpPr>
                <a:spLocks noChangeShapeType="1"/>
              </p:cNvSpPr>
              <p:nvPr/>
            </p:nvSpPr>
            <p:spPr bwMode="auto">
              <a:xfrm>
                <a:off x="534" y="2251"/>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03" name="Text Box 39"/>
              <p:cNvSpPr txBox="1">
                <a:spLocks noChangeArrowheads="1"/>
              </p:cNvSpPr>
              <p:nvPr/>
            </p:nvSpPr>
            <p:spPr bwMode="auto">
              <a:xfrm>
                <a:off x="495" y="2220"/>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grpSp>
      <p:grpSp>
        <p:nvGrpSpPr>
          <p:cNvPr id="344245" name="Group 181"/>
          <p:cNvGrpSpPr>
            <a:grpSpLocks/>
          </p:cNvGrpSpPr>
          <p:nvPr/>
        </p:nvGrpSpPr>
        <p:grpSpPr bwMode="auto">
          <a:xfrm>
            <a:off x="2152982" y="3511476"/>
            <a:ext cx="641350" cy="577849"/>
            <a:chOff x="422" y="2659"/>
            <a:chExt cx="404" cy="364"/>
          </a:xfrm>
        </p:grpSpPr>
        <p:sp>
          <p:nvSpPr>
            <p:cNvPr id="344084" name="Rectangle 20"/>
            <p:cNvSpPr>
              <a:spLocks noChangeArrowheads="1"/>
            </p:cNvSpPr>
            <p:nvPr/>
          </p:nvSpPr>
          <p:spPr bwMode="auto">
            <a:xfrm>
              <a:off x="422" y="2682"/>
              <a:ext cx="404" cy="291"/>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endParaRPr lang="en-US" altLang="en-US" sz="2400" b="1">
                <a:solidFill>
                  <a:srgbClr val="000066"/>
                </a:solidFill>
              </a:endParaRPr>
            </a:p>
          </p:txBody>
        </p:sp>
        <p:grpSp>
          <p:nvGrpSpPr>
            <p:cNvPr id="344104" name="Group 40"/>
            <p:cNvGrpSpPr>
              <a:grpSpLocks/>
            </p:cNvGrpSpPr>
            <p:nvPr/>
          </p:nvGrpSpPr>
          <p:grpSpPr bwMode="auto">
            <a:xfrm>
              <a:off x="495" y="2659"/>
              <a:ext cx="248" cy="364"/>
              <a:chOff x="1338" y="2251"/>
              <a:chExt cx="248" cy="364"/>
            </a:xfrm>
          </p:grpSpPr>
          <p:sp>
            <p:nvSpPr>
              <p:cNvPr id="344105" name="Text Box 41"/>
              <p:cNvSpPr txBox="1">
                <a:spLocks noChangeArrowheads="1"/>
              </p:cNvSpPr>
              <p:nvPr/>
            </p:nvSpPr>
            <p:spPr bwMode="auto">
              <a:xfrm>
                <a:off x="1373" y="225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6</a:t>
                </a:r>
              </a:p>
            </p:txBody>
          </p:sp>
          <p:sp>
            <p:nvSpPr>
              <p:cNvPr id="344106" name="Line 42"/>
              <p:cNvSpPr>
                <a:spLocks noChangeShapeType="1"/>
              </p:cNvSpPr>
              <p:nvPr/>
            </p:nvSpPr>
            <p:spPr bwMode="auto">
              <a:xfrm>
                <a:off x="1377" y="2433"/>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07" name="Text Box 43"/>
              <p:cNvSpPr txBox="1">
                <a:spLocks noChangeArrowheads="1"/>
              </p:cNvSpPr>
              <p:nvPr/>
            </p:nvSpPr>
            <p:spPr bwMode="auto">
              <a:xfrm>
                <a:off x="1338" y="240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grpSp>
      <p:grpSp>
        <p:nvGrpSpPr>
          <p:cNvPr id="344248" name="Group 184"/>
          <p:cNvGrpSpPr>
            <a:grpSpLocks/>
          </p:cNvGrpSpPr>
          <p:nvPr/>
        </p:nvGrpSpPr>
        <p:grpSpPr bwMode="auto">
          <a:xfrm>
            <a:off x="4364370" y="3809926"/>
            <a:ext cx="641350" cy="577849"/>
            <a:chOff x="1815" y="2847"/>
            <a:chExt cx="404" cy="364"/>
          </a:xfrm>
        </p:grpSpPr>
        <p:sp>
          <p:nvSpPr>
            <p:cNvPr id="344087" name="Rectangle 23"/>
            <p:cNvSpPr>
              <a:spLocks noChangeArrowheads="1"/>
            </p:cNvSpPr>
            <p:nvPr/>
          </p:nvSpPr>
          <p:spPr bwMode="auto">
            <a:xfrm>
              <a:off x="1815" y="2874"/>
              <a:ext cx="404" cy="291"/>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endParaRPr lang="en-US" altLang="en-US" sz="2400" b="1">
                <a:solidFill>
                  <a:srgbClr val="000066"/>
                </a:solidFill>
              </a:endParaRPr>
            </a:p>
          </p:txBody>
        </p:sp>
        <p:grpSp>
          <p:nvGrpSpPr>
            <p:cNvPr id="344234" name="Group 170"/>
            <p:cNvGrpSpPr>
              <a:grpSpLocks/>
            </p:cNvGrpSpPr>
            <p:nvPr/>
          </p:nvGrpSpPr>
          <p:grpSpPr bwMode="auto">
            <a:xfrm>
              <a:off x="1895" y="2847"/>
              <a:ext cx="249" cy="364"/>
              <a:chOff x="1895" y="2847"/>
              <a:chExt cx="249" cy="364"/>
            </a:xfrm>
          </p:grpSpPr>
          <p:sp>
            <p:nvSpPr>
              <p:cNvPr id="344109" name="Text Box 45"/>
              <p:cNvSpPr txBox="1">
                <a:spLocks noChangeArrowheads="1"/>
              </p:cNvSpPr>
              <p:nvPr/>
            </p:nvSpPr>
            <p:spPr bwMode="auto">
              <a:xfrm>
                <a:off x="1896" y="2847"/>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14</a:t>
                </a:r>
              </a:p>
            </p:txBody>
          </p:sp>
          <p:sp>
            <p:nvSpPr>
              <p:cNvPr id="344110" name="Line 46"/>
              <p:cNvSpPr>
                <a:spLocks noChangeShapeType="1"/>
              </p:cNvSpPr>
              <p:nvPr/>
            </p:nvSpPr>
            <p:spPr bwMode="auto">
              <a:xfrm>
                <a:off x="1973" y="3029"/>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11" name="Text Box 47"/>
              <p:cNvSpPr txBox="1">
                <a:spLocks noChangeArrowheads="1"/>
              </p:cNvSpPr>
              <p:nvPr/>
            </p:nvSpPr>
            <p:spPr bwMode="auto">
              <a:xfrm>
                <a:off x="1895" y="299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grpSp>
        <p:nvGrpSpPr>
          <p:cNvPr id="344249" name="Group 185"/>
          <p:cNvGrpSpPr>
            <a:grpSpLocks/>
          </p:cNvGrpSpPr>
          <p:nvPr/>
        </p:nvGrpSpPr>
        <p:grpSpPr bwMode="auto">
          <a:xfrm>
            <a:off x="4364370" y="4413176"/>
            <a:ext cx="641350" cy="577849"/>
            <a:chOff x="1815" y="3227"/>
            <a:chExt cx="404" cy="364"/>
          </a:xfrm>
        </p:grpSpPr>
        <p:sp>
          <p:nvSpPr>
            <p:cNvPr id="344088" name="Rectangle 24"/>
            <p:cNvSpPr>
              <a:spLocks noChangeArrowheads="1"/>
            </p:cNvSpPr>
            <p:nvPr/>
          </p:nvSpPr>
          <p:spPr bwMode="auto">
            <a:xfrm>
              <a:off x="1815" y="3259"/>
              <a:ext cx="404" cy="291"/>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endParaRPr lang="en-US" altLang="en-US" sz="2400" b="1">
                <a:solidFill>
                  <a:srgbClr val="000066"/>
                </a:solidFill>
              </a:endParaRPr>
            </a:p>
          </p:txBody>
        </p:sp>
        <p:grpSp>
          <p:nvGrpSpPr>
            <p:cNvPr id="344239" name="Group 175"/>
            <p:cNvGrpSpPr>
              <a:grpSpLocks/>
            </p:cNvGrpSpPr>
            <p:nvPr/>
          </p:nvGrpSpPr>
          <p:grpSpPr bwMode="auto">
            <a:xfrm>
              <a:off x="1882" y="3227"/>
              <a:ext cx="248" cy="364"/>
              <a:chOff x="1882" y="3227"/>
              <a:chExt cx="248" cy="364"/>
            </a:xfrm>
          </p:grpSpPr>
          <p:sp>
            <p:nvSpPr>
              <p:cNvPr id="344113" name="Text Box 49"/>
              <p:cNvSpPr txBox="1">
                <a:spLocks noChangeArrowheads="1"/>
              </p:cNvSpPr>
              <p:nvPr/>
            </p:nvSpPr>
            <p:spPr bwMode="auto">
              <a:xfrm>
                <a:off x="1924" y="3227"/>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5</a:t>
                </a:r>
              </a:p>
            </p:txBody>
          </p:sp>
          <p:sp>
            <p:nvSpPr>
              <p:cNvPr id="344114" name="Line 50"/>
              <p:cNvSpPr>
                <a:spLocks noChangeShapeType="1"/>
              </p:cNvSpPr>
              <p:nvPr/>
            </p:nvSpPr>
            <p:spPr bwMode="auto">
              <a:xfrm>
                <a:off x="1960" y="3409"/>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15" name="Text Box 51"/>
              <p:cNvSpPr txBox="1">
                <a:spLocks noChangeArrowheads="1"/>
              </p:cNvSpPr>
              <p:nvPr/>
            </p:nvSpPr>
            <p:spPr bwMode="auto">
              <a:xfrm>
                <a:off x="1882" y="337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grpSp>
        <p:nvGrpSpPr>
          <p:cNvPr id="344247" name="Group 183"/>
          <p:cNvGrpSpPr>
            <a:grpSpLocks/>
          </p:cNvGrpSpPr>
          <p:nvPr/>
        </p:nvGrpSpPr>
        <p:grpSpPr bwMode="auto">
          <a:xfrm>
            <a:off x="4364370" y="2363720"/>
            <a:ext cx="641350" cy="577851"/>
            <a:chOff x="1815" y="1936"/>
            <a:chExt cx="404" cy="364"/>
          </a:xfrm>
        </p:grpSpPr>
        <p:sp>
          <p:nvSpPr>
            <p:cNvPr id="344086" name="Rectangle 22"/>
            <p:cNvSpPr>
              <a:spLocks noChangeArrowheads="1"/>
            </p:cNvSpPr>
            <p:nvPr/>
          </p:nvSpPr>
          <p:spPr bwMode="auto">
            <a:xfrm>
              <a:off x="1815" y="1955"/>
              <a:ext cx="404" cy="291"/>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endParaRPr lang="en-US" altLang="en-US" sz="2400" b="1">
                <a:solidFill>
                  <a:srgbClr val="000066"/>
                </a:solidFill>
              </a:endParaRPr>
            </a:p>
          </p:txBody>
        </p:sp>
        <p:grpSp>
          <p:nvGrpSpPr>
            <p:cNvPr id="344229" name="Group 165"/>
            <p:cNvGrpSpPr>
              <a:grpSpLocks/>
            </p:cNvGrpSpPr>
            <p:nvPr/>
          </p:nvGrpSpPr>
          <p:grpSpPr bwMode="auto">
            <a:xfrm>
              <a:off x="1882" y="1936"/>
              <a:ext cx="248" cy="364"/>
              <a:chOff x="1882" y="1936"/>
              <a:chExt cx="248" cy="364"/>
            </a:xfrm>
          </p:grpSpPr>
          <p:sp>
            <p:nvSpPr>
              <p:cNvPr id="344117" name="Text Box 53"/>
              <p:cNvSpPr txBox="1">
                <a:spLocks noChangeArrowheads="1"/>
              </p:cNvSpPr>
              <p:nvPr/>
            </p:nvSpPr>
            <p:spPr bwMode="auto">
              <a:xfrm>
                <a:off x="1924" y="19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6</a:t>
                </a:r>
              </a:p>
            </p:txBody>
          </p:sp>
          <p:sp>
            <p:nvSpPr>
              <p:cNvPr id="344118" name="Line 54"/>
              <p:cNvSpPr>
                <a:spLocks noChangeShapeType="1"/>
              </p:cNvSpPr>
              <p:nvPr/>
            </p:nvSpPr>
            <p:spPr bwMode="auto">
              <a:xfrm>
                <a:off x="1960" y="2118"/>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19" name="Text Box 55"/>
              <p:cNvSpPr txBox="1">
                <a:spLocks noChangeArrowheads="1"/>
              </p:cNvSpPr>
              <p:nvPr/>
            </p:nvSpPr>
            <p:spPr bwMode="auto">
              <a:xfrm>
                <a:off x="1882" y="2087"/>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grpSp>
        <p:nvGrpSpPr>
          <p:cNvPr id="344262" name="Group 198"/>
          <p:cNvGrpSpPr>
            <a:grpSpLocks/>
          </p:cNvGrpSpPr>
          <p:nvPr/>
        </p:nvGrpSpPr>
        <p:grpSpPr bwMode="auto">
          <a:xfrm>
            <a:off x="9150688" y="1495353"/>
            <a:ext cx="747713" cy="577849"/>
            <a:chOff x="4830" y="1389"/>
            <a:chExt cx="471" cy="364"/>
          </a:xfrm>
        </p:grpSpPr>
        <p:grpSp>
          <p:nvGrpSpPr>
            <p:cNvPr id="344259" name="Group 195"/>
            <p:cNvGrpSpPr>
              <a:grpSpLocks/>
            </p:cNvGrpSpPr>
            <p:nvPr/>
          </p:nvGrpSpPr>
          <p:grpSpPr bwMode="auto">
            <a:xfrm>
              <a:off x="4830" y="1389"/>
              <a:ext cx="314" cy="364"/>
              <a:chOff x="4830" y="1418"/>
              <a:chExt cx="314" cy="364"/>
            </a:xfrm>
          </p:grpSpPr>
          <p:sp>
            <p:nvSpPr>
              <p:cNvPr id="344135" name="Text Box 71"/>
              <p:cNvSpPr txBox="1">
                <a:spLocks noChangeArrowheads="1"/>
              </p:cNvSpPr>
              <p:nvPr/>
            </p:nvSpPr>
            <p:spPr bwMode="auto">
              <a:xfrm>
                <a:off x="4831" y="1418"/>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182</a:t>
                </a:r>
              </a:p>
            </p:txBody>
          </p:sp>
          <p:sp>
            <p:nvSpPr>
              <p:cNvPr id="344136" name="Line 72"/>
              <p:cNvSpPr>
                <a:spLocks noChangeShapeType="1"/>
              </p:cNvSpPr>
              <p:nvPr/>
            </p:nvSpPr>
            <p:spPr bwMode="auto">
              <a:xfrm>
                <a:off x="4901" y="1600"/>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37" name="Text Box 73"/>
              <p:cNvSpPr txBox="1">
                <a:spLocks noChangeArrowheads="1"/>
              </p:cNvSpPr>
              <p:nvPr/>
            </p:nvSpPr>
            <p:spPr bwMode="auto">
              <a:xfrm>
                <a:off x="4830" y="1569"/>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380</a:t>
                </a:r>
                <a:endParaRPr lang="en-GB" altLang="en-US" sz="1600" b="1">
                  <a:solidFill>
                    <a:srgbClr val="010066"/>
                  </a:solidFill>
                </a:endParaRPr>
              </a:p>
            </p:txBody>
          </p:sp>
        </p:grpSp>
        <p:sp>
          <p:nvSpPr>
            <p:cNvPr id="344141" name="Text Box 77"/>
            <p:cNvSpPr txBox="1">
              <a:spLocks noChangeArrowheads="1"/>
            </p:cNvSpPr>
            <p:nvPr/>
          </p:nvSpPr>
          <p:spPr bwMode="auto">
            <a:xfrm>
              <a:off x="5088" y="143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grpSp>
        <p:nvGrpSpPr>
          <p:cNvPr id="344261" name="Group 197"/>
          <p:cNvGrpSpPr>
            <a:grpSpLocks/>
          </p:cNvGrpSpPr>
          <p:nvPr/>
        </p:nvGrpSpPr>
        <p:grpSpPr bwMode="auto">
          <a:xfrm>
            <a:off x="9799971" y="1495353"/>
            <a:ext cx="496887" cy="577849"/>
            <a:chOff x="5239" y="1418"/>
            <a:chExt cx="313" cy="364"/>
          </a:xfrm>
        </p:grpSpPr>
        <p:sp>
          <p:nvSpPr>
            <p:cNvPr id="344143" name="Text Box 79"/>
            <p:cNvSpPr txBox="1">
              <a:spLocks noChangeArrowheads="1"/>
            </p:cNvSpPr>
            <p:nvPr/>
          </p:nvSpPr>
          <p:spPr bwMode="auto">
            <a:xfrm>
              <a:off x="5274" y="141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91</a:t>
              </a:r>
            </a:p>
          </p:txBody>
        </p:sp>
        <p:sp>
          <p:nvSpPr>
            <p:cNvPr id="344144" name="Line 80"/>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45" name="Text Box 81"/>
            <p:cNvSpPr txBox="1">
              <a:spLocks noChangeArrowheads="1"/>
            </p:cNvSpPr>
            <p:nvPr/>
          </p:nvSpPr>
          <p:spPr bwMode="auto">
            <a:xfrm>
              <a:off x="5239" y="1569"/>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190</a:t>
              </a:r>
              <a:endParaRPr lang="en-GB" altLang="en-US" sz="1600" b="1">
                <a:solidFill>
                  <a:srgbClr val="FF6600"/>
                </a:solidFill>
              </a:endParaRPr>
            </a:p>
          </p:txBody>
        </p:sp>
      </p:grpSp>
      <p:grpSp>
        <p:nvGrpSpPr>
          <p:cNvPr id="344264" name="Group 200"/>
          <p:cNvGrpSpPr>
            <a:grpSpLocks/>
          </p:cNvGrpSpPr>
          <p:nvPr/>
        </p:nvGrpSpPr>
        <p:grpSpPr bwMode="auto">
          <a:xfrm>
            <a:off x="9150687" y="2597077"/>
            <a:ext cx="750888" cy="577849"/>
            <a:chOff x="4830" y="2083"/>
            <a:chExt cx="473" cy="364"/>
          </a:xfrm>
        </p:grpSpPr>
        <p:sp>
          <p:nvSpPr>
            <p:cNvPr id="344156" name="Text Box 92"/>
            <p:cNvSpPr txBox="1">
              <a:spLocks noChangeArrowheads="1"/>
            </p:cNvSpPr>
            <p:nvPr/>
          </p:nvSpPr>
          <p:spPr bwMode="auto">
            <a:xfrm>
              <a:off x="4865"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84</a:t>
              </a:r>
            </a:p>
          </p:txBody>
        </p:sp>
        <p:sp>
          <p:nvSpPr>
            <p:cNvPr id="344157" name="Line 93"/>
            <p:cNvSpPr>
              <a:spLocks noChangeShapeType="1"/>
            </p:cNvSpPr>
            <p:nvPr/>
          </p:nvSpPr>
          <p:spPr bwMode="auto">
            <a:xfrm>
              <a:off x="4904" y="2265"/>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58" name="Text Box 94"/>
            <p:cNvSpPr txBox="1">
              <a:spLocks noChangeArrowheads="1"/>
            </p:cNvSpPr>
            <p:nvPr/>
          </p:nvSpPr>
          <p:spPr bwMode="auto">
            <a:xfrm>
              <a:off x="4830" y="2234"/>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380</a:t>
              </a:r>
              <a:endParaRPr lang="en-GB" altLang="en-US" sz="1600" b="1">
                <a:solidFill>
                  <a:srgbClr val="010066"/>
                </a:solidFill>
              </a:endParaRPr>
            </a:p>
          </p:txBody>
        </p:sp>
        <p:sp>
          <p:nvSpPr>
            <p:cNvPr id="344161" name="Text Box 97"/>
            <p:cNvSpPr txBox="1">
              <a:spLocks noChangeArrowheads="1"/>
            </p:cNvSpPr>
            <p:nvPr/>
          </p:nvSpPr>
          <p:spPr bwMode="auto">
            <a:xfrm>
              <a:off x="5090" y="2083"/>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grpSp>
        <p:nvGrpSpPr>
          <p:cNvPr id="344265" name="Group 201"/>
          <p:cNvGrpSpPr>
            <a:grpSpLocks/>
          </p:cNvGrpSpPr>
          <p:nvPr/>
        </p:nvGrpSpPr>
        <p:grpSpPr bwMode="auto">
          <a:xfrm>
            <a:off x="9871407" y="2597077"/>
            <a:ext cx="393700" cy="577849"/>
            <a:chOff x="5284" y="2083"/>
            <a:chExt cx="248" cy="364"/>
          </a:xfrm>
        </p:grpSpPr>
        <p:sp>
          <p:nvSpPr>
            <p:cNvPr id="344163" name="Text Box 99"/>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4164" name="Line 100"/>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65" name="Text Box 101"/>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nvGrpSpPr>
          <p:cNvPr id="344272" name="Group 208"/>
          <p:cNvGrpSpPr>
            <a:grpSpLocks/>
          </p:cNvGrpSpPr>
          <p:nvPr/>
        </p:nvGrpSpPr>
        <p:grpSpPr bwMode="auto">
          <a:xfrm>
            <a:off x="9150687" y="3652771"/>
            <a:ext cx="750888" cy="577851"/>
            <a:chOff x="4830" y="2748"/>
            <a:chExt cx="473" cy="364"/>
          </a:xfrm>
        </p:grpSpPr>
        <p:grpSp>
          <p:nvGrpSpPr>
            <p:cNvPr id="344271" name="Group 207"/>
            <p:cNvGrpSpPr>
              <a:grpSpLocks/>
            </p:cNvGrpSpPr>
            <p:nvPr/>
          </p:nvGrpSpPr>
          <p:grpSpPr bwMode="auto">
            <a:xfrm>
              <a:off x="4830" y="2748"/>
              <a:ext cx="313" cy="364"/>
              <a:chOff x="4830" y="2748"/>
              <a:chExt cx="313" cy="364"/>
            </a:xfrm>
          </p:grpSpPr>
          <p:sp>
            <p:nvSpPr>
              <p:cNvPr id="344175" name="Text Box 111"/>
              <p:cNvSpPr txBox="1">
                <a:spLocks noChangeArrowheads="1"/>
              </p:cNvSpPr>
              <p:nvPr/>
            </p:nvSpPr>
            <p:spPr bwMode="auto">
              <a:xfrm>
                <a:off x="4865" y="274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84</a:t>
                </a:r>
              </a:p>
            </p:txBody>
          </p:sp>
          <p:sp>
            <p:nvSpPr>
              <p:cNvPr id="344176" name="Line 112"/>
              <p:cNvSpPr>
                <a:spLocks noChangeShapeType="1"/>
              </p:cNvSpPr>
              <p:nvPr/>
            </p:nvSpPr>
            <p:spPr bwMode="auto">
              <a:xfrm>
                <a:off x="4904" y="2930"/>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77" name="Text Box 113"/>
              <p:cNvSpPr txBox="1">
                <a:spLocks noChangeArrowheads="1"/>
              </p:cNvSpPr>
              <p:nvPr/>
            </p:nvSpPr>
            <p:spPr bwMode="auto">
              <a:xfrm>
                <a:off x="4830" y="2899"/>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380</a:t>
                </a:r>
                <a:endParaRPr lang="en-GB" altLang="en-US" sz="1600" b="1">
                  <a:solidFill>
                    <a:srgbClr val="010066"/>
                  </a:solidFill>
                </a:endParaRPr>
              </a:p>
            </p:txBody>
          </p:sp>
        </p:grpSp>
        <p:sp>
          <p:nvSpPr>
            <p:cNvPr id="344180" name="Text Box 116"/>
            <p:cNvSpPr txBox="1">
              <a:spLocks noChangeArrowheads="1"/>
            </p:cNvSpPr>
            <p:nvPr/>
          </p:nvSpPr>
          <p:spPr bwMode="auto">
            <a:xfrm>
              <a:off x="5090" y="2748"/>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grpSp>
        <p:nvGrpSpPr>
          <p:cNvPr id="344279" name="Group 215"/>
          <p:cNvGrpSpPr>
            <a:grpSpLocks/>
          </p:cNvGrpSpPr>
          <p:nvPr/>
        </p:nvGrpSpPr>
        <p:grpSpPr bwMode="auto">
          <a:xfrm>
            <a:off x="9150678" y="4664000"/>
            <a:ext cx="752475" cy="577849"/>
            <a:chOff x="4830" y="3385"/>
            <a:chExt cx="474" cy="364"/>
          </a:xfrm>
        </p:grpSpPr>
        <p:grpSp>
          <p:nvGrpSpPr>
            <p:cNvPr id="344277" name="Group 213"/>
            <p:cNvGrpSpPr>
              <a:grpSpLocks/>
            </p:cNvGrpSpPr>
            <p:nvPr/>
          </p:nvGrpSpPr>
          <p:grpSpPr bwMode="auto">
            <a:xfrm>
              <a:off x="4830" y="3385"/>
              <a:ext cx="313" cy="364"/>
              <a:chOff x="4830" y="3385"/>
              <a:chExt cx="313" cy="364"/>
            </a:xfrm>
          </p:grpSpPr>
          <p:sp>
            <p:nvSpPr>
              <p:cNvPr id="344194" name="Text Box 130"/>
              <p:cNvSpPr txBox="1">
                <a:spLocks noChangeArrowheads="1"/>
              </p:cNvSpPr>
              <p:nvPr/>
            </p:nvSpPr>
            <p:spPr bwMode="auto">
              <a:xfrm>
                <a:off x="4865" y="3385"/>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30</a:t>
                </a:r>
              </a:p>
            </p:txBody>
          </p:sp>
          <p:sp>
            <p:nvSpPr>
              <p:cNvPr id="344195" name="Line 131"/>
              <p:cNvSpPr>
                <a:spLocks noChangeShapeType="1"/>
              </p:cNvSpPr>
              <p:nvPr/>
            </p:nvSpPr>
            <p:spPr bwMode="auto">
              <a:xfrm>
                <a:off x="4907" y="3567"/>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196" name="Text Box 132"/>
              <p:cNvSpPr txBox="1">
                <a:spLocks noChangeArrowheads="1"/>
              </p:cNvSpPr>
              <p:nvPr/>
            </p:nvSpPr>
            <p:spPr bwMode="auto">
              <a:xfrm>
                <a:off x="4830" y="3536"/>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380</a:t>
                </a:r>
                <a:endParaRPr lang="en-GB" altLang="en-US" sz="1600" b="1">
                  <a:solidFill>
                    <a:srgbClr val="010066"/>
                  </a:solidFill>
                </a:endParaRPr>
              </a:p>
            </p:txBody>
          </p:sp>
        </p:grpSp>
        <p:sp>
          <p:nvSpPr>
            <p:cNvPr id="344199" name="Text Box 135"/>
            <p:cNvSpPr txBox="1">
              <a:spLocks noChangeArrowheads="1"/>
            </p:cNvSpPr>
            <p:nvPr/>
          </p:nvSpPr>
          <p:spPr bwMode="auto">
            <a:xfrm>
              <a:off x="5091" y="341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grpSp>
        <p:nvGrpSpPr>
          <p:cNvPr id="344200" name="Group 136"/>
          <p:cNvGrpSpPr>
            <a:grpSpLocks/>
          </p:cNvGrpSpPr>
          <p:nvPr/>
        </p:nvGrpSpPr>
        <p:grpSpPr bwMode="auto">
          <a:xfrm>
            <a:off x="9893632" y="4664003"/>
            <a:ext cx="393700" cy="577849"/>
            <a:chOff x="5284" y="1418"/>
            <a:chExt cx="248" cy="364"/>
          </a:xfrm>
        </p:grpSpPr>
        <p:sp>
          <p:nvSpPr>
            <p:cNvPr id="344201" name="Text Box 137"/>
            <p:cNvSpPr txBox="1">
              <a:spLocks noChangeArrowheads="1"/>
            </p:cNvSpPr>
            <p:nvPr/>
          </p:nvSpPr>
          <p:spPr bwMode="auto">
            <a:xfrm>
              <a:off x="5319" y="141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3</a:t>
              </a:r>
            </a:p>
          </p:txBody>
        </p:sp>
        <p:sp>
          <p:nvSpPr>
            <p:cNvPr id="344202" name="Line 138"/>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03" name="Text Box 139"/>
            <p:cNvSpPr txBox="1">
              <a:spLocks noChangeArrowheads="1"/>
            </p:cNvSpPr>
            <p:nvPr/>
          </p:nvSpPr>
          <p:spPr bwMode="auto">
            <a:xfrm>
              <a:off x="5284" y="15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38</a:t>
              </a:r>
              <a:endParaRPr lang="en-GB" altLang="en-US" sz="1600" b="1">
                <a:solidFill>
                  <a:srgbClr val="FF6600"/>
                </a:solidFill>
              </a:endParaRPr>
            </a:p>
          </p:txBody>
        </p:sp>
      </p:grpSp>
      <p:grpSp>
        <p:nvGrpSpPr>
          <p:cNvPr id="344280" name="Group 216"/>
          <p:cNvGrpSpPr>
            <a:grpSpLocks/>
          </p:cNvGrpSpPr>
          <p:nvPr/>
        </p:nvGrpSpPr>
        <p:grpSpPr bwMode="auto">
          <a:xfrm>
            <a:off x="6559883" y="4664000"/>
            <a:ext cx="2681288" cy="577849"/>
            <a:chOff x="3198" y="3385"/>
            <a:chExt cx="1689" cy="364"/>
          </a:xfrm>
        </p:grpSpPr>
        <p:sp>
          <p:nvSpPr>
            <p:cNvPr id="344093" name="Rectangle 29"/>
            <p:cNvSpPr>
              <a:spLocks noChangeArrowheads="1"/>
            </p:cNvSpPr>
            <p:nvPr/>
          </p:nvSpPr>
          <p:spPr bwMode="auto">
            <a:xfrm>
              <a:off x="3198" y="3425"/>
              <a:ext cx="812"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0"/>
                </a:spcAft>
              </a:pPr>
              <a:r>
                <a:rPr lang="en-GB" altLang="en-US" sz="2400">
                  <a:solidFill>
                    <a:srgbClr val="000066"/>
                  </a:solidFill>
                </a:rPr>
                <a:t>P(</a:t>
              </a:r>
              <a:r>
                <a:rPr lang="en-GB" altLang="en-US" sz="2400" b="1">
                  <a:solidFill>
                    <a:srgbClr val="008000"/>
                  </a:solidFill>
                </a:rPr>
                <a:t>G</a:t>
              </a:r>
              <a:r>
                <a:rPr lang="en-GB" altLang="en-US" sz="2400">
                  <a:solidFill>
                    <a:srgbClr val="000066"/>
                  </a:solidFill>
                </a:rPr>
                <a:t>, </a:t>
              </a:r>
              <a:r>
                <a:rPr lang="en-GB" altLang="en-US" sz="2400" b="1">
                  <a:solidFill>
                    <a:srgbClr val="008000"/>
                  </a:solidFill>
                </a:rPr>
                <a:t>G</a:t>
              </a:r>
              <a:r>
                <a:rPr lang="en-GB" altLang="en-US" sz="2400">
                  <a:solidFill>
                    <a:srgbClr val="000066"/>
                  </a:solidFill>
                </a:rPr>
                <a:t>) </a:t>
              </a:r>
              <a:r>
                <a:rPr lang="en-GB" altLang="en-US" sz="2400">
                  <a:solidFill>
                    <a:srgbClr val="010066"/>
                  </a:solidFill>
                </a:rPr>
                <a:t>=</a:t>
              </a:r>
              <a:endParaRPr lang="en-GB" altLang="en-US" sz="2400">
                <a:solidFill>
                  <a:srgbClr val="FF6600"/>
                </a:solidFill>
              </a:endParaRPr>
            </a:p>
          </p:txBody>
        </p:sp>
        <p:sp>
          <p:nvSpPr>
            <p:cNvPr id="344197" name="Text Box 133"/>
            <p:cNvSpPr txBox="1">
              <a:spLocks noChangeArrowheads="1"/>
            </p:cNvSpPr>
            <p:nvPr/>
          </p:nvSpPr>
          <p:spPr bwMode="auto">
            <a:xfrm>
              <a:off x="4328" y="341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p>
          </p:txBody>
        </p:sp>
        <p:sp>
          <p:nvSpPr>
            <p:cNvPr id="344198" name="Text Box 134"/>
            <p:cNvSpPr txBox="1">
              <a:spLocks noChangeArrowheads="1"/>
            </p:cNvSpPr>
            <p:nvPr/>
          </p:nvSpPr>
          <p:spPr bwMode="auto">
            <a:xfrm>
              <a:off x="4674" y="341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nvGrpSpPr>
            <p:cNvPr id="344220" name="Group 156"/>
            <p:cNvGrpSpPr>
              <a:grpSpLocks/>
            </p:cNvGrpSpPr>
            <p:nvPr/>
          </p:nvGrpSpPr>
          <p:grpSpPr bwMode="auto">
            <a:xfrm>
              <a:off x="4105" y="3385"/>
              <a:ext cx="248" cy="364"/>
              <a:chOff x="1338" y="2251"/>
              <a:chExt cx="248" cy="364"/>
            </a:xfrm>
          </p:grpSpPr>
          <p:sp>
            <p:nvSpPr>
              <p:cNvPr id="344221" name="Text Box 157"/>
              <p:cNvSpPr txBox="1">
                <a:spLocks noChangeArrowheads="1"/>
              </p:cNvSpPr>
              <p:nvPr/>
            </p:nvSpPr>
            <p:spPr bwMode="auto">
              <a:xfrm>
                <a:off x="1373" y="225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6</a:t>
                </a:r>
              </a:p>
            </p:txBody>
          </p:sp>
          <p:sp>
            <p:nvSpPr>
              <p:cNvPr id="344222" name="Line 158"/>
              <p:cNvSpPr>
                <a:spLocks noChangeShapeType="1"/>
              </p:cNvSpPr>
              <p:nvPr/>
            </p:nvSpPr>
            <p:spPr bwMode="auto">
              <a:xfrm>
                <a:off x="1377" y="2433"/>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23" name="Text Box 159"/>
              <p:cNvSpPr txBox="1">
                <a:spLocks noChangeArrowheads="1"/>
              </p:cNvSpPr>
              <p:nvPr/>
            </p:nvSpPr>
            <p:spPr bwMode="auto">
              <a:xfrm>
                <a:off x="1338" y="240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grpSp>
          <p:nvGrpSpPr>
            <p:cNvPr id="344240" name="Group 176"/>
            <p:cNvGrpSpPr>
              <a:grpSpLocks/>
            </p:cNvGrpSpPr>
            <p:nvPr/>
          </p:nvGrpSpPr>
          <p:grpSpPr bwMode="auto">
            <a:xfrm>
              <a:off x="4468" y="3385"/>
              <a:ext cx="248" cy="364"/>
              <a:chOff x="1882" y="3227"/>
              <a:chExt cx="248" cy="364"/>
            </a:xfrm>
          </p:grpSpPr>
          <p:sp>
            <p:nvSpPr>
              <p:cNvPr id="344241" name="Text Box 177"/>
              <p:cNvSpPr txBox="1">
                <a:spLocks noChangeArrowheads="1"/>
              </p:cNvSpPr>
              <p:nvPr/>
            </p:nvSpPr>
            <p:spPr bwMode="auto">
              <a:xfrm>
                <a:off x="1924" y="3227"/>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5</a:t>
                </a:r>
              </a:p>
            </p:txBody>
          </p:sp>
          <p:sp>
            <p:nvSpPr>
              <p:cNvPr id="344242" name="Line 178"/>
              <p:cNvSpPr>
                <a:spLocks noChangeShapeType="1"/>
              </p:cNvSpPr>
              <p:nvPr/>
            </p:nvSpPr>
            <p:spPr bwMode="auto">
              <a:xfrm>
                <a:off x="1960" y="3409"/>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43" name="Text Box 179"/>
              <p:cNvSpPr txBox="1">
                <a:spLocks noChangeArrowheads="1"/>
              </p:cNvSpPr>
              <p:nvPr/>
            </p:nvSpPr>
            <p:spPr bwMode="auto">
              <a:xfrm>
                <a:off x="1882" y="337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grpSp>
        <p:nvGrpSpPr>
          <p:cNvPr id="344263" name="Group 199"/>
          <p:cNvGrpSpPr>
            <a:grpSpLocks/>
          </p:cNvGrpSpPr>
          <p:nvPr/>
        </p:nvGrpSpPr>
        <p:grpSpPr bwMode="auto">
          <a:xfrm>
            <a:off x="6559883" y="2574852"/>
            <a:ext cx="2674938" cy="577849"/>
            <a:chOff x="3198" y="2069"/>
            <a:chExt cx="1685" cy="364"/>
          </a:xfrm>
        </p:grpSpPr>
        <p:sp>
          <p:nvSpPr>
            <p:cNvPr id="344091" name="Rectangle 27"/>
            <p:cNvSpPr>
              <a:spLocks noChangeArrowheads="1"/>
            </p:cNvSpPr>
            <p:nvPr/>
          </p:nvSpPr>
          <p:spPr bwMode="auto">
            <a:xfrm>
              <a:off x="3198" y="2083"/>
              <a:ext cx="7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3399FF"/>
                  </a:solidFill>
                </a:rPr>
                <a:t>B</a:t>
              </a:r>
              <a:r>
                <a:rPr lang="en-GB" altLang="en-US" sz="2400">
                  <a:solidFill>
                    <a:srgbClr val="000066"/>
                  </a:solidFill>
                </a:rPr>
                <a:t>,</a:t>
              </a:r>
              <a:r>
                <a:rPr lang="en-GB" altLang="en-US" sz="2400">
                  <a:solidFill>
                    <a:srgbClr val="FF3300"/>
                  </a:solidFill>
                </a:rPr>
                <a:t> </a:t>
              </a:r>
              <a:r>
                <a:rPr lang="en-GB" altLang="en-US" sz="2400" b="1">
                  <a:solidFill>
                    <a:srgbClr val="008000"/>
                  </a:solidFill>
                </a:rPr>
                <a:t>G</a:t>
              </a:r>
              <a:r>
                <a:rPr lang="en-GB" altLang="en-US" sz="2400">
                  <a:solidFill>
                    <a:srgbClr val="000066"/>
                  </a:solidFill>
                </a:rPr>
                <a:t>)</a:t>
              </a:r>
              <a:r>
                <a:rPr lang="en-GB" altLang="en-US" sz="2400">
                  <a:solidFill>
                    <a:srgbClr val="010066"/>
                  </a:solidFill>
                </a:rPr>
                <a:t> =</a:t>
              </a:r>
              <a:endParaRPr lang="en-GB" altLang="en-US" sz="2400">
                <a:solidFill>
                  <a:srgbClr val="FF6600"/>
                </a:solidFill>
              </a:endParaRPr>
            </a:p>
          </p:txBody>
        </p:sp>
        <p:sp>
          <p:nvSpPr>
            <p:cNvPr id="344159" name="Text Box 95"/>
            <p:cNvSpPr txBox="1">
              <a:spLocks noChangeArrowheads="1"/>
            </p:cNvSpPr>
            <p:nvPr/>
          </p:nvSpPr>
          <p:spPr bwMode="auto">
            <a:xfrm>
              <a:off x="4321" y="2083"/>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p>
          </p:txBody>
        </p:sp>
        <p:sp>
          <p:nvSpPr>
            <p:cNvPr id="344160" name="Text Box 96"/>
            <p:cNvSpPr txBox="1">
              <a:spLocks noChangeArrowheads="1"/>
            </p:cNvSpPr>
            <p:nvPr/>
          </p:nvSpPr>
          <p:spPr bwMode="auto">
            <a:xfrm>
              <a:off x="4670" y="2083"/>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nvGrpSpPr>
            <p:cNvPr id="344230" name="Group 166"/>
            <p:cNvGrpSpPr>
              <a:grpSpLocks/>
            </p:cNvGrpSpPr>
            <p:nvPr/>
          </p:nvGrpSpPr>
          <p:grpSpPr bwMode="auto">
            <a:xfrm>
              <a:off x="4468" y="2069"/>
              <a:ext cx="248" cy="364"/>
              <a:chOff x="1882" y="1936"/>
              <a:chExt cx="248" cy="364"/>
            </a:xfrm>
          </p:grpSpPr>
          <p:sp>
            <p:nvSpPr>
              <p:cNvPr id="344231" name="Text Box 167"/>
              <p:cNvSpPr txBox="1">
                <a:spLocks noChangeArrowheads="1"/>
              </p:cNvSpPr>
              <p:nvPr/>
            </p:nvSpPr>
            <p:spPr bwMode="auto">
              <a:xfrm>
                <a:off x="1924" y="19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6</a:t>
                </a:r>
              </a:p>
            </p:txBody>
          </p:sp>
          <p:sp>
            <p:nvSpPr>
              <p:cNvPr id="344232" name="Line 168"/>
              <p:cNvSpPr>
                <a:spLocks noChangeShapeType="1"/>
              </p:cNvSpPr>
              <p:nvPr/>
            </p:nvSpPr>
            <p:spPr bwMode="auto">
              <a:xfrm>
                <a:off x="1960" y="2118"/>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33" name="Text Box 169"/>
              <p:cNvSpPr txBox="1">
                <a:spLocks noChangeArrowheads="1"/>
              </p:cNvSpPr>
              <p:nvPr/>
            </p:nvSpPr>
            <p:spPr bwMode="auto">
              <a:xfrm>
                <a:off x="1882" y="2087"/>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nvGrpSpPr>
            <p:cNvPr id="344250" name="Group 186"/>
            <p:cNvGrpSpPr>
              <a:grpSpLocks/>
            </p:cNvGrpSpPr>
            <p:nvPr/>
          </p:nvGrpSpPr>
          <p:grpSpPr bwMode="auto">
            <a:xfrm>
              <a:off x="4105" y="2069"/>
              <a:ext cx="253" cy="364"/>
              <a:chOff x="490" y="2069"/>
              <a:chExt cx="253" cy="364"/>
            </a:xfrm>
          </p:grpSpPr>
          <p:sp>
            <p:nvSpPr>
              <p:cNvPr id="344251" name="Text Box 187"/>
              <p:cNvSpPr txBox="1">
                <a:spLocks noChangeArrowheads="1"/>
              </p:cNvSpPr>
              <p:nvPr/>
            </p:nvSpPr>
            <p:spPr bwMode="auto">
              <a:xfrm>
                <a:off x="490" y="20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14</a:t>
                </a:r>
              </a:p>
            </p:txBody>
          </p:sp>
          <p:sp>
            <p:nvSpPr>
              <p:cNvPr id="344252" name="Line 188"/>
              <p:cNvSpPr>
                <a:spLocks noChangeShapeType="1"/>
              </p:cNvSpPr>
              <p:nvPr/>
            </p:nvSpPr>
            <p:spPr bwMode="auto">
              <a:xfrm>
                <a:off x="534" y="2251"/>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53" name="Text Box 189"/>
              <p:cNvSpPr txBox="1">
                <a:spLocks noChangeArrowheads="1"/>
              </p:cNvSpPr>
              <p:nvPr/>
            </p:nvSpPr>
            <p:spPr bwMode="auto">
              <a:xfrm>
                <a:off x="495" y="2220"/>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grpSp>
      <p:grpSp>
        <p:nvGrpSpPr>
          <p:cNvPr id="344258" name="Group 194"/>
          <p:cNvGrpSpPr>
            <a:grpSpLocks/>
          </p:cNvGrpSpPr>
          <p:nvPr/>
        </p:nvGrpSpPr>
        <p:grpSpPr bwMode="auto">
          <a:xfrm>
            <a:off x="6559881" y="1495353"/>
            <a:ext cx="2667000" cy="577849"/>
            <a:chOff x="3198" y="1389"/>
            <a:chExt cx="1680" cy="364"/>
          </a:xfrm>
        </p:grpSpPr>
        <p:sp>
          <p:nvSpPr>
            <p:cNvPr id="344089" name="Rectangle 25"/>
            <p:cNvSpPr>
              <a:spLocks noChangeArrowheads="1"/>
            </p:cNvSpPr>
            <p:nvPr/>
          </p:nvSpPr>
          <p:spPr bwMode="auto">
            <a:xfrm>
              <a:off x="3198" y="1418"/>
              <a:ext cx="7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3399FF"/>
                  </a:solidFill>
                </a:rPr>
                <a:t>B</a:t>
              </a:r>
              <a:r>
                <a:rPr lang="en-GB" altLang="en-US" sz="2400">
                  <a:solidFill>
                    <a:srgbClr val="000066"/>
                  </a:solidFill>
                </a:rPr>
                <a:t>,</a:t>
              </a:r>
              <a:r>
                <a:rPr lang="en-GB" altLang="en-US" sz="2400">
                  <a:solidFill>
                    <a:srgbClr val="FF3300"/>
                  </a:solidFill>
                </a:rPr>
                <a:t> </a:t>
              </a:r>
              <a:r>
                <a:rPr lang="en-GB" altLang="en-US" sz="2400" b="1">
                  <a:solidFill>
                    <a:srgbClr val="3399FF"/>
                  </a:solidFill>
                </a:rPr>
                <a:t>B</a:t>
              </a:r>
              <a:r>
                <a:rPr lang="en-GB" altLang="en-US" sz="2400">
                  <a:solidFill>
                    <a:srgbClr val="000066"/>
                  </a:solidFill>
                </a:rPr>
                <a:t>)</a:t>
              </a:r>
              <a:r>
                <a:rPr lang="en-GB" altLang="en-US" sz="2400">
                  <a:solidFill>
                    <a:srgbClr val="010066"/>
                  </a:solidFill>
                </a:rPr>
                <a:t> =</a:t>
              </a:r>
              <a:endParaRPr lang="en-GB" altLang="en-US" sz="2400">
                <a:solidFill>
                  <a:srgbClr val="FF6600"/>
                </a:solidFill>
              </a:endParaRPr>
            </a:p>
          </p:txBody>
        </p:sp>
        <p:sp>
          <p:nvSpPr>
            <p:cNvPr id="344138" name="Text Box 74"/>
            <p:cNvSpPr txBox="1">
              <a:spLocks noChangeArrowheads="1"/>
            </p:cNvSpPr>
            <p:nvPr/>
          </p:nvSpPr>
          <p:spPr bwMode="auto">
            <a:xfrm>
              <a:off x="4313" y="1418"/>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p>
          </p:txBody>
        </p:sp>
        <p:sp>
          <p:nvSpPr>
            <p:cNvPr id="344139" name="Text Box 75"/>
            <p:cNvSpPr txBox="1">
              <a:spLocks noChangeArrowheads="1"/>
            </p:cNvSpPr>
            <p:nvPr/>
          </p:nvSpPr>
          <p:spPr bwMode="auto">
            <a:xfrm>
              <a:off x="4665" y="1418"/>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nvGrpSpPr>
            <p:cNvPr id="344216" name="Group 152"/>
            <p:cNvGrpSpPr>
              <a:grpSpLocks/>
            </p:cNvGrpSpPr>
            <p:nvPr/>
          </p:nvGrpSpPr>
          <p:grpSpPr bwMode="auto">
            <a:xfrm>
              <a:off x="4105" y="1389"/>
              <a:ext cx="253" cy="364"/>
              <a:chOff x="490" y="2069"/>
              <a:chExt cx="253" cy="364"/>
            </a:xfrm>
          </p:grpSpPr>
          <p:sp>
            <p:nvSpPr>
              <p:cNvPr id="344217" name="Text Box 153"/>
              <p:cNvSpPr txBox="1">
                <a:spLocks noChangeArrowheads="1"/>
              </p:cNvSpPr>
              <p:nvPr/>
            </p:nvSpPr>
            <p:spPr bwMode="auto">
              <a:xfrm>
                <a:off x="490" y="20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14</a:t>
                </a:r>
              </a:p>
            </p:txBody>
          </p:sp>
          <p:sp>
            <p:nvSpPr>
              <p:cNvPr id="344218" name="Line 154"/>
              <p:cNvSpPr>
                <a:spLocks noChangeShapeType="1"/>
              </p:cNvSpPr>
              <p:nvPr/>
            </p:nvSpPr>
            <p:spPr bwMode="auto">
              <a:xfrm>
                <a:off x="534" y="2251"/>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19" name="Text Box 155"/>
              <p:cNvSpPr txBox="1">
                <a:spLocks noChangeArrowheads="1"/>
              </p:cNvSpPr>
              <p:nvPr/>
            </p:nvSpPr>
            <p:spPr bwMode="auto">
              <a:xfrm>
                <a:off x="495" y="2220"/>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grpSp>
          <p:nvGrpSpPr>
            <p:cNvPr id="344254" name="Group 190"/>
            <p:cNvGrpSpPr>
              <a:grpSpLocks/>
            </p:cNvGrpSpPr>
            <p:nvPr/>
          </p:nvGrpSpPr>
          <p:grpSpPr bwMode="auto">
            <a:xfrm>
              <a:off x="4468" y="1389"/>
              <a:ext cx="249" cy="364"/>
              <a:chOff x="1895" y="1541"/>
              <a:chExt cx="249" cy="364"/>
            </a:xfrm>
          </p:grpSpPr>
          <p:sp>
            <p:nvSpPr>
              <p:cNvPr id="344255" name="Text Box 191"/>
              <p:cNvSpPr txBox="1">
                <a:spLocks noChangeArrowheads="1"/>
              </p:cNvSpPr>
              <p:nvPr/>
            </p:nvSpPr>
            <p:spPr bwMode="auto">
              <a:xfrm>
                <a:off x="1896" y="1541"/>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13</a:t>
                </a:r>
              </a:p>
            </p:txBody>
          </p:sp>
          <p:sp>
            <p:nvSpPr>
              <p:cNvPr id="344256" name="Line 192"/>
              <p:cNvSpPr>
                <a:spLocks noChangeShapeType="1"/>
              </p:cNvSpPr>
              <p:nvPr/>
            </p:nvSpPr>
            <p:spPr bwMode="auto">
              <a:xfrm>
                <a:off x="1973" y="1723"/>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57" name="Text Box 193"/>
              <p:cNvSpPr txBox="1">
                <a:spLocks noChangeArrowheads="1"/>
              </p:cNvSpPr>
              <p:nvPr/>
            </p:nvSpPr>
            <p:spPr bwMode="auto">
              <a:xfrm>
                <a:off x="1895" y="169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grpSp>
        <p:nvGrpSpPr>
          <p:cNvPr id="344270" name="Group 206"/>
          <p:cNvGrpSpPr>
            <a:grpSpLocks/>
          </p:cNvGrpSpPr>
          <p:nvPr/>
        </p:nvGrpSpPr>
        <p:grpSpPr bwMode="auto">
          <a:xfrm>
            <a:off x="6559883" y="3652770"/>
            <a:ext cx="2674938" cy="581026"/>
            <a:chOff x="3198" y="2748"/>
            <a:chExt cx="1685" cy="366"/>
          </a:xfrm>
        </p:grpSpPr>
        <p:sp>
          <p:nvSpPr>
            <p:cNvPr id="344092" name="Rectangle 28"/>
            <p:cNvSpPr>
              <a:spLocks noChangeArrowheads="1"/>
            </p:cNvSpPr>
            <p:nvPr/>
          </p:nvSpPr>
          <p:spPr bwMode="auto">
            <a:xfrm>
              <a:off x="3198" y="2748"/>
              <a:ext cx="7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008000"/>
                  </a:solidFill>
                </a:rPr>
                <a:t>G</a:t>
              </a:r>
              <a:r>
                <a:rPr lang="en-GB" altLang="en-US" sz="2400">
                  <a:solidFill>
                    <a:srgbClr val="000066"/>
                  </a:solidFill>
                </a:rPr>
                <a:t>,</a:t>
              </a:r>
              <a:r>
                <a:rPr lang="en-GB" altLang="en-US" sz="2400">
                  <a:solidFill>
                    <a:srgbClr val="FF3300"/>
                  </a:solidFill>
                </a:rPr>
                <a:t> </a:t>
              </a:r>
              <a:r>
                <a:rPr lang="en-GB" altLang="en-US" sz="2400" b="1">
                  <a:solidFill>
                    <a:srgbClr val="3399FF"/>
                  </a:solidFill>
                </a:rPr>
                <a:t>B</a:t>
              </a:r>
              <a:r>
                <a:rPr lang="en-GB" altLang="en-US" sz="2400">
                  <a:solidFill>
                    <a:srgbClr val="000066"/>
                  </a:solidFill>
                </a:rPr>
                <a:t>)</a:t>
              </a:r>
              <a:r>
                <a:rPr lang="en-GB" altLang="en-US" sz="2400">
                  <a:solidFill>
                    <a:srgbClr val="010066"/>
                  </a:solidFill>
                </a:rPr>
                <a:t> =</a:t>
              </a:r>
              <a:endParaRPr lang="en-GB" altLang="en-US" sz="2400">
                <a:solidFill>
                  <a:srgbClr val="FF6600"/>
                </a:solidFill>
              </a:endParaRPr>
            </a:p>
          </p:txBody>
        </p:sp>
        <p:sp>
          <p:nvSpPr>
            <p:cNvPr id="344178" name="Text Box 114"/>
            <p:cNvSpPr txBox="1">
              <a:spLocks noChangeArrowheads="1"/>
            </p:cNvSpPr>
            <p:nvPr/>
          </p:nvSpPr>
          <p:spPr bwMode="auto">
            <a:xfrm>
              <a:off x="4321" y="2748"/>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p>
          </p:txBody>
        </p:sp>
        <p:sp>
          <p:nvSpPr>
            <p:cNvPr id="344179" name="Text Box 115"/>
            <p:cNvSpPr txBox="1">
              <a:spLocks noChangeArrowheads="1"/>
            </p:cNvSpPr>
            <p:nvPr/>
          </p:nvSpPr>
          <p:spPr bwMode="auto">
            <a:xfrm>
              <a:off x="4670" y="2748"/>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nvGrpSpPr>
            <p:cNvPr id="344235" name="Group 171"/>
            <p:cNvGrpSpPr>
              <a:grpSpLocks/>
            </p:cNvGrpSpPr>
            <p:nvPr/>
          </p:nvGrpSpPr>
          <p:grpSpPr bwMode="auto">
            <a:xfrm>
              <a:off x="4468" y="2750"/>
              <a:ext cx="249" cy="364"/>
              <a:chOff x="1895" y="2847"/>
              <a:chExt cx="249" cy="364"/>
            </a:xfrm>
          </p:grpSpPr>
          <p:sp>
            <p:nvSpPr>
              <p:cNvPr id="344236" name="Text Box 172"/>
              <p:cNvSpPr txBox="1">
                <a:spLocks noChangeArrowheads="1"/>
              </p:cNvSpPr>
              <p:nvPr/>
            </p:nvSpPr>
            <p:spPr bwMode="auto">
              <a:xfrm>
                <a:off x="1896" y="2847"/>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14</a:t>
                </a:r>
              </a:p>
            </p:txBody>
          </p:sp>
          <p:sp>
            <p:nvSpPr>
              <p:cNvPr id="344237" name="Line 173"/>
              <p:cNvSpPr>
                <a:spLocks noChangeShapeType="1"/>
              </p:cNvSpPr>
              <p:nvPr/>
            </p:nvSpPr>
            <p:spPr bwMode="auto">
              <a:xfrm>
                <a:off x="1973" y="3029"/>
                <a:ext cx="1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38" name="Text Box 174"/>
              <p:cNvSpPr txBox="1">
                <a:spLocks noChangeArrowheads="1"/>
              </p:cNvSpPr>
              <p:nvPr/>
            </p:nvSpPr>
            <p:spPr bwMode="auto">
              <a:xfrm>
                <a:off x="1895" y="299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19</a:t>
                </a:r>
                <a:endParaRPr lang="en-GB" altLang="en-US" sz="1600" b="1">
                  <a:solidFill>
                    <a:srgbClr val="010066"/>
                  </a:solidFill>
                </a:endParaRPr>
              </a:p>
            </p:txBody>
          </p:sp>
        </p:grpSp>
        <p:grpSp>
          <p:nvGrpSpPr>
            <p:cNvPr id="344266" name="Group 202"/>
            <p:cNvGrpSpPr>
              <a:grpSpLocks/>
            </p:cNvGrpSpPr>
            <p:nvPr/>
          </p:nvGrpSpPr>
          <p:grpSpPr bwMode="auto">
            <a:xfrm>
              <a:off x="4105" y="2750"/>
              <a:ext cx="248" cy="364"/>
              <a:chOff x="1338" y="2251"/>
              <a:chExt cx="248" cy="364"/>
            </a:xfrm>
          </p:grpSpPr>
          <p:sp>
            <p:nvSpPr>
              <p:cNvPr id="344267" name="Text Box 203"/>
              <p:cNvSpPr txBox="1">
                <a:spLocks noChangeArrowheads="1"/>
              </p:cNvSpPr>
              <p:nvPr/>
            </p:nvSpPr>
            <p:spPr bwMode="auto">
              <a:xfrm>
                <a:off x="1373" y="225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6</a:t>
                </a:r>
              </a:p>
            </p:txBody>
          </p:sp>
          <p:sp>
            <p:nvSpPr>
              <p:cNvPr id="344268" name="Line 204"/>
              <p:cNvSpPr>
                <a:spLocks noChangeShapeType="1"/>
              </p:cNvSpPr>
              <p:nvPr/>
            </p:nvSpPr>
            <p:spPr bwMode="auto">
              <a:xfrm>
                <a:off x="1377" y="2433"/>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69" name="Text Box 205"/>
              <p:cNvSpPr txBox="1">
                <a:spLocks noChangeArrowheads="1"/>
              </p:cNvSpPr>
              <p:nvPr/>
            </p:nvSpPr>
            <p:spPr bwMode="auto">
              <a:xfrm>
                <a:off x="1338" y="240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grpSp>
      <p:grpSp>
        <p:nvGrpSpPr>
          <p:cNvPr id="344273" name="Group 209"/>
          <p:cNvGrpSpPr>
            <a:grpSpLocks/>
          </p:cNvGrpSpPr>
          <p:nvPr/>
        </p:nvGrpSpPr>
        <p:grpSpPr bwMode="auto">
          <a:xfrm>
            <a:off x="9871407" y="3655945"/>
            <a:ext cx="393700" cy="577851"/>
            <a:chOff x="5284" y="2083"/>
            <a:chExt cx="248" cy="364"/>
          </a:xfrm>
        </p:grpSpPr>
        <p:sp>
          <p:nvSpPr>
            <p:cNvPr id="344274" name="Text Box 210"/>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4275" name="Line 211"/>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4276" name="Text Box 212"/>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spTree>
    <p:extLst>
      <p:ext uri="{BB962C8B-B14F-4D97-AF65-F5344CB8AC3E}">
        <p14:creationId xmlns:p14="http://schemas.microsoft.com/office/powerpoint/2010/main" val="3387474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42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42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42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42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42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40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42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426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42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42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42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4426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4427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4427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4427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4428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4427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44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9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25" name="Rectangle 13"/>
          <p:cNvSpPr>
            <a:spLocks noChangeArrowheads="1"/>
          </p:cNvSpPr>
          <p:nvPr/>
        </p:nvSpPr>
        <p:spPr bwMode="auto">
          <a:xfrm>
            <a:off x="4137666" y="402207"/>
            <a:ext cx="6265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4013" indent="-354013">
              <a:defRPr sz="2400">
                <a:solidFill>
                  <a:schemeClr val="tx1"/>
                </a:solidFill>
                <a:latin typeface="Times New Roman" pitchFamily="18" charset="0"/>
              </a:defRPr>
            </a:lvl1pPr>
            <a:lvl2pPr marL="6254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a:solidFill>
                  <a:srgbClr val="010066"/>
                </a:solidFill>
                <a:latin typeface="Arial" charset="0"/>
              </a:rPr>
              <a:t>1) What do the probabilities add up to?</a:t>
            </a:r>
          </a:p>
        </p:txBody>
      </p:sp>
      <p:sp>
        <p:nvSpPr>
          <p:cNvPr id="346127" name="Text Box 15"/>
          <p:cNvSpPr txBox="1">
            <a:spLocks noChangeArrowheads="1"/>
          </p:cNvSpPr>
          <p:nvPr/>
        </p:nvSpPr>
        <p:spPr bwMode="auto">
          <a:xfrm>
            <a:off x="9544691" y="112134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FF6600"/>
                </a:solidFill>
              </a:rPr>
              <a:t>1</a:t>
            </a:r>
            <a:endParaRPr lang="en-GB" altLang="en-US" sz="2400" b="1">
              <a:solidFill>
                <a:srgbClr val="FF6600"/>
              </a:solidFill>
            </a:endParaRPr>
          </a:p>
        </p:txBody>
      </p:sp>
      <p:sp>
        <p:nvSpPr>
          <p:cNvPr id="346128" name="Rectangle 16"/>
          <p:cNvSpPr>
            <a:spLocks noChangeArrowheads="1"/>
          </p:cNvSpPr>
          <p:nvPr/>
        </p:nvSpPr>
        <p:spPr bwMode="auto">
          <a:xfrm>
            <a:off x="4137666" y="2069083"/>
            <a:ext cx="6337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6254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a:solidFill>
                  <a:srgbClr val="010066"/>
                </a:solidFill>
                <a:latin typeface="Arial" charset="0"/>
              </a:rPr>
              <a:t>2) What is the probability of getting two socks the same colour?</a:t>
            </a:r>
          </a:p>
        </p:txBody>
      </p:sp>
      <p:sp>
        <p:nvSpPr>
          <p:cNvPr id="346129" name="Rectangle 17"/>
          <p:cNvSpPr>
            <a:spLocks noChangeArrowheads="1"/>
          </p:cNvSpPr>
          <p:nvPr/>
        </p:nvSpPr>
        <p:spPr bwMode="auto">
          <a:xfrm>
            <a:off x="4499616" y="2921570"/>
            <a:ext cx="24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3399FF"/>
                </a:solidFill>
              </a:rPr>
              <a:t>B</a:t>
            </a:r>
            <a:r>
              <a:rPr lang="en-GB" altLang="en-US" sz="2400">
                <a:solidFill>
                  <a:srgbClr val="000066"/>
                </a:solidFill>
              </a:rPr>
              <a:t>,</a:t>
            </a:r>
            <a:r>
              <a:rPr lang="en-GB" altLang="en-US" sz="2400">
                <a:solidFill>
                  <a:srgbClr val="FF3300"/>
                </a:solidFill>
              </a:rPr>
              <a:t> </a:t>
            </a:r>
            <a:r>
              <a:rPr lang="en-GB" altLang="en-US" sz="2400" b="1">
                <a:solidFill>
                  <a:srgbClr val="3399FF"/>
                </a:solidFill>
              </a:rPr>
              <a:t>B</a:t>
            </a:r>
            <a:r>
              <a:rPr lang="en-GB" altLang="en-US" sz="2400">
                <a:solidFill>
                  <a:srgbClr val="000066"/>
                </a:solidFill>
              </a:rPr>
              <a:t>)</a:t>
            </a:r>
            <a:r>
              <a:rPr lang="en-GB" altLang="en-US" sz="2400">
                <a:solidFill>
                  <a:srgbClr val="010066"/>
                </a:solidFill>
              </a:rPr>
              <a:t> + </a:t>
            </a:r>
            <a:r>
              <a:rPr lang="en-GB" altLang="en-US" sz="2400">
                <a:solidFill>
                  <a:srgbClr val="000066"/>
                </a:solidFill>
              </a:rPr>
              <a:t>P(</a:t>
            </a:r>
            <a:r>
              <a:rPr lang="en-GB" altLang="en-US" sz="2400" b="1">
                <a:solidFill>
                  <a:srgbClr val="008000"/>
                </a:solidFill>
              </a:rPr>
              <a:t>G</a:t>
            </a:r>
            <a:r>
              <a:rPr lang="en-GB" altLang="en-US" sz="2400">
                <a:solidFill>
                  <a:srgbClr val="000066"/>
                </a:solidFill>
              </a:rPr>
              <a:t>, </a:t>
            </a:r>
            <a:r>
              <a:rPr lang="en-GB" altLang="en-US" sz="2400" b="1">
                <a:solidFill>
                  <a:srgbClr val="008000"/>
                </a:solidFill>
              </a:rPr>
              <a:t>G</a:t>
            </a:r>
            <a:r>
              <a:rPr lang="en-GB" altLang="en-US" sz="2400">
                <a:solidFill>
                  <a:srgbClr val="000066"/>
                </a:solidFill>
              </a:rPr>
              <a:t>)</a:t>
            </a:r>
            <a:r>
              <a:rPr lang="en-GB" altLang="en-US" sz="2400">
                <a:solidFill>
                  <a:srgbClr val="010066"/>
                </a:solidFill>
              </a:rPr>
              <a:t> =</a:t>
            </a:r>
            <a:endParaRPr lang="en-GB" altLang="en-US" sz="2400" b="1">
              <a:solidFill>
                <a:srgbClr val="FF6600"/>
              </a:solidFill>
            </a:endParaRPr>
          </a:p>
        </p:txBody>
      </p:sp>
      <p:sp>
        <p:nvSpPr>
          <p:cNvPr id="346130" name="Rectangle 18"/>
          <p:cNvSpPr>
            <a:spLocks noChangeArrowheads="1"/>
          </p:cNvSpPr>
          <p:nvPr/>
        </p:nvSpPr>
        <p:spPr bwMode="auto">
          <a:xfrm>
            <a:off x="4137666" y="3735958"/>
            <a:ext cx="6337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a:solidFill>
                  <a:srgbClr val="010066"/>
                </a:solidFill>
                <a:latin typeface="Arial" charset="0"/>
              </a:rPr>
              <a:t>3) What is the probability of getting two socks that don’t match?</a:t>
            </a:r>
          </a:p>
        </p:txBody>
      </p:sp>
      <p:sp>
        <p:nvSpPr>
          <p:cNvPr id="346131" name="Rectangle 19"/>
          <p:cNvSpPr>
            <a:spLocks noChangeArrowheads="1"/>
          </p:cNvSpPr>
          <p:nvPr/>
        </p:nvSpPr>
        <p:spPr bwMode="auto">
          <a:xfrm>
            <a:off x="4499616" y="4629720"/>
            <a:ext cx="24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3399FF"/>
                </a:solidFill>
              </a:rPr>
              <a:t>B</a:t>
            </a:r>
            <a:r>
              <a:rPr lang="en-GB" altLang="en-US" sz="2400">
                <a:solidFill>
                  <a:srgbClr val="000066"/>
                </a:solidFill>
              </a:rPr>
              <a:t>,</a:t>
            </a:r>
            <a:r>
              <a:rPr lang="en-GB" altLang="en-US" sz="2400">
                <a:solidFill>
                  <a:srgbClr val="FF3300"/>
                </a:solidFill>
              </a:rPr>
              <a:t> </a:t>
            </a:r>
            <a:r>
              <a:rPr lang="en-GB" altLang="en-US" sz="2400" b="1">
                <a:solidFill>
                  <a:srgbClr val="008000"/>
                </a:solidFill>
              </a:rPr>
              <a:t>G</a:t>
            </a:r>
            <a:r>
              <a:rPr lang="en-GB" altLang="en-US" sz="2400">
                <a:solidFill>
                  <a:srgbClr val="000066"/>
                </a:solidFill>
              </a:rPr>
              <a:t>)</a:t>
            </a:r>
            <a:r>
              <a:rPr lang="en-GB" altLang="en-US" sz="2400">
                <a:solidFill>
                  <a:srgbClr val="010066"/>
                </a:solidFill>
              </a:rPr>
              <a:t> + </a:t>
            </a:r>
            <a:r>
              <a:rPr lang="en-GB" altLang="en-US" sz="2400">
                <a:solidFill>
                  <a:srgbClr val="000066"/>
                </a:solidFill>
              </a:rPr>
              <a:t>P(</a:t>
            </a:r>
            <a:r>
              <a:rPr lang="en-GB" altLang="en-US" sz="2400" b="1">
                <a:solidFill>
                  <a:srgbClr val="008000"/>
                </a:solidFill>
              </a:rPr>
              <a:t>G</a:t>
            </a:r>
            <a:r>
              <a:rPr lang="en-GB" altLang="en-US" sz="2400">
                <a:solidFill>
                  <a:srgbClr val="000066"/>
                </a:solidFill>
              </a:rPr>
              <a:t>,</a:t>
            </a:r>
            <a:r>
              <a:rPr lang="en-GB" altLang="en-US" sz="2400">
                <a:solidFill>
                  <a:srgbClr val="FF3300"/>
                </a:solidFill>
              </a:rPr>
              <a:t> </a:t>
            </a:r>
            <a:r>
              <a:rPr lang="en-GB" altLang="en-US" sz="2400" b="1">
                <a:solidFill>
                  <a:srgbClr val="3399FF"/>
                </a:solidFill>
              </a:rPr>
              <a:t>B</a:t>
            </a:r>
            <a:r>
              <a:rPr lang="en-GB" altLang="en-US" sz="2400">
                <a:solidFill>
                  <a:srgbClr val="000066"/>
                </a:solidFill>
              </a:rPr>
              <a:t>)</a:t>
            </a:r>
            <a:r>
              <a:rPr lang="en-GB" altLang="en-US" sz="2400">
                <a:solidFill>
                  <a:srgbClr val="010066"/>
                </a:solidFill>
              </a:rPr>
              <a:t> =</a:t>
            </a:r>
          </a:p>
        </p:txBody>
      </p:sp>
      <p:sp>
        <p:nvSpPr>
          <p:cNvPr id="346120" name="Rectangle 8"/>
          <p:cNvSpPr>
            <a:spLocks noChangeArrowheads="1"/>
          </p:cNvSpPr>
          <p:nvPr/>
        </p:nvSpPr>
        <p:spPr bwMode="auto">
          <a:xfrm>
            <a:off x="1919929" y="591120"/>
            <a:ext cx="17886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66"/>
                </a:solidFill>
              </a:rPr>
              <a:t>Probabilities</a:t>
            </a:r>
          </a:p>
        </p:txBody>
      </p:sp>
      <p:sp>
        <p:nvSpPr>
          <p:cNvPr id="346124" name="Rectangle 12"/>
          <p:cNvSpPr>
            <a:spLocks noChangeArrowheads="1"/>
          </p:cNvSpPr>
          <p:nvPr/>
        </p:nvSpPr>
        <p:spPr bwMode="auto">
          <a:xfrm>
            <a:off x="1858017" y="402207"/>
            <a:ext cx="2136775" cy="46799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10066"/>
              </a:solidFill>
            </a:endParaRPr>
          </a:p>
        </p:txBody>
      </p:sp>
      <p:sp>
        <p:nvSpPr>
          <p:cNvPr id="346144" name="Rectangle 32"/>
          <p:cNvSpPr>
            <a:spLocks noChangeArrowheads="1"/>
          </p:cNvSpPr>
          <p:nvPr/>
        </p:nvSpPr>
        <p:spPr bwMode="auto">
          <a:xfrm>
            <a:off x="2013592" y="3286695"/>
            <a:ext cx="1266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008000"/>
                </a:solidFill>
              </a:rPr>
              <a:t>G</a:t>
            </a:r>
            <a:r>
              <a:rPr lang="en-GB" altLang="en-US" sz="2400">
                <a:solidFill>
                  <a:srgbClr val="000066"/>
                </a:solidFill>
              </a:rPr>
              <a:t>,</a:t>
            </a:r>
            <a:r>
              <a:rPr lang="en-GB" altLang="en-US" sz="2400">
                <a:solidFill>
                  <a:srgbClr val="FF3300"/>
                </a:solidFill>
              </a:rPr>
              <a:t> </a:t>
            </a:r>
            <a:r>
              <a:rPr lang="en-GB" altLang="en-US" sz="2400" b="1">
                <a:solidFill>
                  <a:srgbClr val="3399FF"/>
                </a:solidFill>
              </a:rPr>
              <a:t>B</a:t>
            </a:r>
            <a:r>
              <a:rPr lang="en-GB" altLang="en-US" sz="2400">
                <a:solidFill>
                  <a:srgbClr val="000066"/>
                </a:solidFill>
              </a:rPr>
              <a:t>)</a:t>
            </a:r>
            <a:r>
              <a:rPr lang="en-GB" altLang="en-US" sz="2400">
                <a:solidFill>
                  <a:srgbClr val="010066"/>
                </a:solidFill>
              </a:rPr>
              <a:t> =</a:t>
            </a:r>
            <a:endParaRPr lang="en-GB" altLang="en-US" sz="2400">
              <a:solidFill>
                <a:srgbClr val="FF6600"/>
              </a:solidFill>
            </a:endParaRPr>
          </a:p>
        </p:txBody>
      </p:sp>
      <p:sp>
        <p:nvSpPr>
          <p:cNvPr id="346149" name="Rectangle 37"/>
          <p:cNvSpPr>
            <a:spLocks noChangeArrowheads="1"/>
          </p:cNvSpPr>
          <p:nvPr/>
        </p:nvSpPr>
        <p:spPr bwMode="auto">
          <a:xfrm>
            <a:off x="2013592" y="4361432"/>
            <a:ext cx="128913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0"/>
              </a:spcAft>
            </a:pPr>
            <a:r>
              <a:rPr lang="en-GB" altLang="en-US" sz="2400">
                <a:solidFill>
                  <a:srgbClr val="000066"/>
                </a:solidFill>
              </a:rPr>
              <a:t>P(</a:t>
            </a:r>
            <a:r>
              <a:rPr lang="en-GB" altLang="en-US" sz="2400" b="1">
                <a:solidFill>
                  <a:srgbClr val="008000"/>
                </a:solidFill>
              </a:rPr>
              <a:t>G</a:t>
            </a:r>
            <a:r>
              <a:rPr lang="en-GB" altLang="en-US" sz="2400">
                <a:solidFill>
                  <a:srgbClr val="000066"/>
                </a:solidFill>
              </a:rPr>
              <a:t>, </a:t>
            </a:r>
            <a:r>
              <a:rPr lang="en-GB" altLang="en-US" sz="2400" b="1">
                <a:solidFill>
                  <a:srgbClr val="008000"/>
                </a:solidFill>
              </a:rPr>
              <a:t>G</a:t>
            </a:r>
            <a:r>
              <a:rPr lang="en-GB" altLang="en-US" sz="2400">
                <a:solidFill>
                  <a:srgbClr val="000066"/>
                </a:solidFill>
              </a:rPr>
              <a:t>) </a:t>
            </a:r>
            <a:r>
              <a:rPr lang="en-GB" altLang="en-US" sz="2400">
                <a:solidFill>
                  <a:srgbClr val="010066"/>
                </a:solidFill>
              </a:rPr>
              <a:t>=</a:t>
            </a:r>
            <a:endParaRPr lang="en-GB" altLang="en-US" sz="2400">
              <a:solidFill>
                <a:srgbClr val="FF6600"/>
              </a:solidFill>
            </a:endParaRPr>
          </a:p>
        </p:txBody>
      </p:sp>
      <p:grpSp>
        <p:nvGrpSpPr>
          <p:cNvPr id="346286" name="Group 174"/>
          <p:cNvGrpSpPr>
            <a:grpSpLocks/>
          </p:cNvGrpSpPr>
          <p:nvPr/>
        </p:nvGrpSpPr>
        <p:grpSpPr bwMode="auto">
          <a:xfrm>
            <a:off x="7390454" y="1121347"/>
            <a:ext cx="2198688" cy="577851"/>
            <a:chOff x="3704" y="1162"/>
            <a:chExt cx="1385" cy="364"/>
          </a:xfrm>
        </p:grpSpPr>
        <p:grpSp>
          <p:nvGrpSpPr>
            <p:cNvPr id="346285" name="Group 173"/>
            <p:cNvGrpSpPr>
              <a:grpSpLocks/>
            </p:cNvGrpSpPr>
            <p:nvPr/>
          </p:nvGrpSpPr>
          <p:grpSpPr bwMode="auto">
            <a:xfrm>
              <a:off x="3704" y="1162"/>
              <a:ext cx="1172" cy="364"/>
              <a:chOff x="3704" y="1162"/>
              <a:chExt cx="1172" cy="364"/>
            </a:xfrm>
          </p:grpSpPr>
          <p:sp>
            <p:nvSpPr>
              <p:cNvPr id="346175" name="Text Box 63"/>
              <p:cNvSpPr txBox="1">
                <a:spLocks noChangeArrowheads="1"/>
              </p:cNvSpPr>
              <p:nvPr/>
            </p:nvSpPr>
            <p:spPr bwMode="auto">
              <a:xfrm>
                <a:off x="3704" y="1162"/>
                <a:ext cx="107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00066"/>
                    </a:solidFill>
                  </a:rPr>
                  <a:t>182 + 84 + 84 + 30</a:t>
                </a:r>
              </a:p>
            </p:txBody>
          </p:sp>
          <p:sp>
            <p:nvSpPr>
              <p:cNvPr id="346176" name="Line 64"/>
              <p:cNvSpPr>
                <a:spLocks noChangeShapeType="1"/>
              </p:cNvSpPr>
              <p:nvPr/>
            </p:nvSpPr>
            <p:spPr bwMode="auto">
              <a:xfrm>
                <a:off x="3710" y="1344"/>
                <a:ext cx="116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177" name="Text Box 65"/>
              <p:cNvSpPr txBox="1">
                <a:spLocks noChangeArrowheads="1"/>
              </p:cNvSpPr>
              <p:nvPr/>
            </p:nvSpPr>
            <p:spPr bwMode="auto">
              <a:xfrm>
                <a:off x="4210" y="1313"/>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00066"/>
                    </a:solidFill>
                  </a:rPr>
                  <a:t>380</a:t>
                </a:r>
                <a:endParaRPr lang="en-GB" altLang="en-US" sz="1600" b="1">
                  <a:solidFill>
                    <a:srgbClr val="000066"/>
                  </a:solidFill>
                </a:endParaRPr>
              </a:p>
            </p:txBody>
          </p:sp>
        </p:grpSp>
        <p:sp>
          <p:nvSpPr>
            <p:cNvPr id="346182" name="Text Box 70"/>
            <p:cNvSpPr txBox="1">
              <a:spLocks noChangeArrowheads="1"/>
            </p:cNvSpPr>
            <p:nvPr/>
          </p:nvSpPr>
          <p:spPr bwMode="auto">
            <a:xfrm>
              <a:off x="4876" y="116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grpSp>
        <p:nvGrpSpPr>
          <p:cNvPr id="346310" name="Group 198"/>
          <p:cNvGrpSpPr>
            <a:grpSpLocks/>
          </p:cNvGrpSpPr>
          <p:nvPr/>
        </p:nvGrpSpPr>
        <p:grpSpPr bwMode="auto">
          <a:xfrm>
            <a:off x="8358829" y="2921573"/>
            <a:ext cx="741363" cy="577851"/>
            <a:chOff x="4314" y="2296"/>
            <a:chExt cx="467" cy="364"/>
          </a:xfrm>
        </p:grpSpPr>
        <p:sp>
          <p:nvSpPr>
            <p:cNvPr id="346206" name="Text Box 94"/>
            <p:cNvSpPr txBox="1">
              <a:spLocks noChangeArrowheads="1"/>
            </p:cNvSpPr>
            <p:nvPr/>
          </p:nvSpPr>
          <p:spPr bwMode="auto">
            <a:xfrm>
              <a:off x="4314" y="229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grpSp>
          <p:nvGrpSpPr>
            <p:cNvPr id="346304" name="Group 192"/>
            <p:cNvGrpSpPr>
              <a:grpSpLocks/>
            </p:cNvGrpSpPr>
            <p:nvPr/>
          </p:nvGrpSpPr>
          <p:grpSpPr bwMode="auto">
            <a:xfrm>
              <a:off x="4468" y="2296"/>
              <a:ext cx="313" cy="364"/>
              <a:chOff x="4468" y="2296"/>
              <a:chExt cx="313" cy="364"/>
            </a:xfrm>
          </p:grpSpPr>
          <p:sp>
            <p:nvSpPr>
              <p:cNvPr id="346208" name="Text Box 96"/>
              <p:cNvSpPr txBox="1">
                <a:spLocks noChangeArrowheads="1"/>
              </p:cNvSpPr>
              <p:nvPr/>
            </p:nvSpPr>
            <p:spPr bwMode="auto">
              <a:xfrm>
                <a:off x="4468" y="2296"/>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00066"/>
                    </a:solidFill>
                  </a:rPr>
                  <a:t>106</a:t>
                </a:r>
              </a:p>
            </p:txBody>
          </p:sp>
          <p:sp>
            <p:nvSpPr>
              <p:cNvPr id="346209" name="Line 97"/>
              <p:cNvSpPr>
                <a:spLocks noChangeShapeType="1"/>
              </p:cNvSpPr>
              <p:nvPr/>
            </p:nvSpPr>
            <p:spPr bwMode="auto">
              <a:xfrm>
                <a:off x="4552" y="2478"/>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10" name="Text Box 98"/>
              <p:cNvSpPr txBox="1">
                <a:spLocks noChangeArrowheads="1"/>
              </p:cNvSpPr>
              <p:nvPr/>
            </p:nvSpPr>
            <p:spPr bwMode="auto">
              <a:xfrm>
                <a:off x="4468" y="2447"/>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00066"/>
                    </a:solidFill>
                  </a:rPr>
                  <a:t>190</a:t>
                </a:r>
                <a:endParaRPr lang="en-GB" altLang="en-US" sz="1600" b="1">
                  <a:solidFill>
                    <a:srgbClr val="000066"/>
                  </a:solidFill>
                </a:endParaRPr>
              </a:p>
            </p:txBody>
          </p:sp>
        </p:grpSp>
      </p:grpSp>
      <p:grpSp>
        <p:nvGrpSpPr>
          <p:cNvPr id="346315" name="Group 203"/>
          <p:cNvGrpSpPr>
            <a:grpSpLocks/>
          </p:cNvGrpSpPr>
          <p:nvPr/>
        </p:nvGrpSpPr>
        <p:grpSpPr bwMode="auto">
          <a:xfrm>
            <a:off x="8392167" y="4577328"/>
            <a:ext cx="720725" cy="577849"/>
            <a:chOff x="4335" y="3339"/>
            <a:chExt cx="454" cy="364"/>
          </a:xfrm>
        </p:grpSpPr>
        <p:sp>
          <p:nvSpPr>
            <p:cNvPr id="346222" name="Text Box 110"/>
            <p:cNvSpPr txBox="1">
              <a:spLocks noChangeArrowheads="1"/>
            </p:cNvSpPr>
            <p:nvPr/>
          </p:nvSpPr>
          <p:spPr bwMode="auto">
            <a:xfrm>
              <a:off x="4335" y="337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grpSp>
          <p:nvGrpSpPr>
            <p:cNvPr id="346314" name="Group 202"/>
            <p:cNvGrpSpPr>
              <a:grpSpLocks/>
            </p:cNvGrpSpPr>
            <p:nvPr/>
          </p:nvGrpSpPr>
          <p:grpSpPr bwMode="auto">
            <a:xfrm>
              <a:off x="4540" y="3339"/>
              <a:ext cx="249" cy="364"/>
              <a:chOff x="4540" y="3339"/>
              <a:chExt cx="249" cy="364"/>
            </a:xfrm>
          </p:grpSpPr>
          <p:sp>
            <p:nvSpPr>
              <p:cNvPr id="346228" name="Text Box 116"/>
              <p:cNvSpPr txBox="1">
                <a:spLocks noChangeArrowheads="1"/>
              </p:cNvSpPr>
              <p:nvPr/>
            </p:nvSpPr>
            <p:spPr bwMode="auto">
              <a:xfrm>
                <a:off x="4541" y="333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42</a:t>
                </a:r>
              </a:p>
            </p:txBody>
          </p:sp>
          <p:sp>
            <p:nvSpPr>
              <p:cNvPr id="346229" name="Line 117"/>
              <p:cNvSpPr>
                <a:spLocks noChangeShapeType="1"/>
              </p:cNvSpPr>
              <p:nvPr/>
            </p:nvSpPr>
            <p:spPr bwMode="auto">
              <a:xfrm>
                <a:off x="4580" y="3521"/>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30" name="Text Box 118"/>
              <p:cNvSpPr txBox="1">
                <a:spLocks noChangeArrowheads="1"/>
              </p:cNvSpPr>
              <p:nvPr/>
            </p:nvSpPr>
            <p:spPr bwMode="auto">
              <a:xfrm>
                <a:off x="4540" y="3490"/>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grpSp>
        <p:nvGrpSpPr>
          <p:cNvPr id="346267" name="Group 155"/>
          <p:cNvGrpSpPr>
            <a:grpSpLocks/>
          </p:cNvGrpSpPr>
          <p:nvPr/>
        </p:nvGrpSpPr>
        <p:grpSpPr bwMode="auto">
          <a:xfrm>
            <a:off x="2013591" y="1121347"/>
            <a:ext cx="1828800" cy="577851"/>
            <a:chOff x="317" y="1162"/>
            <a:chExt cx="1152" cy="364"/>
          </a:xfrm>
        </p:grpSpPr>
        <p:sp>
          <p:nvSpPr>
            <p:cNvPr id="346134" name="Rectangle 22"/>
            <p:cNvSpPr>
              <a:spLocks noChangeArrowheads="1"/>
            </p:cNvSpPr>
            <p:nvPr/>
          </p:nvSpPr>
          <p:spPr bwMode="auto">
            <a:xfrm>
              <a:off x="317" y="1196"/>
              <a:ext cx="7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3399FF"/>
                  </a:solidFill>
                </a:rPr>
                <a:t>B</a:t>
              </a:r>
              <a:r>
                <a:rPr lang="en-GB" altLang="en-US" sz="2400">
                  <a:solidFill>
                    <a:srgbClr val="000066"/>
                  </a:solidFill>
                </a:rPr>
                <a:t>,</a:t>
              </a:r>
              <a:r>
                <a:rPr lang="en-GB" altLang="en-US" sz="2400">
                  <a:solidFill>
                    <a:srgbClr val="FF3300"/>
                  </a:solidFill>
                </a:rPr>
                <a:t> </a:t>
              </a:r>
              <a:r>
                <a:rPr lang="en-GB" altLang="en-US" sz="2400" b="1">
                  <a:solidFill>
                    <a:srgbClr val="3399FF"/>
                  </a:solidFill>
                </a:rPr>
                <a:t>B</a:t>
              </a:r>
              <a:r>
                <a:rPr lang="en-GB" altLang="en-US" sz="2400">
                  <a:solidFill>
                    <a:srgbClr val="000066"/>
                  </a:solidFill>
                </a:rPr>
                <a:t>)</a:t>
              </a:r>
              <a:r>
                <a:rPr lang="en-GB" altLang="en-US" sz="2400">
                  <a:solidFill>
                    <a:srgbClr val="010066"/>
                  </a:solidFill>
                </a:rPr>
                <a:t> =</a:t>
              </a:r>
              <a:endParaRPr lang="en-GB" altLang="en-US" sz="2400">
                <a:solidFill>
                  <a:srgbClr val="FF6600"/>
                </a:solidFill>
              </a:endParaRPr>
            </a:p>
          </p:txBody>
        </p:sp>
        <p:grpSp>
          <p:nvGrpSpPr>
            <p:cNvPr id="346251" name="Group 139"/>
            <p:cNvGrpSpPr>
              <a:grpSpLocks/>
            </p:cNvGrpSpPr>
            <p:nvPr/>
          </p:nvGrpSpPr>
          <p:grpSpPr bwMode="auto">
            <a:xfrm>
              <a:off x="1156" y="1162"/>
              <a:ext cx="313" cy="364"/>
              <a:chOff x="5239" y="1418"/>
              <a:chExt cx="313" cy="364"/>
            </a:xfrm>
          </p:grpSpPr>
          <p:sp>
            <p:nvSpPr>
              <p:cNvPr id="346252" name="Text Box 140"/>
              <p:cNvSpPr txBox="1">
                <a:spLocks noChangeArrowheads="1"/>
              </p:cNvSpPr>
              <p:nvPr/>
            </p:nvSpPr>
            <p:spPr bwMode="auto">
              <a:xfrm>
                <a:off x="5274" y="141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91</a:t>
                </a:r>
              </a:p>
            </p:txBody>
          </p:sp>
          <p:sp>
            <p:nvSpPr>
              <p:cNvPr id="346253" name="Line 141"/>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54" name="Text Box 142"/>
              <p:cNvSpPr txBox="1">
                <a:spLocks noChangeArrowheads="1"/>
              </p:cNvSpPr>
              <p:nvPr/>
            </p:nvSpPr>
            <p:spPr bwMode="auto">
              <a:xfrm>
                <a:off x="5239" y="1569"/>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190</a:t>
                </a:r>
                <a:endParaRPr lang="en-GB" altLang="en-US" sz="1600" b="1">
                  <a:solidFill>
                    <a:srgbClr val="FF6600"/>
                  </a:solidFill>
                </a:endParaRPr>
              </a:p>
            </p:txBody>
          </p:sp>
        </p:grpSp>
      </p:grpSp>
      <p:grpSp>
        <p:nvGrpSpPr>
          <p:cNvPr id="346268" name="Group 156"/>
          <p:cNvGrpSpPr>
            <a:grpSpLocks/>
          </p:cNvGrpSpPr>
          <p:nvPr/>
        </p:nvGrpSpPr>
        <p:grpSpPr bwMode="auto">
          <a:xfrm>
            <a:off x="2013591" y="2223073"/>
            <a:ext cx="1797050" cy="577851"/>
            <a:chOff x="317" y="1856"/>
            <a:chExt cx="1132" cy="364"/>
          </a:xfrm>
        </p:grpSpPr>
        <p:sp>
          <p:nvSpPr>
            <p:cNvPr id="346139" name="Rectangle 27"/>
            <p:cNvSpPr>
              <a:spLocks noChangeArrowheads="1"/>
            </p:cNvSpPr>
            <p:nvPr/>
          </p:nvSpPr>
          <p:spPr bwMode="auto">
            <a:xfrm>
              <a:off x="317" y="1861"/>
              <a:ext cx="7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3399FF"/>
                  </a:solidFill>
                </a:rPr>
                <a:t>B</a:t>
              </a:r>
              <a:r>
                <a:rPr lang="en-GB" altLang="en-US" sz="2400">
                  <a:solidFill>
                    <a:srgbClr val="000066"/>
                  </a:solidFill>
                </a:rPr>
                <a:t>,</a:t>
              </a:r>
              <a:r>
                <a:rPr lang="en-GB" altLang="en-US" sz="2400">
                  <a:solidFill>
                    <a:srgbClr val="FF3300"/>
                  </a:solidFill>
                </a:rPr>
                <a:t> </a:t>
              </a:r>
              <a:r>
                <a:rPr lang="en-GB" altLang="en-US" sz="2400" b="1">
                  <a:solidFill>
                    <a:srgbClr val="008000"/>
                  </a:solidFill>
                </a:rPr>
                <a:t>G</a:t>
              </a:r>
              <a:r>
                <a:rPr lang="en-GB" altLang="en-US" sz="2400">
                  <a:solidFill>
                    <a:srgbClr val="000066"/>
                  </a:solidFill>
                </a:rPr>
                <a:t>)</a:t>
              </a:r>
              <a:r>
                <a:rPr lang="en-GB" altLang="en-US" sz="2400">
                  <a:solidFill>
                    <a:srgbClr val="010066"/>
                  </a:solidFill>
                </a:rPr>
                <a:t> =</a:t>
              </a:r>
              <a:endParaRPr lang="en-GB" altLang="en-US" sz="2400">
                <a:solidFill>
                  <a:srgbClr val="FF6600"/>
                </a:solidFill>
              </a:endParaRPr>
            </a:p>
          </p:txBody>
        </p:sp>
        <p:grpSp>
          <p:nvGrpSpPr>
            <p:cNvPr id="346255" name="Group 143"/>
            <p:cNvGrpSpPr>
              <a:grpSpLocks/>
            </p:cNvGrpSpPr>
            <p:nvPr/>
          </p:nvGrpSpPr>
          <p:grpSpPr bwMode="auto">
            <a:xfrm>
              <a:off x="1201" y="1856"/>
              <a:ext cx="248" cy="364"/>
              <a:chOff x="5284" y="2083"/>
              <a:chExt cx="248" cy="364"/>
            </a:xfrm>
          </p:grpSpPr>
          <p:sp>
            <p:nvSpPr>
              <p:cNvPr id="346256" name="Text Box 144"/>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6257" name="Line 145"/>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58" name="Text Box 146"/>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grpSp>
        <p:nvGrpSpPr>
          <p:cNvPr id="346259" name="Group 147"/>
          <p:cNvGrpSpPr>
            <a:grpSpLocks/>
          </p:cNvGrpSpPr>
          <p:nvPr/>
        </p:nvGrpSpPr>
        <p:grpSpPr bwMode="auto">
          <a:xfrm>
            <a:off x="3439166" y="4289997"/>
            <a:ext cx="393700" cy="577851"/>
            <a:chOff x="5284" y="1418"/>
            <a:chExt cx="248" cy="364"/>
          </a:xfrm>
        </p:grpSpPr>
        <p:sp>
          <p:nvSpPr>
            <p:cNvPr id="346260" name="Text Box 148"/>
            <p:cNvSpPr txBox="1">
              <a:spLocks noChangeArrowheads="1"/>
            </p:cNvSpPr>
            <p:nvPr/>
          </p:nvSpPr>
          <p:spPr bwMode="auto">
            <a:xfrm>
              <a:off x="5319" y="141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3</a:t>
              </a:r>
            </a:p>
          </p:txBody>
        </p:sp>
        <p:sp>
          <p:nvSpPr>
            <p:cNvPr id="346261" name="Line 149"/>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62" name="Text Box 150"/>
            <p:cNvSpPr txBox="1">
              <a:spLocks noChangeArrowheads="1"/>
            </p:cNvSpPr>
            <p:nvPr/>
          </p:nvSpPr>
          <p:spPr bwMode="auto">
            <a:xfrm>
              <a:off x="5284" y="15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38</a:t>
              </a:r>
              <a:endParaRPr lang="en-GB" altLang="en-US" sz="1600" b="1">
                <a:solidFill>
                  <a:srgbClr val="FF6600"/>
                </a:solidFill>
              </a:endParaRPr>
            </a:p>
          </p:txBody>
        </p:sp>
      </p:grpSp>
      <p:grpSp>
        <p:nvGrpSpPr>
          <p:cNvPr id="346263" name="Group 151"/>
          <p:cNvGrpSpPr>
            <a:grpSpLocks/>
          </p:cNvGrpSpPr>
          <p:nvPr/>
        </p:nvGrpSpPr>
        <p:grpSpPr bwMode="auto">
          <a:xfrm>
            <a:off x="3416941" y="3281930"/>
            <a:ext cx="393700" cy="577849"/>
            <a:chOff x="5284" y="2083"/>
            <a:chExt cx="248" cy="364"/>
          </a:xfrm>
        </p:grpSpPr>
        <p:sp>
          <p:nvSpPr>
            <p:cNvPr id="346264" name="Text Box 152"/>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6265" name="Line 153"/>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66" name="Text Box 154"/>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nvGrpSpPr>
          <p:cNvPr id="346287" name="Group 175"/>
          <p:cNvGrpSpPr>
            <a:grpSpLocks/>
          </p:cNvGrpSpPr>
          <p:nvPr/>
        </p:nvGrpSpPr>
        <p:grpSpPr bwMode="auto">
          <a:xfrm>
            <a:off x="4498029" y="1084834"/>
            <a:ext cx="2833688" cy="579438"/>
            <a:chOff x="1882" y="1139"/>
            <a:chExt cx="1785" cy="365"/>
          </a:xfrm>
        </p:grpSpPr>
        <p:sp>
          <p:nvSpPr>
            <p:cNvPr id="346170" name="Text Box 58"/>
            <p:cNvSpPr txBox="1">
              <a:spLocks noChangeArrowheads="1"/>
            </p:cNvSpPr>
            <p:nvPr/>
          </p:nvSpPr>
          <p:spPr bwMode="auto">
            <a:xfrm>
              <a:off x="2158" y="116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sp>
          <p:nvSpPr>
            <p:cNvPr id="346171" name="Text Box 59"/>
            <p:cNvSpPr txBox="1">
              <a:spLocks noChangeArrowheads="1"/>
            </p:cNvSpPr>
            <p:nvPr/>
          </p:nvSpPr>
          <p:spPr bwMode="auto">
            <a:xfrm>
              <a:off x="2590" y="116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sp>
          <p:nvSpPr>
            <p:cNvPr id="346172" name="Text Box 60"/>
            <p:cNvSpPr txBox="1">
              <a:spLocks noChangeArrowheads="1"/>
            </p:cNvSpPr>
            <p:nvPr/>
          </p:nvSpPr>
          <p:spPr bwMode="auto">
            <a:xfrm>
              <a:off x="3022" y="116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sp>
          <p:nvSpPr>
            <p:cNvPr id="346173" name="Text Box 61"/>
            <p:cNvSpPr txBox="1">
              <a:spLocks noChangeArrowheads="1"/>
            </p:cNvSpPr>
            <p:nvPr/>
          </p:nvSpPr>
          <p:spPr bwMode="auto">
            <a:xfrm>
              <a:off x="3454" y="116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grpSp>
          <p:nvGrpSpPr>
            <p:cNvPr id="346269" name="Group 157"/>
            <p:cNvGrpSpPr>
              <a:grpSpLocks/>
            </p:cNvGrpSpPr>
            <p:nvPr/>
          </p:nvGrpSpPr>
          <p:grpSpPr bwMode="auto">
            <a:xfrm>
              <a:off x="1882" y="1140"/>
              <a:ext cx="313" cy="364"/>
              <a:chOff x="5239" y="1418"/>
              <a:chExt cx="313" cy="364"/>
            </a:xfrm>
          </p:grpSpPr>
          <p:sp>
            <p:nvSpPr>
              <p:cNvPr id="346270" name="Text Box 158"/>
              <p:cNvSpPr txBox="1">
                <a:spLocks noChangeArrowheads="1"/>
              </p:cNvSpPr>
              <p:nvPr/>
            </p:nvSpPr>
            <p:spPr bwMode="auto">
              <a:xfrm>
                <a:off x="5274" y="141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91</a:t>
                </a:r>
              </a:p>
            </p:txBody>
          </p:sp>
          <p:sp>
            <p:nvSpPr>
              <p:cNvPr id="346271" name="Line 159"/>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72" name="Text Box 160"/>
              <p:cNvSpPr txBox="1">
                <a:spLocks noChangeArrowheads="1"/>
              </p:cNvSpPr>
              <p:nvPr/>
            </p:nvSpPr>
            <p:spPr bwMode="auto">
              <a:xfrm>
                <a:off x="5239" y="1569"/>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190</a:t>
                </a:r>
                <a:endParaRPr lang="en-GB" altLang="en-US" sz="1600" b="1">
                  <a:solidFill>
                    <a:srgbClr val="FF6600"/>
                  </a:solidFill>
                </a:endParaRPr>
              </a:p>
            </p:txBody>
          </p:sp>
        </p:grpSp>
        <p:grpSp>
          <p:nvGrpSpPr>
            <p:cNvPr id="346273" name="Group 161"/>
            <p:cNvGrpSpPr>
              <a:grpSpLocks/>
            </p:cNvGrpSpPr>
            <p:nvPr/>
          </p:nvGrpSpPr>
          <p:grpSpPr bwMode="auto">
            <a:xfrm>
              <a:off x="2336" y="1140"/>
              <a:ext cx="248" cy="364"/>
              <a:chOff x="5284" y="2083"/>
              <a:chExt cx="248" cy="364"/>
            </a:xfrm>
          </p:grpSpPr>
          <p:sp>
            <p:nvSpPr>
              <p:cNvPr id="346274" name="Text Box 162"/>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6275" name="Line 163"/>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76" name="Text Box 164"/>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nvGrpSpPr>
            <p:cNvPr id="346277" name="Group 165"/>
            <p:cNvGrpSpPr>
              <a:grpSpLocks/>
            </p:cNvGrpSpPr>
            <p:nvPr/>
          </p:nvGrpSpPr>
          <p:grpSpPr bwMode="auto">
            <a:xfrm>
              <a:off x="3198" y="1140"/>
              <a:ext cx="248" cy="364"/>
              <a:chOff x="5284" y="1418"/>
              <a:chExt cx="248" cy="364"/>
            </a:xfrm>
          </p:grpSpPr>
          <p:sp>
            <p:nvSpPr>
              <p:cNvPr id="346278" name="Text Box 166"/>
              <p:cNvSpPr txBox="1">
                <a:spLocks noChangeArrowheads="1"/>
              </p:cNvSpPr>
              <p:nvPr/>
            </p:nvSpPr>
            <p:spPr bwMode="auto">
              <a:xfrm>
                <a:off x="5319" y="141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3</a:t>
                </a:r>
              </a:p>
            </p:txBody>
          </p:sp>
          <p:sp>
            <p:nvSpPr>
              <p:cNvPr id="346279" name="Line 167"/>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80" name="Text Box 168"/>
              <p:cNvSpPr txBox="1">
                <a:spLocks noChangeArrowheads="1"/>
              </p:cNvSpPr>
              <p:nvPr/>
            </p:nvSpPr>
            <p:spPr bwMode="auto">
              <a:xfrm>
                <a:off x="5284" y="15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38</a:t>
                </a:r>
                <a:endParaRPr lang="en-GB" altLang="en-US" sz="1600" b="1">
                  <a:solidFill>
                    <a:srgbClr val="FF6600"/>
                  </a:solidFill>
                </a:endParaRPr>
              </a:p>
            </p:txBody>
          </p:sp>
        </p:grpSp>
        <p:grpSp>
          <p:nvGrpSpPr>
            <p:cNvPr id="346281" name="Group 169"/>
            <p:cNvGrpSpPr>
              <a:grpSpLocks/>
            </p:cNvGrpSpPr>
            <p:nvPr/>
          </p:nvGrpSpPr>
          <p:grpSpPr bwMode="auto">
            <a:xfrm>
              <a:off x="2751" y="1139"/>
              <a:ext cx="248" cy="364"/>
              <a:chOff x="5284" y="2083"/>
              <a:chExt cx="248" cy="364"/>
            </a:xfrm>
          </p:grpSpPr>
          <p:sp>
            <p:nvSpPr>
              <p:cNvPr id="346282" name="Text Box 170"/>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6283" name="Line 171"/>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84" name="Text Box 172"/>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grpSp>
        <p:nvGrpSpPr>
          <p:cNvPr id="346312" name="Group 200"/>
          <p:cNvGrpSpPr>
            <a:grpSpLocks/>
          </p:cNvGrpSpPr>
          <p:nvPr/>
        </p:nvGrpSpPr>
        <p:grpSpPr bwMode="auto">
          <a:xfrm>
            <a:off x="7234878" y="2921573"/>
            <a:ext cx="1112838" cy="577851"/>
            <a:chOff x="3606" y="2296"/>
            <a:chExt cx="701" cy="364"/>
          </a:xfrm>
        </p:grpSpPr>
        <p:sp>
          <p:nvSpPr>
            <p:cNvPr id="346203" name="Text Box 91"/>
            <p:cNvSpPr txBox="1">
              <a:spLocks noChangeArrowheads="1"/>
            </p:cNvSpPr>
            <p:nvPr/>
          </p:nvSpPr>
          <p:spPr bwMode="auto">
            <a:xfrm>
              <a:off x="3884" y="229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grpSp>
          <p:nvGrpSpPr>
            <p:cNvPr id="346288" name="Group 176"/>
            <p:cNvGrpSpPr>
              <a:grpSpLocks/>
            </p:cNvGrpSpPr>
            <p:nvPr/>
          </p:nvGrpSpPr>
          <p:grpSpPr bwMode="auto">
            <a:xfrm>
              <a:off x="3606" y="2296"/>
              <a:ext cx="313" cy="364"/>
              <a:chOff x="5239" y="1418"/>
              <a:chExt cx="313" cy="364"/>
            </a:xfrm>
          </p:grpSpPr>
          <p:sp>
            <p:nvSpPr>
              <p:cNvPr id="346289" name="Text Box 177"/>
              <p:cNvSpPr txBox="1">
                <a:spLocks noChangeArrowheads="1"/>
              </p:cNvSpPr>
              <p:nvPr/>
            </p:nvSpPr>
            <p:spPr bwMode="auto">
              <a:xfrm>
                <a:off x="5274" y="141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91</a:t>
                </a:r>
              </a:p>
            </p:txBody>
          </p:sp>
          <p:sp>
            <p:nvSpPr>
              <p:cNvPr id="346290" name="Line 178"/>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91" name="Text Box 179"/>
              <p:cNvSpPr txBox="1">
                <a:spLocks noChangeArrowheads="1"/>
              </p:cNvSpPr>
              <p:nvPr/>
            </p:nvSpPr>
            <p:spPr bwMode="auto">
              <a:xfrm>
                <a:off x="5239" y="1569"/>
                <a:ext cx="31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190</a:t>
                </a:r>
                <a:endParaRPr lang="en-GB" altLang="en-US" sz="1600" b="1">
                  <a:solidFill>
                    <a:srgbClr val="FF6600"/>
                  </a:solidFill>
                </a:endParaRPr>
              </a:p>
            </p:txBody>
          </p:sp>
        </p:grpSp>
        <p:grpSp>
          <p:nvGrpSpPr>
            <p:cNvPr id="346296" name="Group 184"/>
            <p:cNvGrpSpPr>
              <a:grpSpLocks/>
            </p:cNvGrpSpPr>
            <p:nvPr/>
          </p:nvGrpSpPr>
          <p:grpSpPr bwMode="auto">
            <a:xfrm>
              <a:off x="4059" y="2296"/>
              <a:ext cx="248" cy="364"/>
              <a:chOff x="5284" y="1418"/>
              <a:chExt cx="248" cy="364"/>
            </a:xfrm>
          </p:grpSpPr>
          <p:sp>
            <p:nvSpPr>
              <p:cNvPr id="346297" name="Text Box 185"/>
              <p:cNvSpPr txBox="1">
                <a:spLocks noChangeArrowheads="1"/>
              </p:cNvSpPr>
              <p:nvPr/>
            </p:nvSpPr>
            <p:spPr bwMode="auto">
              <a:xfrm>
                <a:off x="5319" y="141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3</a:t>
                </a:r>
              </a:p>
            </p:txBody>
          </p:sp>
          <p:sp>
            <p:nvSpPr>
              <p:cNvPr id="346298" name="Line 186"/>
              <p:cNvSpPr>
                <a:spLocks noChangeShapeType="1"/>
              </p:cNvSpPr>
              <p:nvPr/>
            </p:nvSpPr>
            <p:spPr bwMode="auto">
              <a:xfrm>
                <a:off x="5323" y="1600"/>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99" name="Text Box 187"/>
              <p:cNvSpPr txBox="1">
                <a:spLocks noChangeArrowheads="1"/>
              </p:cNvSpPr>
              <p:nvPr/>
            </p:nvSpPr>
            <p:spPr bwMode="auto">
              <a:xfrm>
                <a:off x="5284" y="1569"/>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38</a:t>
                </a:r>
                <a:endParaRPr lang="en-GB" altLang="en-US" sz="1600" b="1">
                  <a:solidFill>
                    <a:srgbClr val="FF6600"/>
                  </a:solidFill>
                </a:endParaRPr>
              </a:p>
            </p:txBody>
          </p:sp>
        </p:grpSp>
      </p:grpSp>
      <p:grpSp>
        <p:nvGrpSpPr>
          <p:cNvPr id="346316" name="Group 204"/>
          <p:cNvGrpSpPr>
            <a:grpSpLocks/>
          </p:cNvGrpSpPr>
          <p:nvPr/>
        </p:nvGrpSpPr>
        <p:grpSpPr bwMode="auto">
          <a:xfrm>
            <a:off x="7306317" y="4577328"/>
            <a:ext cx="1114425" cy="577849"/>
            <a:chOff x="3651" y="3339"/>
            <a:chExt cx="702" cy="364"/>
          </a:xfrm>
        </p:grpSpPr>
        <p:sp>
          <p:nvSpPr>
            <p:cNvPr id="346221" name="Text Box 109"/>
            <p:cNvSpPr txBox="1">
              <a:spLocks noChangeArrowheads="1"/>
            </p:cNvSpPr>
            <p:nvPr/>
          </p:nvSpPr>
          <p:spPr bwMode="auto">
            <a:xfrm>
              <a:off x="3895" y="3372"/>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grpSp>
          <p:nvGrpSpPr>
            <p:cNvPr id="346292" name="Group 180"/>
            <p:cNvGrpSpPr>
              <a:grpSpLocks/>
            </p:cNvGrpSpPr>
            <p:nvPr/>
          </p:nvGrpSpPr>
          <p:grpSpPr bwMode="auto">
            <a:xfrm>
              <a:off x="3651" y="3339"/>
              <a:ext cx="248" cy="364"/>
              <a:chOff x="5284" y="2083"/>
              <a:chExt cx="248" cy="364"/>
            </a:xfrm>
          </p:grpSpPr>
          <p:sp>
            <p:nvSpPr>
              <p:cNvPr id="346293" name="Text Box 181"/>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6294" name="Line 182"/>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295" name="Text Box 183"/>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nvGrpSpPr>
            <p:cNvPr id="346300" name="Group 188"/>
            <p:cNvGrpSpPr>
              <a:grpSpLocks/>
            </p:cNvGrpSpPr>
            <p:nvPr/>
          </p:nvGrpSpPr>
          <p:grpSpPr bwMode="auto">
            <a:xfrm>
              <a:off x="4105" y="3339"/>
              <a:ext cx="248" cy="364"/>
              <a:chOff x="5284" y="2083"/>
              <a:chExt cx="248" cy="364"/>
            </a:xfrm>
          </p:grpSpPr>
          <p:sp>
            <p:nvSpPr>
              <p:cNvPr id="346301" name="Text Box 189"/>
              <p:cNvSpPr txBox="1">
                <a:spLocks noChangeArrowheads="1"/>
              </p:cNvSpPr>
              <p:nvPr/>
            </p:nvSpPr>
            <p:spPr bwMode="auto">
              <a:xfrm>
                <a:off x="5284" y="2083"/>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21</a:t>
                </a:r>
              </a:p>
            </p:txBody>
          </p:sp>
          <p:sp>
            <p:nvSpPr>
              <p:cNvPr id="346302" name="Line 190"/>
              <p:cNvSpPr>
                <a:spLocks noChangeShapeType="1"/>
              </p:cNvSpPr>
              <p:nvPr/>
            </p:nvSpPr>
            <p:spPr bwMode="auto">
              <a:xfrm>
                <a:off x="5323" y="2265"/>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303" name="Text Box 191"/>
              <p:cNvSpPr txBox="1">
                <a:spLocks noChangeArrowheads="1"/>
              </p:cNvSpPr>
              <p:nvPr/>
            </p:nvSpPr>
            <p:spPr bwMode="auto">
              <a:xfrm>
                <a:off x="5284" y="223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grpSp>
      <p:grpSp>
        <p:nvGrpSpPr>
          <p:cNvPr id="346313" name="Group 201"/>
          <p:cNvGrpSpPr>
            <a:grpSpLocks/>
          </p:cNvGrpSpPr>
          <p:nvPr/>
        </p:nvGrpSpPr>
        <p:grpSpPr bwMode="auto">
          <a:xfrm>
            <a:off x="9106542" y="2921573"/>
            <a:ext cx="776287" cy="577851"/>
            <a:chOff x="4785" y="2296"/>
            <a:chExt cx="489" cy="364"/>
          </a:xfrm>
        </p:grpSpPr>
        <p:sp>
          <p:nvSpPr>
            <p:cNvPr id="346305" name="Text Box 193"/>
            <p:cNvSpPr txBox="1">
              <a:spLocks noChangeArrowheads="1"/>
            </p:cNvSpPr>
            <p:nvPr/>
          </p:nvSpPr>
          <p:spPr bwMode="auto">
            <a:xfrm>
              <a:off x="4785" y="229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66"/>
                  </a:solidFill>
                </a:rPr>
                <a:t>=</a:t>
              </a:r>
              <a:endParaRPr lang="en-GB" altLang="en-US" sz="2400">
                <a:solidFill>
                  <a:srgbClr val="000066"/>
                </a:solidFill>
              </a:endParaRPr>
            </a:p>
          </p:txBody>
        </p:sp>
        <p:sp>
          <p:nvSpPr>
            <p:cNvPr id="346307" name="Text Box 195"/>
            <p:cNvSpPr txBox="1">
              <a:spLocks noChangeArrowheads="1"/>
            </p:cNvSpPr>
            <p:nvPr/>
          </p:nvSpPr>
          <p:spPr bwMode="auto">
            <a:xfrm>
              <a:off x="5026" y="2296"/>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FF6600"/>
                  </a:solidFill>
                </a:rPr>
                <a:t>53</a:t>
              </a:r>
            </a:p>
          </p:txBody>
        </p:sp>
        <p:sp>
          <p:nvSpPr>
            <p:cNvPr id="346308" name="Line 196"/>
            <p:cNvSpPr>
              <a:spLocks noChangeShapeType="1"/>
            </p:cNvSpPr>
            <p:nvPr/>
          </p:nvSpPr>
          <p:spPr bwMode="auto">
            <a:xfrm>
              <a:off x="5051" y="2478"/>
              <a:ext cx="17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346309" name="Text Box 197"/>
            <p:cNvSpPr txBox="1">
              <a:spLocks noChangeArrowheads="1"/>
            </p:cNvSpPr>
            <p:nvPr/>
          </p:nvSpPr>
          <p:spPr bwMode="auto">
            <a:xfrm>
              <a:off x="5026" y="2447"/>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6600"/>
                  </a:solidFill>
                </a:rPr>
                <a:t>95</a:t>
              </a:r>
              <a:endParaRPr lang="en-GB" altLang="en-US" sz="1600" b="1">
                <a:solidFill>
                  <a:srgbClr val="FF6600"/>
                </a:solidFill>
              </a:endParaRPr>
            </a:p>
          </p:txBody>
        </p:sp>
      </p:grpSp>
    </p:spTree>
    <p:extLst>
      <p:ext uri="{BB962C8B-B14F-4D97-AF65-F5344CB8AC3E}">
        <p14:creationId xmlns:p14="http://schemas.microsoft.com/office/powerpoint/2010/main" val="322500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62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62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61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63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63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63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61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61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63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46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5" grpId="0"/>
      <p:bldP spid="346127" grpId="0"/>
      <p:bldP spid="346128" grpId="0"/>
      <p:bldP spid="346129" grpId="0"/>
      <p:bldP spid="346130" grpId="0"/>
      <p:bldP spid="34613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25854" y="217668"/>
            <a:ext cx="11544219" cy="201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25853" y="2537565"/>
            <a:ext cx="11424391" cy="107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25854" y="3771280"/>
            <a:ext cx="3360776" cy="1646421"/>
            <a:chOff x="325854" y="3771280"/>
            <a:chExt cx="3360776" cy="1646421"/>
          </a:xfrm>
        </p:grpSpPr>
        <p:pic>
          <p:nvPicPr>
            <p:cNvPr id="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r="52508"/>
            <a:stretch/>
          </p:blipFill>
          <p:spPr bwMode="auto">
            <a:xfrm>
              <a:off x="325854" y="3772543"/>
              <a:ext cx="3360776" cy="164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3694" t="50000" b="26806"/>
            <a:stretch/>
          </p:blipFill>
          <p:spPr bwMode="auto">
            <a:xfrm>
              <a:off x="2532744" y="3771280"/>
              <a:ext cx="1153886" cy="76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loud 2"/>
          <p:cNvSpPr/>
          <p:nvPr/>
        </p:nvSpPr>
        <p:spPr>
          <a:xfrm>
            <a:off x="8393373" y="996286"/>
            <a:ext cx="3166281" cy="11160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Draw a tree diagram!</a:t>
            </a:r>
            <a:endParaRPr lang="en-GB" sz="2400" b="1" dirty="0"/>
          </a:p>
        </p:txBody>
      </p:sp>
      <p:sp>
        <p:nvSpPr>
          <p:cNvPr id="8" name="Cloud 7"/>
          <p:cNvSpPr/>
          <p:nvPr/>
        </p:nvSpPr>
        <p:spPr>
          <a:xfrm>
            <a:off x="8583963" y="3418368"/>
            <a:ext cx="3166281" cy="11160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Draw a tree diagram!</a:t>
            </a:r>
            <a:endParaRPr lang="en-GB" sz="2400" b="1" dirty="0"/>
          </a:p>
        </p:txBody>
      </p:sp>
    </p:spTree>
    <p:extLst>
      <p:ext uri="{BB962C8B-B14F-4D97-AF65-F5344CB8AC3E}">
        <p14:creationId xmlns:p14="http://schemas.microsoft.com/office/powerpoint/2010/main" val="2406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309" y="136122"/>
            <a:ext cx="9001125" cy="3419475"/>
          </a:xfrm>
          <a:prstGeom prst="rect">
            <a:avLst/>
          </a:prstGeom>
        </p:spPr>
      </p:pic>
      <p:pic>
        <p:nvPicPr>
          <p:cNvPr id="3" name="Picture 2"/>
          <p:cNvPicPr>
            <a:picLocks noChangeAspect="1"/>
          </p:cNvPicPr>
          <p:nvPr/>
        </p:nvPicPr>
        <p:blipFill>
          <a:blip r:embed="rId3"/>
          <a:stretch>
            <a:fillRect/>
          </a:stretch>
        </p:blipFill>
        <p:spPr>
          <a:xfrm>
            <a:off x="7239231" y="2350613"/>
            <a:ext cx="4660054" cy="2985662"/>
          </a:xfrm>
          <a:prstGeom prst="rect">
            <a:avLst/>
          </a:prstGeom>
        </p:spPr>
      </p:pic>
    </p:spTree>
    <p:extLst>
      <p:ext uri="{BB962C8B-B14F-4D97-AF65-F5344CB8AC3E}">
        <p14:creationId xmlns:p14="http://schemas.microsoft.com/office/powerpoint/2010/main" val="4244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116" y="133919"/>
            <a:ext cx="5657522" cy="3714750"/>
          </a:xfrm>
          <a:prstGeom prst="rect">
            <a:avLst/>
          </a:prstGeom>
        </p:spPr>
      </p:pic>
      <p:pic>
        <p:nvPicPr>
          <p:cNvPr id="3" name="Picture 2"/>
          <p:cNvPicPr>
            <a:picLocks noChangeAspect="1"/>
          </p:cNvPicPr>
          <p:nvPr/>
        </p:nvPicPr>
        <p:blipFill>
          <a:blip r:embed="rId3"/>
          <a:stretch>
            <a:fillRect/>
          </a:stretch>
        </p:blipFill>
        <p:spPr>
          <a:xfrm>
            <a:off x="6049467" y="133918"/>
            <a:ext cx="5109234" cy="3496385"/>
          </a:xfrm>
          <a:prstGeom prst="rect">
            <a:avLst/>
          </a:prstGeom>
        </p:spPr>
      </p:pic>
      <p:sp>
        <p:nvSpPr>
          <p:cNvPr id="4" name="Rectangle 3"/>
          <p:cNvSpPr/>
          <p:nvPr/>
        </p:nvSpPr>
        <p:spPr>
          <a:xfrm>
            <a:off x="1951464" y="2702257"/>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049467" y="133918"/>
            <a:ext cx="5109234" cy="4119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54576" y="2363623"/>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049467" y="545910"/>
            <a:ext cx="5109234" cy="4119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154575" y="3044732"/>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49467" y="957902"/>
            <a:ext cx="5109234" cy="4119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103877" y="3044732"/>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49467" y="1264122"/>
            <a:ext cx="5109234" cy="4119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55898" y="2702257"/>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49467" y="1729000"/>
            <a:ext cx="5109234" cy="4119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872903" y="2699271"/>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049467" y="2140992"/>
            <a:ext cx="5109234" cy="4119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872903" y="3014663"/>
            <a:ext cx="436729" cy="2593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076015" y="2545521"/>
            <a:ext cx="5109234" cy="10847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73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407940" y="95818"/>
            <a:ext cx="10305893" cy="5315827"/>
            <a:chOff x="407940" y="136762"/>
            <a:chExt cx="10305893" cy="5315827"/>
          </a:xfrm>
        </p:grpSpPr>
        <p:sp>
          <p:nvSpPr>
            <p:cNvPr id="6" name="Rectangle 5"/>
            <p:cNvSpPr/>
            <p:nvPr/>
          </p:nvSpPr>
          <p:spPr>
            <a:xfrm>
              <a:off x="407940" y="3821373"/>
              <a:ext cx="10305893" cy="1631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407940" y="136762"/>
              <a:ext cx="10305893" cy="4066748"/>
              <a:chOff x="216871" y="136762"/>
              <a:chExt cx="10305893" cy="4066748"/>
            </a:xfrm>
          </p:grpSpPr>
          <p:pic>
            <p:nvPicPr>
              <p:cNvPr id="2" name="Picture 1"/>
              <p:cNvPicPr>
                <a:picLocks noChangeAspect="1"/>
              </p:cNvPicPr>
              <p:nvPr/>
            </p:nvPicPr>
            <p:blipFill rotWithShape="1">
              <a:blip r:embed="rId2"/>
              <a:srcRect r="59893"/>
              <a:stretch/>
            </p:blipFill>
            <p:spPr>
              <a:xfrm>
                <a:off x="216871" y="136762"/>
                <a:ext cx="4723619" cy="4066748"/>
              </a:xfrm>
              <a:prstGeom prst="rect">
                <a:avLst/>
              </a:prstGeom>
            </p:spPr>
          </p:pic>
          <p:pic>
            <p:nvPicPr>
              <p:cNvPr id="3" name="Picture 2"/>
              <p:cNvPicPr>
                <a:picLocks noChangeAspect="1"/>
              </p:cNvPicPr>
              <p:nvPr/>
            </p:nvPicPr>
            <p:blipFill rotWithShape="1">
              <a:blip r:embed="rId2"/>
              <a:srcRect l="52603"/>
              <a:stretch/>
            </p:blipFill>
            <p:spPr>
              <a:xfrm>
                <a:off x="4940490" y="136762"/>
                <a:ext cx="5582274" cy="4066748"/>
              </a:xfrm>
              <a:prstGeom prst="rect">
                <a:avLst/>
              </a:prstGeom>
            </p:spPr>
          </p:pic>
        </p:grpSp>
        <p:sp>
          <p:nvSpPr>
            <p:cNvPr id="5" name="TextBox 4"/>
            <p:cNvSpPr txBox="1"/>
            <p:nvPr/>
          </p:nvSpPr>
          <p:spPr>
            <a:xfrm>
              <a:off x="407940" y="3821373"/>
              <a:ext cx="10305893" cy="1631216"/>
            </a:xfrm>
            <a:prstGeom prst="rect">
              <a:avLst/>
            </a:prstGeom>
            <a:noFill/>
            <a:ln>
              <a:noFill/>
            </a:ln>
          </p:spPr>
          <p:txBody>
            <a:bodyPr wrap="square" rtlCol="0">
              <a:spAutoFit/>
            </a:bodyPr>
            <a:lstStyle/>
            <a:p>
              <a:r>
                <a:rPr lang="en-GB" sz="2000" b="1" dirty="0" smtClean="0"/>
                <a:t>Extension:</a:t>
              </a:r>
              <a:r>
                <a:rPr lang="en-GB" sz="2000" dirty="0" smtClean="0"/>
                <a:t> </a:t>
              </a:r>
            </a:p>
            <a:p>
              <a:pPr marL="342900" indent="-342900">
                <a:buAutoNum type="arabicParenR"/>
              </a:pPr>
              <a:r>
                <a:rPr lang="en-GB" sz="2000" dirty="0" smtClean="0"/>
                <a:t>What is the probability that a customer picked at random on the same day wanted a Medium Size on Matt Paper Photograph Print.</a:t>
              </a:r>
            </a:p>
            <a:p>
              <a:pPr marL="342900" indent="-342900">
                <a:buAutoNum type="arabicParenR"/>
              </a:pPr>
              <a:r>
                <a:rPr lang="en-GB" sz="2000" dirty="0" smtClean="0"/>
                <a:t>What is the probability that a customer picked who picked a Large size also picked the Lustre finish?</a:t>
              </a:r>
              <a:endParaRPr lang="en-GB" sz="2000" dirty="0"/>
            </a:p>
          </p:txBody>
        </p:sp>
      </p:grpSp>
    </p:spTree>
    <p:extLst>
      <p:ext uri="{BB962C8B-B14F-4D97-AF65-F5344CB8AC3E}">
        <p14:creationId xmlns:p14="http://schemas.microsoft.com/office/powerpoint/2010/main" val="3163428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13" y="-184849"/>
            <a:ext cx="10515600" cy="1325563"/>
          </a:xfrm>
        </p:spPr>
        <p:txBody>
          <a:bodyPr/>
          <a:lstStyle/>
          <a:p>
            <a:r>
              <a:rPr lang="en-GB" dirty="0" smtClean="0"/>
              <a:t>Todays Objectives – Have you met them?</a:t>
            </a:r>
            <a:endParaRPr lang="en-GB" dirty="0"/>
          </a:p>
        </p:txBody>
      </p:sp>
      <p:sp>
        <p:nvSpPr>
          <p:cNvPr id="8" name="Content Placeholder 2"/>
          <p:cNvSpPr>
            <a:spLocks noGrp="1"/>
          </p:cNvSpPr>
          <p:nvPr>
            <p:ph idx="1"/>
          </p:nvPr>
        </p:nvSpPr>
        <p:spPr>
          <a:xfrm>
            <a:off x="145868" y="1893164"/>
            <a:ext cx="8984484" cy="3566343"/>
          </a:xfrm>
        </p:spPr>
        <p:txBody>
          <a:bodyPr>
            <a:noAutofit/>
          </a:bodyPr>
          <a:lstStyle/>
          <a:p>
            <a:pPr>
              <a:lnSpc>
                <a:spcPct val="150000"/>
              </a:lnSpc>
            </a:pPr>
            <a:r>
              <a:rPr lang="en-GB" sz="3200" dirty="0"/>
              <a:t>To be able to </a:t>
            </a:r>
            <a:r>
              <a:rPr lang="en-GB" sz="3200" b="1" dirty="0"/>
              <a:t>draw tree diagrams </a:t>
            </a:r>
            <a:r>
              <a:rPr lang="en-GB" sz="3200" dirty="0"/>
              <a:t>and work out </a:t>
            </a:r>
            <a:r>
              <a:rPr lang="en-GB" sz="3200" b="1" dirty="0"/>
              <a:t>probabilities from tree diagrams.</a:t>
            </a:r>
          </a:p>
          <a:p>
            <a:pPr>
              <a:lnSpc>
                <a:spcPct val="150000"/>
              </a:lnSpc>
            </a:pPr>
            <a:r>
              <a:rPr lang="en-GB" sz="3200" dirty="0"/>
              <a:t>To be able to </a:t>
            </a:r>
            <a:r>
              <a:rPr lang="en-GB" sz="3200" b="1" dirty="0"/>
              <a:t>complete Two Way Tables </a:t>
            </a:r>
            <a:r>
              <a:rPr lang="en-GB" sz="3200" dirty="0"/>
              <a:t>and find </a:t>
            </a:r>
            <a:r>
              <a:rPr lang="en-GB" sz="3200" b="1" dirty="0"/>
              <a:t>probabilities from Two Way Tables</a:t>
            </a:r>
            <a:r>
              <a:rPr lang="en-GB" sz="3200" b="1" dirty="0" smtClean="0"/>
              <a:t>.</a:t>
            </a:r>
            <a:endParaRPr lang="en-GB" sz="3200" b="1" dirty="0"/>
          </a:p>
        </p:txBody>
      </p:sp>
      <p:sp>
        <p:nvSpPr>
          <p:cNvPr id="9" name="TextBox 8"/>
          <p:cNvSpPr txBox="1"/>
          <p:nvPr/>
        </p:nvSpPr>
        <p:spPr>
          <a:xfrm>
            <a:off x="145868" y="1090750"/>
            <a:ext cx="4726578" cy="584775"/>
          </a:xfrm>
          <a:prstGeom prst="rect">
            <a:avLst/>
          </a:prstGeom>
          <a:noFill/>
        </p:spPr>
        <p:txBody>
          <a:bodyPr wrap="square" rtlCol="0">
            <a:spAutoFit/>
          </a:bodyPr>
          <a:lstStyle/>
          <a:p>
            <a:r>
              <a:rPr lang="en-GB" sz="3200" u="sng" dirty="0" smtClean="0"/>
              <a:t>Objectives</a:t>
            </a:r>
            <a:endParaRPr lang="en-GB" u="sng" dirty="0"/>
          </a:p>
        </p:txBody>
      </p:sp>
      <p:pic>
        <p:nvPicPr>
          <p:cNvPr id="5122"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64486" t="75833" r="19809" b="2637"/>
          <a:stretch/>
        </p:blipFill>
        <p:spPr bwMode="auto">
          <a:xfrm>
            <a:off x="9492342" y="3003123"/>
            <a:ext cx="927463" cy="953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25793" r="41633" b="54446"/>
          <a:stretch/>
        </p:blipFill>
        <p:spPr bwMode="auto">
          <a:xfrm>
            <a:off x="9652975" y="1344524"/>
            <a:ext cx="901338" cy="8752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2182" t="25793" r="83440" b="54742"/>
          <a:stretch/>
        </p:blipFill>
        <p:spPr bwMode="auto">
          <a:xfrm>
            <a:off x="9463564" y="4335152"/>
            <a:ext cx="849086" cy="862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25793" r="41633" b="54446"/>
          <a:stretch/>
        </p:blipFill>
        <p:spPr bwMode="auto">
          <a:xfrm>
            <a:off x="10312650" y="3648145"/>
            <a:ext cx="901338" cy="8752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25793" r="41633" b="54446"/>
          <a:stretch/>
        </p:blipFill>
        <p:spPr bwMode="auto">
          <a:xfrm>
            <a:off x="10627721" y="2296947"/>
            <a:ext cx="901338"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5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208353" y="54310"/>
            <a:ext cx="5775299" cy="1015663"/>
          </a:xfrm>
          <a:prstGeom prst="rect">
            <a:avLst/>
          </a:prstGeom>
          <a:noFill/>
        </p:spPr>
        <p:txBody>
          <a:bodyPr wrap="none" lIns="91440" tIns="45720" rIns="91440" bIns="45720">
            <a:spAutoFit/>
          </a:bodyPr>
          <a:lstStyle/>
          <a:p>
            <a:pPr algn="ctr"/>
            <a:r>
              <a:rPr lang="en-US" sz="60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Suggested Videos</a:t>
            </a:r>
            <a:endParaRPr lang="en-US" sz="6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 name="Rectangle 9"/>
          <p:cNvSpPr/>
          <p:nvPr/>
        </p:nvSpPr>
        <p:spPr>
          <a:xfrm>
            <a:off x="222069" y="1069973"/>
            <a:ext cx="5734598" cy="4311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u="sng" dirty="0">
                <a:solidFill>
                  <a:sysClr val="windowText" lastClr="000000"/>
                </a:solidFill>
              </a:rPr>
              <a:t>For this </a:t>
            </a:r>
            <a:r>
              <a:rPr lang="en-GB" b="1" u="sng" dirty="0" smtClean="0">
                <a:solidFill>
                  <a:sysClr val="windowText" lastClr="000000"/>
                </a:solidFill>
              </a:rPr>
              <a:t>lesson</a:t>
            </a:r>
            <a:endParaRPr lang="en-GB" b="1" u="sng" dirty="0">
              <a:solidFill>
                <a:sysClr val="windowText" lastClr="000000"/>
              </a:solidFill>
            </a:endParaRPr>
          </a:p>
          <a:p>
            <a:endParaRPr lang="en-GB" dirty="0">
              <a:solidFill>
                <a:sysClr val="windowText" lastClr="000000"/>
              </a:solidFill>
            </a:endParaRPr>
          </a:p>
          <a:p>
            <a:r>
              <a:rPr lang="en-GB" b="1" dirty="0">
                <a:solidFill>
                  <a:sysClr val="windowText" lastClr="000000"/>
                </a:solidFill>
              </a:rPr>
              <a:t>Ordering Numbers: </a:t>
            </a:r>
            <a:r>
              <a:rPr lang="en-GB" dirty="0">
                <a:solidFill>
                  <a:sysClr val="windowText" lastClr="000000"/>
                </a:solidFill>
                <a:hlinkClick r:id="rId2"/>
              </a:rPr>
              <a:t>https://</a:t>
            </a:r>
            <a:r>
              <a:rPr lang="en-GB" dirty="0" smtClean="0">
                <a:solidFill>
                  <a:sysClr val="windowText" lastClr="000000"/>
                </a:solidFill>
                <a:hlinkClick r:id="rId2"/>
              </a:rPr>
              <a:t>www.youtube.com/watch?v=gOmj58JdxL8</a:t>
            </a:r>
            <a:endParaRPr lang="en-GB" dirty="0" smtClean="0">
              <a:solidFill>
                <a:sysClr val="windowText" lastClr="000000"/>
              </a:solidFill>
            </a:endParaRPr>
          </a:p>
          <a:p>
            <a:r>
              <a:rPr lang="en-US" dirty="0" smtClean="0">
                <a:solidFill>
                  <a:schemeClr val="tx1"/>
                </a:solidFill>
              </a:rPr>
              <a:t>Ordering </a:t>
            </a:r>
            <a:r>
              <a:rPr lang="en-US" dirty="0">
                <a:solidFill>
                  <a:schemeClr val="tx1"/>
                </a:solidFill>
              </a:rPr>
              <a:t>fractions decimals percentages </a:t>
            </a:r>
            <a:r>
              <a:rPr lang="en-US" dirty="0" smtClean="0">
                <a:solidFill>
                  <a:schemeClr val="tx1"/>
                </a:solidFill>
              </a:rPr>
              <a:t>– </a:t>
            </a:r>
            <a:r>
              <a:rPr lang="en-US" dirty="0" err="1" smtClean="0">
                <a:solidFill>
                  <a:schemeClr val="tx1"/>
                </a:solidFill>
              </a:rPr>
              <a:t>Corbettmaths</a:t>
            </a:r>
            <a:endParaRPr lang="en-GB" dirty="0">
              <a:solidFill>
                <a:schemeClr val="tx1"/>
              </a:solidFill>
            </a:endParaRPr>
          </a:p>
          <a:p>
            <a:r>
              <a:rPr lang="en-GB" b="1" dirty="0" smtClean="0">
                <a:solidFill>
                  <a:sysClr val="windowText" lastClr="000000"/>
                </a:solidFill>
              </a:rPr>
              <a:t>Percentages:</a:t>
            </a:r>
            <a:endParaRPr lang="en-GB" b="1" dirty="0">
              <a:solidFill>
                <a:sysClr val="windowText" lastClr="000000"/>
              </a:solidFill>
            </a:endParaRPr>
          </a:p>
          <a:p>
            <a:endParaRPr lang="en-GB" dirty="0">
              <a:solidFill>
                <a:sysClr val="windowText" lastClr="000000"/>
              </a:solidFill>
            </a:endParaRPr>
          </a:p>
        </p:txBody>
      </p:sp>
      <p:sp>
        <p:nvSpPr>
          <p:cNvPr id="11" name="Rectangle 10"/>
          <p:cNvSpPr/>
          <p:nvPr/>
        </p:nvSpPr>
        <p:spPr>
          <a:xfrm>
            <a:off x="6207795" y="1069973"/>
            <a:ext cx="5551714" cy="4311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u="sng" dirty="0">
                <a:solidFill>
                  <a:sysClr val="windowText" lastClr="000000"/>
                </a:solidFill>
              </a:rPr>
              <a:t>For </a:t>
            </a:r>
            <a:r>
              <a:rPr lang="en-GB" b="1" u="sng" dirty="0" smtClean="0">
                <a:solidFill>
                  <a:sysClr val="windowText" lastClr="000000"/>
                </a:solidFill>
              </a:rPr>
              <a:t>next lesson</a:t>
            </a:r>
            <a:endParaRPr lang="en-GB" b="1" u="sng" dirty="0">
              <a:solidFill>
                <a:sysClr val="windowText" lastClr="000000"/>
              </a:solidFill>
            </a:endParaRPr>
          </a:p>
          <a:p>
            <a:endParaRPr lang="en-GB" dirty="0">
              <a:solidFill>
                <a:sysClr val="windowText" lastClr="000000"/>
              </a:solidFill>
            </a:endParaRPr>
          </a:p>
          <a:p>
            <a:r>
              <a:rPr lang="en-GB" b="1" dirty="0" smtClean="0">
                <a:solidFill>
                  <a:sysClr val="windowText" lastClr="000000"/>
                </a:solidFill>
              </a:rPr>
              <a:t>Adding &amp; Subtracting Fractions:</a:t>
            </a:r>
          </a:p>
          <a:p>
            <a:r>
              <a:rPr lang="en-GB" dirty="0">
                <a:solidFill>
                  <a:sysClr val="windowText" lastClr="000000"/>
                </a:solidFill>
                <a:hlinkClick r:id="rId3"/>
              </a:rPr>
              <a:t>https://</a:t>
            </a:r>
            <a:r>
              <a:rPr lang="en-GB" dirty="0" smtClean="0">
                <a:solidFill>
                  <a:sysClr val="windowText" lastClr="000000"/>
                </a:solidFill>
                <a:hlinkClick r:id="rId3"/>
              </a:rPr>
              <a:t>www.youtube.com/watch?v=5juto2ze8Lg</a:t>
            </a:r>
            <a:endParaRPr lang="en-GB" dirty="0" smtClean="0">
              <a:solidFill>
                <a:sysClr val="windowText" lastClr="000000"/>
              </a:solidFill>
            </a:endParaRPr>
          </a:p>
          <a:p>
            <a:r>
              <a:rPr lang="en-US" dirty="0">
                <a:solidFill>
                  <a:schemeClr val="tx1"/>
                </a:solidFill>
              </a:rPr>
              <a:t>Math Antics - Adding and Subtracting Fractions</a:t>
            </a:r>
          </a:p>
          <a:p>
            <a:r>
              <a:rPr lang="en-GB" b="1" dirty="0" smtClean="0">
                <a:solidFill>
                  <a:sysClr val="windowText" lastClr="000000"/>
                </a:solidFill>
              </a:rPr>
              <a:t>Working with decimals:</a:t>
            </a:r>
          </a:p>
          <a:p>
            <a:r>
              <a:rPr lang="en-GB" dirty="0">
                <a:solidFill>
                  <a:sysClr val="windowText" lastClr="000000"/>
                </a:solidFill>
                <a:hlinkClick r:id="rId4"/>
              </a:rPr>
              <a:t>https://</a:t>
            </a:r>
            <a:r>
              <a:rPr lang="en-GB" dirty="0" smtClean="0">
                <a:solidFill>
                  <a:sysClr val="windowText" lastClr="000000"/>
                </a:solidFill>
                <a:hlinkClick r:id="rId4"/>
              </a:rPr>
              <a:t>www.youtube.com/watch?v=kwh4SD1ToFc</a:t>
            </a:r>
            <a:endParaRPr lang="en-GB" dirty="0" smtClean="0">
              <a:solidFill>
                <a:sysClr val="windowText" lastClr="000000"/>
              </a:solidFill>
            </a:endParaRPr>
          </a:p>
          <a:p>
            <a:r>
              <a:rPr lang="en-GB" dirty="0">
                <a:solidFill>
                  <a:schemeClr val="tx1"/>
                </a:solidFill>
              </a:rPr>
              <a:t>Math Antics - Decimal </a:t>
            </a:r>
            <a:r>
              <a:rPr lang="en-GB" dirty="0" smtClean="0">
                <a:solidFill>
                  <a:schemeClr val="tx1"/>
                </a:solidFill>
              </a:rPr>
              <a:t>Arithmetic</a:t>
            </a:r>
            <a:endParaRPr lang="en-GB" dirty="0">
              <a:solidFill>
                <a:sysClr val="windowText" lastClr="000000"/>
              </a:solidFill>
            </a:endParaRPr>
          </a:p>
          <a:p>
            <a:r>
              <a:rPr lang="en-GB" b="1" dirty="0" smtClean="0">
                <a:solidFill>
                  <a:sysClr val="windowText" lastClr="000000"/>
                </a:solidFill>
              </a:rPr>
              <a:t>BIDMAS:</a:t>
            </a:r>
            <a:endParaRPr lang="en-GB" b="1" dirty="0">
              <a:solidFill>
                <a:sysClr val="windowText" lastClr="000000"/>
              </a:solidFill>
            </a:endParaRPr>
          </a:p>
          <a:p>
            <a:r>
              <a:rPr lang="en-GB" dirty="0">
                <a:solidFill>
                  <a:sysClr val="windowText" lastClr="000000"/>
                </a:solidFill>
                <a:hlinkClick r:id="rId5"/>
              </a:rPr>
              <a:t>https://</a:t>
            </a:r>
            <a:r>
              <a:rPr lang="en-GB" dirty="0" smtClean="0">
                <a:solidFill>
                  <a:sysClr val="windowText" lastClr="000000"/>
                </a:solidFill>
                <a:hlinkClick r:id="rId5"/>
              </a:rPr>
              <a:t>www.youtube.com/watch?v=6K77Igo39vk</a:t>
            </a:r>
            <a:endParaRPr lang="en-GB" dirty="0" smtClean="0">
              <a:solidFill>
                <a:sysClr val="windowText" lastClr="000000"/>
              </a:solidFill>
            </a:endParaRPr>
          </a:p>
          <a:p>
            <a:r>
              <a:rPr lang="en-GB" dirty="0">
                <a:solidFill>
                  <a:schemeClr val="tx1"/>
                </a:solidFill>
              </a:rPr>
              <a:t>GCSE Maths - BIDMAS - Aslam Tutoring</a:t>
            </a:r>
          </a:p>
          <a:p>
            <a:endParaRPr lang="en-GB" dirty="0">
              <a:solidFill>
                <a:sysClr val="windowText" lastClr="000000"/>
              </a:solidFill>
            </a:endParaRPr>
          </a:p>
        </p:txBody>
      </p:sp>
    </p:spTree>
    <p:extLst>
      <p:ext uri="{BB962C8B-B14F-4D97-AF65-F5344CB8AC3E}">
        <p14:creationId xmlns:p14="http://schemas.microsoft.com/office/powerpoint/2010/main" val="3230004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4503" y="91440"/>
            <a:ext cx="7876904" cy="461665"/>
          </a:xfrm>
          <a:prstGeom prst="rect">
            <a:avLst/>
          </a:prstGeom>
          <a:noFill/>
        </p:spPr>
        <p:txBody>
          <a:bodyPr wrap="square" rtlCol="0">
            <a:spAutoFit/>
          </a:bodyPr>
          <a:lstStyle/>
          <a:p>
            <a:r>
              <a:rPr lang="en-GB" sz="2400" b="1" u="sng" dirty="0" smtClean="0"/>
              <a:t>Desk Work, 1-10 Quiz. Answer these questions in your book</a:t>
            </a:r>
            <a:endParaRPr lang="en-GB" sz="2400" b="1" u="sng" dirty="0"/>
          </a:p>
        </p:txBody>
      </p:sp>
      <mc:AlternateContent xmlns:mc="http://schemas.openxmlformats.org/markup-compatibility/2006" xmlns:a14="http://schemas.microsoft.com/office/drawing/2010/main">
        <mc:Choice Requires="a14">
          <p:sp>
            <p:nvSpPr>
              <p:cNvPr id="7" name="TextBox 6"/>
              <p:cNvSpPr txBox="1"/>
              <p:nvPr/>
            </p:nvSpPr>
            <p:spPr>
              <a:xfrm>
                <a:off x="209006" y="718456"/>
                <a:ext cx="9901645" cy="4701608"/>
              </a:xfrm>
              <a:prstGeom prst="rect">
                <a:avLst/>
              </a:prstGeom>
              <a:noFill/>
            </p:spPr>
            <p:txBody>
              <a:bodyPr wrap="square" rtlCol="0">
                <a:spAutoFit/>
              </a:bodyPr>
              <a:lstStyle/>
              <a:p>
                <a:pPr marL="514350" indent="-514350">
                  <a:buAutoNum type="arabicParenR"/>
                </a:pPr>
                <a14:m>
                  <m:oMath xmlns:m="http://schemas.openxmlformats.org/officeDocument/2006/math">
                    <m:r>
                      <a:rPr lang="en-GB" sz="2800" b="0" i="1" smtClean="0">
                        <a:latin typeface="Cambria Math" panose="02040503050406030204" pitchFamily="18" charset="0"/>
                        <a:ea typeface="Cambria Math" panose="02040503050406030204" pitchFamily="18" charset="0"/>
                      </a:rPr>
                      <m:t>5−8×2</m:t>
                    </m:r>
                  </m:oMath>
                </a14:m>
                <a:endParaRPr lang="en-GB" sz="2800" b="0" dirty="0" smtClean="0">
                  <a:ea typeface="Cambria Math" panose="02040503050406030204" pitchFamily="18" charset="0"/>
                </a:endParaRPr>
              </a:p>
              <a:p>
                <a:pPr marL="514350" indent="-514350">
                  <a:buAutoNum type="arabicParenR"/>
                </a:pP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i="1" smtClean="0">
                        <a:latin typeface="Cambria Math" panose="02040503050406030204" pitchFamily="18" charset="0"/>
                        <a:ea typeface="Cambria Math" panose="02040503050406030204" pitchFamily="18" charset="0"/>
                      </a:rPr>
                      <m:t>×</m:t>
                    </m:r>
                    <m:f>
                      <m:fPr>
                        <m:ctrlPr>
                          <a:rPr lang="en-GB" sz="280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1</m:t>
                        </m:r>
                      </m:num>
                      <m:den>
                        <m:r>
                          <a:rPr lang="en-GB" sz="2800" b="0" i="1" smtClean="0">
                            <a:latin typeface="Cambria Math" panose="02040503050406030204" pitchFamily="18" charset="0"/>
                            <a:ea typeface="Cambria Math" panose="02040503050406030204" pitchFamily="18" charset="0"/>
                          </a:rPr>
                          <m:t>4</m:t>
                        </m:r>
                      </m:den>
                    </m:f>
                  </m:oMath>
                </a14:m>
                <a:endParaRPr lang="en-GB" sz="2800" dirty="0" smtClean="0"/>
              </a:p>
              <a:p>
                <a:pPr marL="342900" indent="-342900">
                  <a:buAutoNum type="arabicParenR"/>
                </a:pPr>
                <a:r>
                  <a:rPr lang="en-GB" sz="2800" b="0" dirty="0" smtClean="0"/>
                  <a:t> </a:t>
                </a:r>
                <a14:m>
                  <m:oMath xmlns:m="http://schemas.openxmlformats.org/officeDocument/2006/math">
                    <m:r>
                      <a:rPr lang="en-GB" sz="2800" b="0" i="1" smtClean="0">
                        <a:latin typeface="Cambria Math" panose="02040503050406030204" pitchFamily="18" charset="0"/>
                      </a:rPr>
                      <m:t>0.55+0.65</m:t>
                    </m:r>
                  </m:oMath>
                </a14:m>
                <a:endParaRPr lang="en-GB" sz="2800" b="0" dirty="0" smtClean="0">
                  <a:ea typeface="Cambria Math" panose="02040503050406030204" pitchFamily="18" charset="0"/>
                </a:endParaRPr>
              </a:p>
              <a:p>
                <a:pPr marL="342900" indent="-342900">
                  <a:buAutoNum type="arabicParenR"/>
                </a:pPr>
                <a:r>
                  <a:rPr lang="en-GB" sz="2800" dirty="0" smtClean="0"/>
                  <a:t>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2</m:t>
                        </m:r>
                      </m:sup>
                    </m:sSup>
                    <m:r>
                      <a:rPr lang="en-GB" sz="2800" i="1" smtClean="0">
                        <a:latin typeface="Cambria Math" panose="02040503050406030204" pitchFamily="18" charset="0"/>
                        <a:ea typeface="Cambria Math" panose="02040503050406030204" pitchFamily="18" charset="0"/>
                      </a:rPr>
                      <m:t>×</m:t>
                    </m:r>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3</m:t>
                        </m:r>
                      </m:e>
                      <m:sup>
                        <m:r>
                          <a:rPr lang="en-GB" sz="2800" b="0" i="1" smtClean="0">
                            <a:latin typeface="Cambria Math" panose="02040503050406030204" pitchFamily="18" charset="0"/>
                            <a:ea typeface="Cambria Math" panose="02040503050406030204" pitchFamily="18" charset="0"/>
                          </a:rPr>
                          <m:t>2</m:t>
                        </m:r>
                      </m:sup>
                    </m:sSup>
                  </m:oMath>
                </a14:m>
                <a:endParaRPr lang="en-GB" sz="2800" dirty="0" smtClean="0"/>
              </a:p>
              <a:p>
                <a:pPr marL="342900" indent="-342900">
                  <a:buAutoNum type="arabicParenR"/>
                </a:pPr>
                <a:r>
                  <a:rPr lang="en-GB" sz="2800" dirty="0" smtClean="0"/>
                  <a:t> If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4</m:t>
                        </m:r>
                      </m:e>
                      <m:sup>
                        <m:r>
                          <a:rPr lang="en-GB" sz="2800" b="0" i="1" smtClean="0">
                            <a:latin typeface="Cambria Math" panose="02040503050406030204" pitchFamily="18" charset="0"/>
                          </a:rPr>
                          <m:t>5</m:t>
                        </m:r>
                      </m:sup>
                    </m:sSup>
                    <m:r>
                      <a:rPr lang="en-GB" sz="2800" i="1" smtClean="0">
                        <a:latin typeface="Cambria Math" panose="02040503050406030204" pitchFamily="18" charset="0"/>
                        <a:ea typeface="Cambria Math" panose="02040503050406030204" pitchFamily="18" charset="0"/>
                      </a:rPr>
                      <m:t>×</m:t>
                    </m:r>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4</m:t>
                        </m:r>
                      </m:e>
                      <m:sup>
                        <m:r>
                          <a:rPr lang="en-GB" sz="2800" b="0" i="1" smtClean="0">
                            <a:latin typeface="Cambria Math" panose="02040503050406030204" pitchFamily="18" charset="0"/>
                            <a:ea typeface="Cambria Math" panose="02040503050406030204" pitchFamily="18" charset="0"/>
                          </a:rPr>
                          <m:t>7</m:t>
                        </m:r>
                      </m:sup>
                    </m:sSup>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4</m:t>
                        </m:r>
                      </m:e>
                      <m:sup>
                        <m:r>
                          <a:rPr lang="en-GB" sz="2800" b="0" i="1" smtClean="0">
                            <a:latin typeface="Cambria Math" panose="02040503050406030204" pitchFamily="18" charset="0"/>
                            <a:ea typeface="Cambria Math" panose="02040503050406030204" pitchFamily="18" charset="0"/>
                          </a:rPr>
                          <m:t>12</m:t>
                        </m:r>
                      </m:sup>
                    </m:sSup>
                  </m:oMath>
                </a14:m>
                <a:r>
                  <a:rPr lang="en-GB" sz="2800" dirty="0" smtClean="0"/>
                  <a:t>, what does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6</m:t>
                        </m:r>
                      </m:sup>
                    </m:sSup>
                    <m:r>
                      <a:rPr lang="en-GB" sz="2800" i="1" smtClean="0">
                        <a:latin typeface="Cambria Math" panose="02040503050406030204" pitchFamily="18" charset="0"/>
                        <a:ea typeface="Cambria Math" panose="02040503050406030204" pitchFamily="18" charset="0"/>
                      </a:rPr>
                      <m:t>×</m:t>
                    </m:r>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5</m:t>
                        </m:r>
                      </m:e>
                      <m:sup>
                        <m:r>
                          <a:rPr lang="en-GB" sz="2800" b="0" i="1" smtClean="0">
                            <a:latin typeface="Cambria Math" panose="02040503050406030204" pitchFamily="18" charset="0"/>
                            <a:ea typeface="Cambria Math" panose="02040503050406030204" pitchFamily="18" charset="0"/>
                          </a:rPr>
                          <m:t>8</m:t>
                        </m:r>
                      </m:sup>
                    </m:sSup>
                    <m:r>
                      <a:rPr lang="en-GB" sz="2800" b="0" i="1" smtClean="0">
                        <a:latin typeface="Cambria Math" panose="02040503050406030204" pitchFamily="18" charset="0"/>
                        <a:ea typeface="Cambria Math" panose="02040503050406030204" pitchFamily="18" charset="0"/>
                      </a:rPr>
                      <m:t>= ?</m:t>
                    </m:r>
                  </m:oMath>
                </a14:m>
                <a:endParaRPr lang="en-GB" sz="2800" dirty="0" smtClean="0"/>
              </a:p>
              <a:p>
                <a:pPr marL="342900" indent="-342900">
                  <a:buAutoNum type="arabicParenR"/>
                </a:pPr>
                <a:r>
                  <a:rPr lang="en-GB" sz="2800" dirty="0" smtClean="0"/>
                  <a:t> Find 35% of 80</a:t>
                </a:r>
              </a:p>
              <a:p>
                <a:pPr marL="342900" indent="-342900">
                  <a:buAutoNum type="arabicParenR"/>
                </a:pPr>
                <a:r>
                  <a:rPr lang="en-GB" sz="2800" dirty="0" smtClean="0"/>
                  <a:t> 2, 2, 3, 3, 6, 2, 5, 5, 5, 2   What is the mode?</a:t>
                </a:r>
              </a:p>
              <a:p>
                <a:pPr marL="342900" indent="-342900">
                  <a:buAutoNum type="arabicParenR"/>
                </a:pPr>
                <a:r>
                  <a:rPr lang="en-GB" sz="2800" dirty="0" smtClean="0"/>
                  <a:t> </a:t>
                </a:r>
                <a:r>
                  <a:rPr lang="en-GB" sz="2000" dirty="0" smtClean="0"/>
                  <a:t>What would you need to do with the list in Q7 before finding the median?</a:t>
                </a:r>
                <a:endParaRPr lang="en-GB" sz="2800" dirty="0" smtClean="0"/>
              </a:p>
              <a:p>
                <a:pPr marL="342900" indent="-342900">
                  <a:buAutoNum type="arabicParenR"/>
                </a:pPr>
                <a:r>
                  <a:rPr lang="en-GB" sz="2800" dirty="0" smtClean="0"/>
                  <a:t> What is </a:t>
                </a:r>
                <a14:m>
                  <m:oMath xmlns:m="http://schemas.openxmlformats.org/officeDocument/2006/math">
                    <m:r>
                      <a:rPr lang="en-GB" sz="3600" i="1" smtClean="0">
                        <a:latin typeface="Cambria Math" panose="02040503050406030204" pitchFamily="18" charset="0"/>
                        <a:ea typeface="Cambria Math" panose="02040503050406030204" pitchFamily="18" charset="0"/>
                      </a:rPr>
                      <m:t>𝜋</m:t>
                    </m:r>
                  </m:oMath>
                </a14:m>
                <a:r>
                  <a:rPr lang="en-GB" sz="2800" dirty="0" smtClean="0"/>
                  <a:t>?</a:t>
                </a:r>
              </a:p>
              <a:p>
                <a:pPr marL="342900" indent="-342900">
                  <a:buAutoNum type="arabicParenR"/>
                </a:pPr>
                <a:r>
                  <a:rPr lang="en-GB" sz="2800" dirty="0" smtClean="0"/>
                  <a:t> A sequence goes 3, 7, 11, 15, 19, … what is the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𝑛</m:t>
                        </m:r>
                      </m:e>
                      <m:sup>
                        <m:r>
                          <a:rPr lang="en-GB" sz="2800" b="0" i="1" smtClean="0">
                            <a:latin typeface="Cambria Math" panose="02040503050406030204" pitchFamily="18" charset="0"/>
                          </a:rPr>
                          <m:t>𝑡h</m:t>
                        </m:r>
                      </m:sup>
                    </m:sSup>
                  </m:oMath>
                </a14:m>
                <a:r>
                  <a:rPr lang="en-GB" sz="2800" dirty="0" smtClean="0"/>
                  <a:t> term?</a:t>
                </a:r>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9006" y="718456"/>
                <a:ext cx="9901645" cy="4701608"/>
              </a:xfrm>
              <a:prstGeom prst="rect">
                <a:avLst/>
              </a:prstGeom>
              <a:blipFill>
                <a:blip r:embed="rId5"/>
                <a:stretch>
                  <a:fillRect l="-1292" b="-2853"/>
                </a:stretch>
              </a:blipFill>
            </p:spPr>
            <p:txBody>
              <a:bodyPr/>
              <a:lstStyle/>
              <a:p>
                <a:r>
                  <a:rPr lang="en-GB">
                    <a:noFill/>
                  </a:rPr>
                  <a:t> </a:t>
                </a:r>
              </a:p>
            </p:txBody>
          </p:sp>
        </mc:Fallback>
      </mc:AlternateContent>
      <p:sp>
        <p:nvSpPr>
          <p:cNvPr id="2" name="TextBox 1"/>
          <p:cNvSpPr txBox="1"/>
          <p:nvPr/>
        </p:nvSpPr>
        <p:spPr>
          <a:xfrm>
            <a:off x="9220200" y="560881"/>
            <a:ext cx="3105150" cy="5016758"/>
          </a:xfrm>
          <a:prstGeom prst="rect">
            <a:avLst/>
          </a:prstGeom>
          <a:noFill/>
        </p:spPr>
        <p:txBody>
          <a:bodyPr wrap="square" rtlCol="0">
            <a:spAutoFit/>
          </a:bodyPr>
          <a:lstStyle/>
          <a:p>
            <a:r>
              <a:rPr lang="en-US" sz="3200" dirty="0" smtClean="0">
                <a:solidFill>
                  <a:srgbClr val="FF0000"/>
                </a:solidFill>
              </a:rPr>
              <a:t>-11</a:t>
            </a:r>
          </a:p>
          <a:p>
            <a:r>
              <a:rPr lang="en-US" sz="3200" dirty="0" smtClean="0">
                <a:solidFill>
                  <a:srgbClr val="FF0000"/>
                </a:solidFill>
              </a:rPr>
              <a:t>1/8</a:t>
            </a:r>
          </a:p>
          <a:p>
            <a:r>
              <a:rPr lang="en-US" sz="3200" dirty="0" smtClean="0">
                <a:solidFill>
                  <a:srgbClr val="FF0000"/>
                </a:solidFill>
              </a:rPr>
              <a:t>1.2</a:t>
            </a:r>
          </a:p>
          <a:p>
            <a:r>
              <a:rPr lang="en-US" sz="3200" dirty="0" smtClean="0">
                <a:solidFill>
                  <a:srgbClr val="FF0000"/>
                </a:solidFill>
              </a:rPr>
              <a:t>3</a:t>
            </a:r>
            <a:r>
              <a:rPr lang="en-US" sz="3200" baseline="30000" dirty="0" smtClean="0">
                <a:solidFill>
                  <a:srgbClr val="FF0000"/>
                </a:solidFill>
              </a:rPr>
              <a:t>4</a:t>
            </a:r>
          </a:p>
          <a:p>
            <a:r>
              <a:rPr lang="en-US" sz="3200" dirty="0" smtClean="0">
                <a:solidFill>
                  <a:srgbClr val="FF0000"/>
                </a:solidFill>
              </a:rPr>
              <a:t>5</a:t>
            </a:r>
            <a:r>
              <a:rPr lang="en-US" sz="3200" baseline="30000" dirty="0" smtClean="0">
                <a:solidFill>
                  <a:srgbClr val="FF0000"/>
                </a:solidFill>
              </a:rPr>
              <a:t>14</a:t>
            </a:r>
          </a:p>
          <a:p>
            <a:r>
              <a:rPr lang="en-US" sz="3200" dirty="0" smtClean="0">
                <a:solidFill>
                  <a:srgbClr val="FF0000"/>
                </a:solidFill>
              </a:rPr>
              <a:t>28</a:t>
            </a:r>
          </a:p>
          <a:p>
            <a:r>
              <a:rPr lang="en-US" sz="3200" dirty="0" smtClean="0">
                <a:solidFill>
                  <a:srgbClr val="FF0000"/>
                </a:solidFill>
              </a:rPr>
              <a:t>2</a:t>
            </a:r>
          </a:p>
          <a:p>
            <a:r>
              <a:rPr lang="en-US" sz="3200" dirty="0" smtClean="0">
                <a:solidFill>
                  <a:srgbClr val="FF0000"/>
                </a:solidFill>
              </a:rPr>
              <a:t>Order them</a:t>
            </a:r>
          </a:p>
          <a:p>
            <a:r>
              <a:rPr lang="en-US" sz="3200" dirty="0" smtClean="0">
                <a:solidFill>
                  <a:srgbClr val="FF0000"/>
                </a:solidFill>
              </a:rPr>
              <a:t>3.14159</a:t>
            </a:r>
          </a:p>
          <a:p>
            <a:r>
              <a:rPr lang="en-US" sz="3200" dirty="0" smtClean="0">
                <a:solidFill>
                  <a:srgbClr val="FF0000"/>
                </a:solidFill>
              </a:rPr>
              <a:t>4n-1</a:t>
            </a:r>
            <a:endParaRPr lang="en-GB" sz="3200" dirty="0">
              <a:solidFill>
                <a:srgbClr val="FF0000"/>
              </a:solidFill>
            </a:endParaRPr>
          </a:p>
        </p:txBody>
      </p:sp>
    </p:spTree>
    <p:extLst>
      <p:ext uri="{BB962C8B-B14F-4D97-AF65-F5344CB8AC3E}">
        <p14:creationId xmlns:p14="http://schemas.microsoft.com/office/powerpoint/2010/main" val="363998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868" y="2121763"/>
            <a:ext cx="10515600" cy="2598329"/>
          </a:xfrm>
        </p:spPr>
        <p:txBody>
          <a:bodyPr>
            <a:normAutofit/>
          </a:bodyPr>
          <a:lstStyle/>
          <a:p>
            <a:r>
              <a:rPr lang="en-GB" dirty="0" smtClean="0"/>
              <a:t>To be able to </a:t>
            </a:r>
            <a:r>
              <a:rPr lang="en-GB" b="1" dirty="0" smtClean="0"/>
              <a:t>draw tree diagrams </a:t>
            </a:r>
            <a:r>
              <a:rPr lang="en-GB" dirty="0" smtClean="0"/>
              <a:t>and work out </a:t>
            </a:r>
            <a:r>
              <a:rPr lang="en-GB" b="1" dirty="0" smtClean="0"/>
              <a:t>probabilities from tree diagrams.</a:t>
            </a:r>
          </a:p>
          <a:p>
            <a:r>
              <a:rPr lang="en-GB" dirty="0" smtClean="0"/>
              <a:t>To be able to </a:t>
            </a:r>
            <a:r>
              <a:rPr lang="en-GB" b="1" dirty="0" smtClean="0"/>
              <a:t>complete Two Way Tables </a:t>
            </a:r>
            <a:r>
              <a:rPr lang="en-GB" dirty="0" smtClean="0"/>
              <a:t>and find </a:t>
            </a:r>
            <a:r>
              <a:rPr lang="en-GB" b="1" dirty="0" smtClean="0"/>
              <a:t>probabilities from Two Way Tables.</a:t>
            </a:r>
            <a:endParaRPr lang="en-GB" b="1" dirty="0"/>
          </a:p>
          <a:p>
            <a:endParaRPr lang="en-GB" dirty="0" smtClean="0"/>
          </a:p>
        </p:txBody>
      </p:sp>
      <p:sp>
        <p:nvSpPr>
          <p:cNvPr id="5" name="TextBox 4"/>
          <p:cNvSpPr txBox="1"/>
          <p:nvPr/>
        </p:nvSpPr>
        <p:spPr>
          <a:xfrm>
            <a:off x="145868" y="1319349"/>
            <a:ext cx="4726578" cy="584775"/>
          </a:xfrm>
          <a:prstGeom prst="rect">
            <a:avLst/>
          </a:prstGeom>
          <a:noFill/>
        </p:spPr>
        <p:txBody>
          <a:bodyPr wrap="square" rtlCol="0">
            <a:spAutoFit/>
          </a:bodyPr>
          <a:lstStyle/>
          <a:p>
            <a:r>
              <a:rPr lang="en-GB" sz="3200" u="sng" dirty="0" smtClean="0"/>
              <a:t>Objectives</a:t>
            </a:r>
            <a:endParaRPr lang="en-GB" u="sng" dirty="0"/>
          </a:p>
        </p:txBody>
      </p:sp>
      <p:sp>
        <p:nvSpPr>
          <p:cNvPr id="7" name="TextBox 6"/>
          <p:cNvSpPr txBox="1"/>
          <p:nvPr/>
        </p:nvSpPr>
        <p:spPr>
          <a:xfrm>
            <a:off x="3226526" y="500854"/>
            <a:ext cx="5185955" cy="954107"/>
          </a:xfrm>
          <a:prstGeom prst="rect">
            <a:avLst/>
          </a:prstGeom>
          <a:noFill/>
        </p:spPr>
        <p:txBody>
          <a:bodyPr wrap="square" rtlCol="0">
            <a:spAutoFit/>
          </a:bodyPr>
          <a:lstStyle/>
          <a:p>
            <a:pPr algn="ctr"/>
            <a:r>
              <a:rPr lang="en-GB" sz="2800" u="sng" dirty="0" smtClean="0"/>
              <a:t>Title: Tree Diagrams &amp; Two Way Tables, Lesson 1</a:t>
            </a:r>
            <a:endParaRPr lang="en-GB" sz="2800" u="sng" dirty="0"/>
          </a:p>
        </p:txBody>
      </p:sp>
    </p:spTree>
    <p:extLst>
      <p:ext uri="{BB962C8B-B14F-4D97-AF65-F5344CB8AC3E}">
        <p14:creationId xmlns:p14="http://schemas.microsoft.com/office/powerpoint/2010/main" val="423235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52" name="Text Box 24"/>
          <p:cNvSpPr txBox="1">
            <a:spLocks noChangeArrowheads="1"/>
          </p:cNvSpPr>
          <p:nvPr/>
        </p:nvSpPr>
        <p:spPr bwMode="auto">
          <a:xfrm>
            <a:off x="1747530" y="247296"/>
            <a:ext cx="5151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You have a pack of fifteen playing cards.</a:t>
            </a:r>
            <a:endParaRPr lang="en-GB" altLang="en-US" sz="2400">
              <a:solidFill>
                <a:srgbClr val="010066"/>
              </a:solidFill>
            </a:endParaRPr>
          </a:p>
        </p:txBody>
      </p:sp>
      <p:sp>
        <p:nvSpPr>
          <p:cNvPr id="278553" name="Text Box 25"/>
          <p:cNvSpPr txBox="1">
            <a:spLocks noChangeArrowheads="1"/>
          </p:cNvSpPr>
          <p:nvPr/>
        </p:nvSpPr>
        <p:spPr bwMode="auto">
          <a:xfrm>
            <a:off x="1747531" y="823558"/>
            <a:ext cx="5874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Six of the cards are red and the rest are black.</a:t>
            </a:r>
            <a:endParaRPr lang="en-GB" altLang="en-US" sz="2400">
              <a:solidFill>
                <a:srgbClr val="010066"/>
              </a:solidFill>
            </a:endParaRPr>
          </a:p>
        </p:txBody>
      </p:sp>
      <p:sp>
        <p:nvSpPr>
          <p:cNvPr id="278554" name="Text Box 26"/>
          <p:cNvSpPr txBox="1">
            <a:spLocks noChangeArrowheads="1"/>
          </p:cNvSpPr>
          <p:nvPr/>
        </p:nvSpPr>
        <p:spPr bwMode="auto">
          <a:xfrm>
            <a:off x="2819093" y="1525232"/>
            <a:ext cx="6500812"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400">
                <a:solidFill>
                  <a:srgbClr val="010066"/>
                </a:solidFill>
              </a:rPr>
              <a:t>Write down the decimal probability of choosing a red card at random from the pack.</a:t>
            </a:r>
            <a:endParaRPr lang="en-GB" altLang="en-US" sz="2400">
              <a:solidFill>
                <a:srgbClr val="010066"/>
              </a:solidFill>
            </a:endParaRPr>
          </a:p>
        </p:txBody>
      </p:sp>
      <p:sp>
        <p:nvSpPr>
          <p:cNvPr id="278555" name="Text Box 27"/>
          <p:cNvSpPr txBox="1">
            <a:spLocks noChangeArrowheads="1"/>
          </p:cNvSpPr>
          <p:nvPr/>
        </p:nvSpPr>
        <p:spPr bwMode="auto">
          <a:xfrm>
            <a:off x="4431994" y="2619021"/>
            <a:ext cx="1780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P(red card) =</a:t>
            </a:r>
            <a:endParaRPr lang="en-GB" altLang="en-US" sz="2400">
              <a:solidFill>
                <a:srgbClr val="010066"/>
              </a:solidFill>
            </a:endParaRPr>
          </a:p>
        </p:txBody>
      </p:sp>
      <p:grpSp>
        <p:nvGrpSpPr>
          <p:cNvPr id="278563" name="Group 35"/>
          <p:cNvGrpSpPr>
            <a:grpSpLocks/>
          </p:cNvGrpSpPr>
          <p:nvPr/>
        </p:nvGrpSpPr>
        <p:grpSpPr bwMode="auto">
          <a:xfrm>
            <a:off x="6395727" y="2558692"/>
            <a:ext cx="749300" cy="577849"/>
            <a:chOff x="2608" y="3141"/>
            <a:chExt cx="472" cy="364"/>
          </a:xfrm>
        </p:grpSpPr>
        <p:grpSp>
          <p:nvGrpSpPr>
            <p:cNvPr id="278556" name="Group 28"/>
            <p:cNvGrpSpPr>
              <a:grpSpLocks/>
            </p:cNvGrpSpPr>
            <p:nvPr/>
          </p:nvGrpSpPr>
          <p:grpSpPr bwMode="auto">
            <a:xfrm>
              <a:off x="2608" y="3141"/>
              <a:ext cx="248" cy="364"/>
              <a:chOff x="1338" y="2251"/>
              <a:chExt cx="248" cy="364"/>
            </a:xfrm>
          </p:grpSpPr>
          <p:sp>
            <p:nvSpPr>
              <p:cNvPr id="278557" name="Text Box 29"/>
              <p:cNvSpPr txBox="1">
                <a:spLocks noChangeArrowheads="1"/>
              </p:cNvSpPr>
              <p:nvPr/>
            </p:nvSpPr>
            <p:spPr bwMode="auto">
              <a:xfrm>
                <a:off x="1373" y="225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6</a:t>
                </a:r>
              </a:p>
            </p:txBody>
          </p:sp>
          <p:sp>
            <p:nvSpPr>
              <p:cNvPr id="278558" name="Line 30"/>
              <p:cNvSpPr>
                <a:spLocks noChangeShapeType="1"/>
              </p:cNvSpPr>
              <p:nvPr/>
            </p:nvSpPr>
            <p:spPr bwMode="auto">
              <a:xfrm>
                <a:off x="1377" y="2433"/>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78559" name="Text Box 31"/>
              <p:cNvSpPr txBox="1">
                <a:spLocks noChangeArrowheads="1"/>
              </p:cNvSpPr>
              <p:nvPr/>
            </p:nvSpPr>
            <p:spPr bwMode="auto">
              <a:xfrm>
                <a:off x="1338" y="240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15</a:t>
                </a:r>
                <a:endParaRPr lang="en-GB" altLang="en-US" sz="1600" b="1">
                  <a:solidFill>
                    <a:srgbClr val="010066"/>
                  </a:solidFill>
                </a:endParaRPr>
              </a:p>
            </p:txBody>
          </p:sp>
        </p:grpSp>
        <p:sp>
          <p:nvSpPr>
            <p:cNvPr id="278560" name="Text Box 32"/>
            <p:cNvSpPr txBox="1">
              <a:spLocks noChangeArrowheads="1"/>
            </p:cNvSpPr>
            <p:nvPr/>
          </p:nvSpPr>
          <p:spPr bwMode="auto">
            <a:xfrm>
              <a:off x="2867" y="3178"/>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sp>
        <p:nvSpPr>
          <p:cNvPr id="278561" name="Text Box 33"/>
          <p:cNvSpPr txBox="1">
            <a:spLocks noChangeArrowheads="1"/>
          </p:cNvSpPr>
          <p:nvPr/>
        </p:nvSpPr>
        <p:spPr bwMode="auto">
          <a:xfrm>
            <a:off x="7095819" y="2617433"/>
            <a:ext cx="5725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0.4</a:t>
            </a:r>
            <a:endParaRPr lang="en-GB" altLang="en-US" sz="2400">
              <a:solidFill>
                <a:srgbClr val="010066"/>
              </a:solidFill>
            </a:endParaRPr>
          </a:p>
        </p:txBody>
      </p:sp>
      <p:sp>
        <p:nvSpPr>
          <p:cNvPr id="278564" name="Rectangle 36"/>
          <p:cNvSpPr>
            <a:spLocks noChangeArrowheads="1"/>
          </p:cNvSpPr>
          <p:nvPr/>
        </p:nvSpPr>
        <p:spPr bwMode="auto">
          <a:xfrm>
            <a:off x="1747530" y="3317521"/>
            <a:ext cx="8497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2400">
                <a:solidFill>
                  <a:srgbClr val="010066"/>
                </a:solidFill>
              </a:rPr>
              <a:t>You decide to pick a card at random from the pack, replace it and then pick another.</a:t>
            </a:r>
          </a:p>
        </p:txBody>
      </p:sp>
      <p:sp>
        <p:nvSpPr>
          <p:cNvPr id="278565" name="Rectangle 37"/>
          <p:cNvSpPr>
            <a:spLocks noChangeArrowheads="1"/>
          </p:cNvSpPr>
          <p:nvPr/>
        </p:nvSpPr>
        <p:spPr bwMode="auto">
          <a:xfrm>
            <a:off x="1747530" y="4322407"/>
            <a:ext cx="848518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0"/>
              </a:spcAft>
            </a:pPr>
            <a:r>
              <a:rPr lang="en-GB" altLang="en-US" sz="2400">
                <a:solidFill>
                  <a:srgbClr val="010066"/>
                </a:solidFill>
              </a:rPr>
              <a:t>If you pick two red cards, you will stay in and do your homework. If you don’t, you will go out to a party. </a:t>
            </a:r>
          </a:p>
        </p:txBody>
      </p:sp>
    </p:spTree>
    <p:extLst>
      <p:ext uri="{BB962C8B-B14F-4D97-AF65-F5344CB8AC3E}">
        <p14:creationId xmlns:p14="http://schemas.microsoft.com/office/powerpoint/2010/main" val="4046749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5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85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85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85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8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3" grpId="0"/>
      <p:bldP spid="278554" grpId="0" animBg="1"/>
      <p:bldP spid="278555" grpId="0"/>
      <p:bldP spid="278561" grpId="0"/>
      <p:bldP spid="278564" grpId="0"/>
      <p:bldP spid="27856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94" name="Line 26"/>
          <p:cNvSpPr>
            <a:spLocks noChangeShapeType="1"/>
          </p:cNvSpPr>
          <p:nvPr/>
        </p:nvSpPr>
        <p:spPr bwMode="auto">
          <a:xfrm flipH="1">
            <a:off x="1752316" y="2465934"/>
            <a:ext cx="1382713" cy="9239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39995" name="Line 27"/>
          <p:cNvSpPr>
            <a:spLocks noChangeShapeType="1"/>
          </p:cNvSpPr>
          <p:nvPr/>
        </p:nvSpPr>
        <p:spPr bwMode="auto">
          <a:xfrm>
            <a:off x="1752316" y="3389859"/>
            <a:ext cx="1382713" cy="9112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39970" name="Text Box 2"/>
          <p:cNvSpPr txBox="1">
            <a:spLocks noChangeArrowheads="1"/>
          </p:cNvSpPr>
          <p:nvPr/>
        </p:nvSpPr>
        <p:spPr bwMode="auto">
          <a:xfrm>
            <a:off x="1680878" y="368846"/>
            <a:ext cx="87122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0"/>
              </a:spcAft>
            </a:pPr>
            <a:r>
              <a:rPr lang="en-GB" altLang="en-US" sz="2400" dirty="0">
                <a:solidFill>
                  <a:srgbClr val="010066"/>
                </a:solidFill>
              </a:rPr>
              <a:t>All of the possible outcomes can be shown using a probability tree diagram:</a:t>
            </a:r>
            <a:endParaRPr lang="en-GB" altLang="en-US" sz="2400" baseline="-25000" dirty="0">
              <a:solidFill>
                <a:srgbClr val="010066"/>
              </a:solidFill>
            </a:endParaRPr>
          </a:p>
        </p:txBody>
      </p:sp>
      <p:sp>
        <p:nvSpPr>
          <p:cNvPr id="339975" name="Text Box 7"/>
          <p:cNvSpPr txBox="1">
            <a:spLocks noChangeArrowheads="1"/>
          </p:cNvSpPr>
          <p:nvPr/>
        </p:nvSpPr>
        <p:spPr bwMode="auto">
          <a:xfrm>
            <a:off x="3206465" y="216748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FF3300"/>
                </a:solidFill>
              </a:rPr>
              <a:t>red</a:t>
            </a:r>
            <a:endParaRPr lang="en-US" altLang="en-US" sz="2400" b="1">
              <a:solidFill>
                <a:srgbClr val="FF3300"/>
              </a:solidFill>
            </a:endParaRPr>
          </a:p>
        </p:txBody>
      </p:sp>
      <p:sp>
        <p:nvSpPr>
          <p:cNvPr id="339976" name="Text Box 8"/>
          <p:cNvSpPr txBox="1">
            <a:spLocks noChangeArrowheads="1"/>
          </p:cNvSpPr>
          <p:nvPr/>
        </p:nvSpPr>
        <p:spPr bwMode="auto">
          <a:xfrm>
            <a:off x="3130265" y="422488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000000"/>
                </a:solidFill>
              </a:rPr>
              <a:t>black</a:t>
            </a:r>
            <a:endParaRPr lang="en-US" altLang="en-US" sz="2400" b="1">
              <a:solidFill>
                <a:srgbClr val="000000"/>
              </a:solidFill>
            </a:endParaRPr>
          </a:p>
        </p:txBody>
      </p:sp>
      <p:sp>
        <p:nvSpPr>
          <p:cNvPr id="339977" name="Text Box 9"/>
          <p:cNvSpPr txBox="1">
            <a:spLocks noChangeArrowheads="1"/>
          </p:cNvSpPr>
          <p:nvPr/>
        </p:nvSpPr>
        <p:spPr bwMode="auto">
          <a:xfrm>
            <a:off x="5187665" y="2651671"/>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000000"/>
                </a:solidFill>
              </a:rPr>
              <a:t>black</a:t>
            </a:r>
            <a:endParaRPr lang="en-US" altLang="en-US" sz="2400" b="1">
              <a:solidFill>
                <a:srgbClr val="000000"/>
              </a:solidFill>
            </a:endParaRPr>
          </a:p>
        </p:txBody>
      </p:sp>
      <p:sp>
        <p:nvSpPr>
          <p:cNvPr id="339978" name="Text Box 10"/>
          <p:cNvSpPr txBox="1">
            <a:spLocks noChangeArrowheads="1"/>
          </p:cNvSpPr>
          <p:nvPr/>
        </p:nvSpPr>
        <p:spPr bwMode="auto">
          <a:xfrm>
            <a:off x="5187665" y="476463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000000"/>
                </a:solidFill>
              </a:rPr>
              <a:t>black</a:t>
            </a:r>
            <a:endParaRPr lang="en-US" altLang="en-US" sz="2400" b="1">
              <a:solidFill>
                <a:srgbClr val="000000"/>
              </a:solidFill>
            </a:endParaRPr>
          </a:p>
        </p:txBody>
      </p:sp>
      <p:sp>
        <p:nvSpPr>
          <p:cNvPr id="339979" name="Text Box 11"/>
          <p:cNvSpPr txBox="1">
            <a:spLocks noChangeArrowheads="1"/>
          </p:cNvSpPr>
          <p:nvPr/>
        </p:nvSpPr>
        <p:spPr bwMode="auto">
          <a:xfrm>
            <a:off x="5187665" y="159598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FF3300"/>
                </a:solidFill>
              </a:rPr>
              <a:t>red</a:t>
            </a:r>
            <a:endParaRPr lang="en-US" altLang="en-US" sz="2400" b="1">
              <a:solidFill>
                <a:srgbClr val="FF3300"/>
              </a:solidFill>
            </a:endParaRPr>
          </a:p>
        </p:txBody>
      </p:sp>
      <p:sp>
        <p:nvSpPr>
          <p:cNvPr id="339980" name="Text Box 12"/>
          <p:cNvSpPr txBox="1">
            <a:spLocks noChangeArrowheads="1"/>
          </p:cNvSpPr>
          <p:nvPr/>
        </p:nvSpPr>
        <p:spPr bwMode="auto">
          <a:xfrm>
            <a:off x="5187665" y="370735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400" b="1">
                <a:solidFill>
                  <a:srgbClr val="FF3300"/>
                </a:solidFill>
              </a:rPr>
              <a:t>red</a:t>
            </a:r>
            <a:endParaRPr lang="en-US" altLang="en-US" sz="2400" b="1">
              <a:solidFill>
                <a:srgbClr val="FF3300"/>
              </a:solidFill>
            </a:endParaRPr>
          </a:p>
        </p:txBody>
      </p:sp>
      <p:sp>
        <p:nvSpPr>
          <p:cNvPr id="340004" name="Line 36"/>
          <p:cNvSpPr>
            <a:spLocks noChangeShapeType="1"/>
          </p:cNvSpPr>
          <p:nvPr/>
        </p:nvSpPr>
        <p:spPr bwMode="auto">
          <a:xfrm flipH="1">
            <a:off x="4082766" y="1837283"/>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0005" name="Line 37"/>
          <p:cNvSpPr>
            <a:spLocks noChangeShapeType="1"/>
          </p:cNvSpPr>
          <p:nvPr/>
        </p:nvSpPr>
        <p:spPr bwMode="auto">
          <a:xfrm>
            <a:off x="4082766" y="2408784"/>
            <a:ext cx="1095375"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0011" name="Line 43"/>
          <p:cNvSpPr>
            <a:spLocks noChangeShapeType="1"/>
          </p:cNvSpPr>
          <p:nvPr/>
        </p:nvSpPr>
        <p:spPr bwMode="auto">
          <a:xfrm flipH="1">
            <a:off x="4082766" y="3907383"/>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40012" name="Line 44"/>
          <p:cNvSpPr>
            <a:spLocks noChangeShapeType="1"/>
          </p:cNvSpPr>
          <p:nvPr/>
        </p:nvSpPr>
        <p:spPr bwMode="auto">
          <a:xfrm>
            <a:off x="4082766" y="4478884"/>
            <a:ext cx="1095375"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10066"/>
              </a:solidFill>
            </a:endParaRPr>
          </a:p>
        </p:txBody>
      </p:sp>
      <p:sp>
        <p:nvSpPr>
          <p:cNvPr id="339981" name="Rectangle 13"/>
          <p:cNvSpPr>
            <a:spLocks noChangeArrowheads="1"/>
          </p:cNvSpPr>
          <p:nvPr/>
        </p:nvSpPr>
        <p:spPr bwMode="auto">
          <a:xfrm>
            <a:off x="2098390" y="2685009"/>
            <a:ext cx="64135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r>
              <a:rPr lang="en-GB" altLang="en-US" sz="2400" b="1">
                <a:solidFill>
                  <a:srgbClr val="000066"/>
                </a:solidFill>
              </a:rPr>
              <a:t>0.4</a:t>
            </a:r>
          </a:p>
        </p:txBody>
      </p:sp>
      <p:sp>
        <p:nvSpPr>
          <p:cNvPr id="339982" name="Rectangle 14"/>
          <p:cNvSpPr>
            <a:spLocks noChangeArrowheads="1"/>
          </p:cNvSpPr>
          <p:nvPr/>
        </p:nvSpPr>
        <p:spPr bwMode="auto">
          <a:xfrm>
            <a:off x="2098390" y="3602584"/>
            <a:ext cx="64135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r>
              <a:rPr lang="en-GB" altLang="en-US" sz="2400" b="1">
                <a:solidFill>
                  <a:srgbClr val="000066"/>
                </a:solidFill>
              </a:rPr>
              <a:t>0.6</a:t>
            </a:r>
          </a:p>
        </p:txBody>
      </p:sp>
      <p:sp>
        <p:nvSpPr>
          <p:cNvPr id="339983" name="Rectangle 15"/>
          <p:cNvSpPr>
            <a:spLocks noChangeArrowheads="1"/>
          </p:cNvSpPr>
          <p:nvPr/>
        </p:nvSpPr>
        <p:spPr bwMode="auto">
          <a:xfrm>
            <a:off x="4309778" y="1837284"/>
            <a:ext cx="64135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r>
              <a:rPr lang="en-GB" altLang="en-US" sz="2400" b="1">
                <a:solidFill>
                  <a:srgbClr val="000066"/>
                </a:solidFill>
              </a:rPr>
              <a:t>0.4</a:t>
            </a:r>
          </a:p>
        </p:txBody>
      </p:sp>
      <p:sp>
        <p:nvSpPr>
          <p:cNvPr id="339984" name="Rectangle 16"/>
          <p:cNvSpPr>
            <a:spLocks noChangeArrowheads="1"/>
          </p:cNvSpPr>
          <p:nvPr/>
        </p:nvSpPr>
        <p:spPr bwMode="auto">
          <a:xfrm>
            <a:off x="4309778" y="2448472"/>
            <a:ext cx="64135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r>
              <a:rPr lang="en-GB" altLang="en-US" sz="2400" b="1">
                <a:solidFill>
                  <a:srgbClr val="000066"/>
                </a:solidFill>
              </a:rPr>
              <a:t>0.6</a:t>
            </a:r>
          </a:p>
        </p:txBody>
      </p:sp>
      <p:sp>
        <p:nvSpPr>
          <p:cNvPr id="339985" name="Rectangle 17"/>
          <p:cNvSpPr>
            <a:spLocks noChangeArrowheads="1"/>
          </p:cNvSpPr>
          <p:nvPr/>
        </p:nvSpPr>
        <p:spPr bwMode="auto">
          <a:xfrm>
            <a:off x="4309778" y="3907384"/>
            <a:ext cx="64135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r>
              <a:rPr lang="en-GB" altLang="en-US" sz="2400" b="1">
                <a:solidFill>
                  <a:srgbClr val="000066"/>
                </a:solidFill>
              </a:rPr>
              <a:t>0.4</a:t>
            </a:r>
          </a:p>
        </p:txBody>
      </p:sp>
      <p:sp>
        <p:nvSpPr>
          <p:cNvPr id="339986" name="Rectangle 18"/>
          <p:cNvSpPr>
            <a:spLocks noChangeArrowheads="1"/>
          </p:cNvSpPr>
          <p:nvPr/>
        </p:nvSpPr>
        <p:spPr bwMode="auto">
          <a:xfrm>
            <a:off x="4309778" y="4518572"/>
            <a:ext cx="64135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base" hangingPunct="0">
              <a:spcBef>
                <a:spcPct val="0"/>
              </a:spcBef>
              <a:spcAft>
                <a:spcPct val="0"/>
              </a:spcAft>
            </a:pPr>
            <a:r>
              <a:rPr lang="en-GB" altLang="en-US" sz="2400" b="1">
                <a:solidFill>
                  <a:srgbClr val="000066"/>
                </a:solidFill>
              </a:rPr>
              <a:t>0.6</a:t>
            </a:r>
          </a:p>
        </p:txBody>
      </p:sp>
      <p:sp>
        <p:nvSpPr>
          <p:cNvPr id="340015" name="Rectangle 47"/>
          <p:cNvSpPr>
            <a:spLocks noChangeArrowheads="1"/>
          </p:cNvSpPr>
          <p:nvPr/>
        </p:nvSpPr>
        <p:spPr bwMode="auto">
          <a:xfrm>
            <a:off x="6505291" y="1595984"/>
            <a:ext cx="3215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a:solidFill>
                  <a:srgbClr val="000066"/>
                </a:solidFill>
              </a:rPr>
              <a:t>P(</a:t>
            </a:r>
            <a:r>
              <a:rPr lang="en-GB" altLang="en-US" sz="2400" b="1" dirty="0">
                <a:solidFill>
                  <a:srgbClr val="FF3300"/>
                </a:solidFill>
              </a:rPr>
              <a:t>R</a:t>
            </a:r>
            <a:r>
              <a:rPr lang="en-GB" altLang="en-US" sz="2400" dirty="0">
                <a:solidFill>
                  <a:srgbClr val="000066"/>
                </a:solidFill>
              </a:rPr>
              <a:t>,</a:t>
            </a:r>
            <a:r>
              <a:rPr lang="en-GB" altLang="en-US" sz="2400" dirty="0">
                <a:solidFill>
                  <a:srgbClr val="FF3300"/>
                </a:solidFill>
              </a:rPr>
              <a:t> </a:t>
            </a:r>
            <a:r>
              <a:rPr lang="en-GB" altLang="en-US" sz="2400" b="1" dirty="0">
                <a:solidFill>
                  <a:srgbClr val="FF3300"/>
                </a:solidFill>
              </a:rPr>
              <a:t>R</a:t>
            </a:r>
            <a:r>
              <a:rPr lang="en-GB" altLang="en-US" sz="2400" dirty="0">
                <a:solidFill>
                  <a:srgbClr val="000066"/>
                </a:solidFill>
              </a:rPr>
              <a:t>)</a:t>
            </a:r>
            <a:r>
              <a:rPr lang="en-GB" altLang="en-US" sz="2400" dirty="0">
                <a:solidFill>
                  <a:srgbClr val="010066"/>
                </a:solidFill>
              </a:rPr>
              <a:t> = 0.4 </a:t>
            </a:r>
            <a:r>
              <a:rPr lang="en-US" altLang="en-US" sz="2400" dirty="0">
                <a:solidFill>
                  <a:srgbClr val="010066"/>
                </a:solidFill>
              </a:rPr>
              <a:t>×</a:t>
            </a:r>
            <a:r>
              <a:rPr lang="en-GB" altLang="en-US" sz="2400" dirty="0">
                <a:solidFill>
                  <a:srgbClr val="010066"/>
                </a:solidFill>
              </a:rPr>
              <a:t> 0.4 = </a:t>
            </a:r>
            <a:r>
              <a:rPr lang="en-GB" altLang="en-US" sz="2400" b="1" dirty="0">
                <a:solidFill>
                  <a:srgbClr val="FF6600"/>
                </a:solidFill>
              </a:rPr>
              <a:t>0.16</a:t>
            </a:r>
          </a:p>
        </p:txBody>
      </p:sp>
      <p:sp>
        <p:nvSpPr>
          <p:cNvPr id="340016" name="Rectangle 48"/>
          <p:cNvSpPr>
            <a:spLocks noChangeArrowheads="1"/>
          </p:cNvSpPr>
          <p:nvPr/>
        </p:nvSpPr>
        <p:spPr bwMode="auto">
          <a:xfrm>
            <a:off x="7302216" y="1164184"/>
            <a:ext cx="17886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66"/>
                </a:solidFill>
              </a:rPr>
              <a:t>Probabilities</a:t>
            </a:r>
          </a:p>
        </p:txBody>
      </p:sp>
      <p:sp>
        <p:nvSpPr>
          <p:cNvPr id="340017" name="Rectangle 49"/>
          <p:cNvSpPr>
            <a:spLocks noChangeArrowheads="1"/>
          </p:cNvSpPr>
          <p:nvPr/>
        </p:nvSpPr>
        <p:spPr bwMode="auto">
          <a:xfrm>
            <a:off x="6505291" y="2651672"/>
            <a:ext cx="3215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a:solidFill>
                  <a:srgbClr val="000066"/>
                </a:solidFill>
              </a:rPr>
              <a:t>P(</a:t>
            </a:r>
            <a:r>
              <a:rPr lang="en-GB" altLang="en-US" sz="2400" b="1" dirty="0">
                <a:solidFill>
                  <a:srgbClr val="FF3300"/>
                </a:solidFill>
              </a:rPr>
              <a:t>R</a:t>
            </a:r>
            <a:r>
              <a:rPr lang="en-GB" altLang="en-US" sz="2400" dirty="0">
                <a:solidFill>
                  <a:srgbClr val="000066"/>
                </a:solidFill>
              </a:rPr>
              <a:t>,</a:t>
            </a:r>
            <a:r>
              <a:rPr lang="en-GB" altLang="en-US" sz="2400" dirty="0">
                <a:solidFill>
                  <a:srgbClr val="FF3300"/>
                </a:solidFill>
              </a:rPr>
              <a:t> </a:t>
            </a:r>
            <a:r>
              <a:rPr lang="en-GB" altLang="en-US" sz="2400" b="1" dirty="0">
                <a:solidFill>
                  <a:srgbClr val="000000"/>
                </a:solidFill>
              </a:rPr>
              <a:t>B</a:t>
            </a:r>
            <a:r>
              <a:rPr lang="en-GB" altLang="en-US" sz="2400" dirty="0">
                <a:solidFill>
                  <a:srgbClr val="000066"/>
                </a:solidFill>
              </a:rPr>
              <a:t>)</a:t>
            </a:r>
            <a:r>
              <a:rPr lang="en-GB" altLang="en-US" sz="2400" dirty="0">
                <a:solidFill>
                  <a:srgbClr val="010066"/>
                </a:solidFill>
              </a:rPr>
              <a:t> = 0.4 </a:t>
            </a:r>
            <a:r>
              <a:rPr lang="en-US" altLang="en-US" sz="2400" dirty="0">
                <a:solidFill>
                  <a:srgbClr val="010066"/>
                </a:solidFill>
              </a:rPr>
              <a:t>×</a:t>
            </a:r>
            <a:r>
              <a:rPr lang="en-GB" altLang="en-US" sz="2400" dirty="0">
                <a:solidFill>
                  <a:srgbClr val="010066"/>
                </a:solidFill>
              </a:rPr>
              <a:t> 0.6 = </a:t>
            </a:r>
            <a:r>
              <a:rPr lang="en-GB" altLang="en-US" sz="2400" b="1" dirty="0">
                <a:solidFill>
                  <a:srgbClr val="FF6600"/>
                </a:solidFill>
              </a:rPr>
              <a:t>0.24</a:t>
            </a:r>
          </a:p>
        </p:txBody>
      </p:sp>
      <p:sp>
        <p:nvSpPr>
          <p:cNvPr id="340018" name="Rectangle 50"/>
          <p:cNvSpPr>
            <a:spLocks noChangeArrowheads="1"/>
          </p:cNvSpPr>
          <p:nvPr/>
        </p:nvSpPr>
        <p:spPr bwMode="auto">
          <a:xfrm>
            <a:off x="6505291" y="3707359"/>
            <a:ext cx="3215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a:solidFill>
                  <a:srgbClr val="000066"/>
                </a:solidFill>
              </a:rPr>
              <a:t>P(</a:t>
            </a:r>
            <a:r>
              <a:rPr lang="en-GB" altLang="en-US" sz="2400" b="1" dirty="0">
                <a:solidFill>
                  <a:srgbClr val="000000"/>
                </a:solidFill>
              </a:rPr>
              <a:t>B</a:t>
            </a:r>
            <a:r>
              <a:rPr lang="en-GB" altLang="en-US" sz="2400" dirty="0">
                <a:solidFill>
                  <a:srgbClr val="000066"/>
                </a:solidFill>
              </a:rPr>
              <a:t>,</a:t>
            </a:r>
            <a:r>
              <a:rPr lang="en-GB" altLang="en-US" sz="2400" dirty="0">
                <a:solidFill>
                  <a:srgbClr val="FF3300"/>
                </a:solidFill>
              </a:rPr>
              <a:t> </a:t>
            </a:r>
            <a:r>
              <a:rPr lang="en-GB" altLang="en-US" sz="2400" b="1" dirty="0">
                <a:solidFill>
                  <a:srgbClr val="FF3300"/>
                </a:solidFill>
              </a:rPr>
              <a:t>R</a:t>
            </a:r>
            <a:r>
              <a:rPr lang="en-GB" altLang="en-US" sz="2400" dirty="0">
                <a:solidFill>
                  <a:srgbClr val="000066"/>
                </a:solidFill>
              </a:rPr>
              <a:t>)</a:t>
            </a:r>
            <a:r>
              <a:rPr lang="en-GB" altLang="en-US" sz="2400" dirty="0">
                <a:solidFill>
                  <a:srgbClr val="010066"/>
                </a:solidFill>
              </a:rPr>
              <a:t> = 0.6 </a:t>
            </a:r>
            <a:r>
              <a:rPr lang="en-US" altLang="en-US" sz="2400" dirty="0">
                <a:solidFill>
                  <a:srgbClr val="010066"/>
                </a:solidFill>
              </a:rPr>
              <a:t>×</a:t>
            </a:r>
            <a:r>
              <a:rPr lang="en-GB" altLang="en-US" sz="2400" dirty="0">
                <a:solidFill>
                  <a:srgbClr val="010066"/>
                </a:solidFill>
              </a:rPr>
              <a:t> 0.4 = </a:t>
            </a:r>
            <a:r>
              <a:rPr lang="en-GB" altLang="en-US" sz="2400" b="1" dirty="0">
                <a:solidFill>
                  <a:srgbClr val="FF6600"/>
                </a:solidFill>
              </a:rPr>
              <a:t>0.24</a:t>
            </a:r>
          </a:p>
        </p:txBody>
      </p:sp>
      <p:sp>
        <p:nvSpPr>
          <p:cNvPr id="340019" name="Rectangle 51"/>
          <p:cNvSpPr>
            <a:spLocks noChangeArrowheads="1"/>
          </p:cNvSpPr>
          <p:nvPr/>
        </p:nvSpPr>
        <p:spPr bwMode="auto">
          <a:xfrm>
            <a:off x="6505291" y="4782096"/>
            <a:ext cx="321594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0"/>
              </a:spcAft>
            </a:pPr>
            <a:r>
              <a:rPr lang="en-GB" altLang="en-US" sz="2400" dirty="0">
                <a:solidFill>
                  <a:srgbClr val="000066"/>
                </a:solidFill>
              </a:rPr>
              <a:t>P(</a:t>
            </a:r>
            <a:r>
              <a:rPr lang="en-GB" altLang="en-US" sz="2400" b="1" dirty="0">
                <a:solidFill>
                  <a:srgbClr val="000000"/>
                </a:solidFill>
              </a:rPr>
              <a:t>B</a:t>
            </a:r>
            <a:r>
              <a:rPr lang="en-GB" altLang="en-US" sz="2400" dirty="0">
                <a:solidFill>
                  <a:srgbClr val="000066"/>
                </a:solidFill>
              </a:rPr>
              <a:t>, </a:t>
            </a:r>
            <a:r>
              <a:rPr lang="en-GB" altLang="en-US" sz="2400" b="1" dirty="0">
                <a:solidFill>
                  <a:srgbClr val="000000"/>
                </a:solidFill>
              </a:rPr>
              <a:t>B</a:t>
            </a:r>
            <a:r>
              <a:rPr lang="en-GB" altLang="en-US" sz="2400" dirty="0">
                <a:solidFill>
                  <a:srgbClr val="000066"/>
                </a:solidFill>
              </a:rPr>
              <a:t>) </a:t>
            </a:r>
            <a:r>
              <a:rPr lang="en-GB" altLang="en-US" sz="2400" dirty="0">
                <a:solidFill>
                  <a:srgbClr val="010066"/>
                </a:solidFill>
              </a:rPr>
              <a:t>= 0.6 </a:t>
            </a:r>
            <a:r>
              <a:rPr lang="en-US" altLang="en-US" sz="2400" dirty="0">
                <a:solidFill>
                  <a:srgbClr val="010066"/>
                </a:solidFill>
              </a:rPr>
              <a:t>×</a:t>
            </a:r>
            <a:r>
              <a:rPr lang="en-GB" altLang="en-US" sz="2400" dirty="0">
                <a:solidFill>
                  <a:srgbClr val="010066"/>
                </a:solidFill>
              </a:rPr>
              <a:t> 0.6 = </a:t>
            </a:r>
            <a:r>
              <a:rPr lang="en-GB" altLang="en-US" sz="2400" b="1" dirty="0">
                <a:solidFill>
                  <a:srgbClr val="FF6600"/>
                </a:solidFill>
              </a:rPr>
              <a:t>0.36</a:t>
            </a:r>
          </a:p>
        </p:txBody>
      </p:sp>
      <p:sp>
        <p:nvSpPr>
          <p:cNvPr id="340021" name="Rectangle 53"/>
          <p:cNvSpPr>
            <a:spLocks noChangeArrowheads="1"/>
          </p:cNvSpPr>
          <p:nvPr/>
        </p:nvSpPr>
        <p:spPr bwMode="auto">
          <a:xfrm>
            <a:off x="4920965" y="1164184"/>
            <a:ext cx="11793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10066"/>
                </a:solidFill>
              </a:rPr>
              <a:t>2</a:t>
            </a:r>
            <a:r>
              <a:rPr lang="en-GB" altLang="en-US" sz="2400" b="1" baseline="30000">
                <a:solidFill>
                  <a:srgbClr val="010066"/>
                </a:solidFill>
              </a:rPr>
              <a:t>nd</a:t>
            </a:r>
            <a:r>
              <a:rPr lang="en-GB" altLang="en-US" sz="2400" b="1">
                <a:solidFill>
                  <a:srgbClr val="010066"/>
                </a:solidFill>
              </a:rPr>
              <a:t> card</a:t>
            </a:r>
          </a:p>
        </p:txBody>
      </p:sp>
      <p:sp>
        <p:nvSpPr>
          <p:cNvPr id="340022" name="Rectangle 54"/>
          <p:cNvSpPr>
            <a:spLocks noChangeArrowheads="1"/>
          </p:cNvSpPr>
          <p:nvPr/>
        </p:nvSpPr>
        <p:spPr bwMode="auto">
          <a:xfrm>
            <a:off x="3009615" y="1164184"/>
            <a:ext cx="1108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10066"/>
                </a:solidFill>
              </a:rPr>
              <a:t>1</a:t>
            </a:r>
            <a:r>
              <a:rPr lang="en-GB" altLang="en-US" sz="2400" b="1" baseline="30000">
                <a:solidFill>
                  <a:srgbClr val="010066"/>
                </a:solidFill>
              </a:rPr>
              <a:t>st</a:t>
            </a:r>
            <a:r>
              <a:rPr lang="en-GB" altLang="en-US" sz="2400" b="1">
                <a:solidFill>
                  <a:srgbClr val="010066"/>
                </a:solidFill>
              </a:rPr>
              <a:t> card</a:t>
            </a:r>
          </a:p>
        </p:txBody>
      </p:sp>
    </p:spTree>
    <p:extLst>
      <p:ext uri="{BB962C8B-B14F-4D97-AF65-F5344CB8AC3E}">
        <p14:creationId xmlns:p14="http://schemas.microsoft.com/office/powerpoint/2010/main" val="347311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99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99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9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99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00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00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00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00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0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1" grpId="0" animBg="1"/>
      <p:bldP spid="339982" grpId="0" animBg="1"/>
      <p:bldP spid="339983" grpId="0" animBg="1"/>
      <p:bldP spid="339984" grpId="0" animBg="1"/>
      <p:bldP spid="339985" grpId="0" animBg="1"/>
      <p:bldP spid="339986" grpId="0" animBg="1"/>
      <p:bldP spid="340015" grpId="0"/>
      <p:bldP spid="340016" grpId="0"/>
      <p:bldP spid="340017" grpId="0"/>
      <p:bldP spid="340018" grpId="0"/>
      <p:bldP spid="3400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0599" name="Group 23"/>
          <p:cNvGrpSpPr>
            <a:grpSpLocks/>
          </p:cNvGrpSpPr>
          <p:nvPr/>
        </p:nvGrpSpPr>
        <p:grpSpPr bwMode="auto">
          <a:xfrm>
            <a:off x="1830720" y="402207"/>
            <a:ext cx="3817937" cy="4679950"/>
            <a:chOff x="219" y="709"/>
            <a:chExt cx="2405" cy="2948"/>
          </a:xfrm>
        </p:grpSpPr>
        <p:sp>
          <p:nvSpPr>
            <p:cNvPr id="280584" name="Rectangle 8"/>
            <p:cNvSpPr>
              <a:spLocks noChangeArrowheads="1"/>
            </p:cNvSpPr>
            <p:nvPr/>
          </p:nvSpPr>
          <p:spPr bwMode="auto">
            <a:xfrm>
              <a:off x="263" y="1418"/>
              <a:ext cx="20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a:solidFill>
                    <a:srgbClr val="000066"/>
                  </a:solidFill>
                </a:rPr>
                <a:t>P(</a:t>
              </a:r>
              <a:r>
                <a:rPr lang="en-GB" altLang="en-US" sz="2400" b="1" dirty="0">
                  <a:solidFill>
                    <a:srgbClr val="FF3300"/>
                  </a:solidFill>
                </a:rPr>
                <a:t>R</a:t>
              </a:r>
              <a:r>
                <a:rPr lang="en-GB" altLang="en-US" sz="2400" dirty="0">
                  <a:solidFill>
                    <a:srgbClr val="000066"/>
                  </a:solidFill>
                </a:rPr>
                <a:t>,</a:t>
              </a:r>
              <a:r>
                <a:rPr lang="en-GB" altLang="en-US" sz="2400" dirty="0">
                  <a:solidFill>
                    <a:srgbClr val="FF3300"/>
                  </a:solidFill>
                </a:rPr>
                <a:t> </a:t>
              </a:r>
              <a:r>
                <a:rPr lang="en-GB" altLang="en-US" sz="2400" b="1" dirty="0">
                  <a:solidFill>
                    <a:srgbClr val="FF3300"/>
                  </a:solidFill>
                </a:rPr>
                <a:t>R</a:t>
              </a:r>
              <a:r>
                <a:rPr lang="en-GB" altLang="en-US" sz="2400" dirty="0">
                  <a:solidFill>
                    <a:srgbClr val="000066"/>
                  </a:solidFill>
                </a:rPr>
                <a:t>)</a:t>
              </a:r>
              <a:r>
                <a:rPr lang="en-GB" altLang="en-US" sz="2400" dirty="0">
                  <a:solidFill>
                    <a:srgbClr val="010066"/>
                  </a:solidFill>
                </a:rPr>
                <a:t> = 0.4 </a:t>
              </a:r>
              <a:r>
                <a:rPr lang="en-US" altLang="en-US" sz="2400" dirty="0">
                  <a:solidFill>
                    <a:srgbClr val="010066"/>
                  </a:solidFill>
                </a:rPr>
                <a:t>×</a:t>
              </a:r>
              <a:r>
                <a:rPr lang="en-GB" altLang="en-US" sz="2400" dirty="0">
                  <a:solidFill>
                    <a:srgbClr val="010066"/>
                  </a:solidFill>
                </a:rPr>
                <a:t> 0.4 = </a:t>
              </a:r>
              <a:r>
                <a:rPr lang="en-GB" altLang="en-US" sz="2400" b="1" dirty="0">
                  <a:solidFill>
                    <a:srgbClr val="FF6600"/>
                  </a:solidFill>
                </a:rPr>
                <a:t>0.16</a:t>
              </a:r>
            </a:p>
          </p:txBody>
        </p:sp>
        <p:sp>
          <p:nvSpPr>
            <p:cNvPr id="280585" name="Rectangle 9"/>
            <p:cNvSpPr>
              <a:spLocks noChangeArrowheads="1"/>
            </p:cNvSpPr>
            <p:nvPr/>
          </p:nvSpPr>
          <p:spPr bwMode="auto">
            <a:xfrm>
              <a:off x="788" y="828"/>
              <a:ext cx="11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66"/>
                  </a:solidFill>
                </a:rPr>
                <a:t>Probabilities</a:t>
              </a:r>
            </a:p>
          </p:txBody>
        </p:sp>
        <p:sp>
          <p:nvSpPr>
            <p:cNvPr id="280586" name="Rectangle 10"/>
            <p:cNvSpPr>
              <a:spLocks noChangeArrowheads="1"/>
            </p:cNvSpPr>
            <p:nvPr/>
          </p:nvSpPr>
          <p:spPr bwMode="auto">
            <a:xfrm>
              <a:off x="263" y="1970"/>
              <a:ext cx="20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a:solidFill>
                    <a:srgbClr val="000066"/>
                  </a:solidFill>
                </a:rPr>
                <a:t>P(</a:t>
              </a:r>
              <a:r>
                <a:rPr lang="en-GB" altLang="en-US" sz="2400" b="1" dirty="0">
                  <a:solidFill>
                    <a:srgbClr val="FF3300"/>
                  </a:solidFill>
                </a:rPr>
                <a:t>R</a:t>
              </a:r>
              <a:r>
                <a:rPr lang="en-GB" altLang="en-US" sz="2400" dirty="0">
                  <a:solidFill>
                    <a:srgbClr val="000066"/>
                  </a:solidFill>
                </a:rPr>
                <a:t>,</a:t>
              </a:r>
              <a:r>
                <a:rPr lang="en-GB" altLang="en-US" sz="2400" dirty="0">
                  <a:solidFill>
                    <a:srgbClr val="FF3300"/>
                  </a:solidFill>
                </a:rPr>
                <a:t> </a:t>
              </a:r>
              <a:r>
                <a:rPr lang="en-GB" altLang="en-US" sz="2400" b="1" dirty="0">
                  <a:solidFill>
                    <a:srgbClr val="000000"/>
                  </a:solidFill>
                </a:rPr>
                <a:t>B</a:t>
              </a:r>
              <a:r>
                <a:rPr lang="en-GB" altLang="en-US" sz="2400" dirty="0">
                  <a:solidFill>
                    <a:srgbClr val="000066"/>
                  </a:solidFill>
                </a:rPr>
                <a:t>)</a:t>
              </a:r>
              <a:r>
                <a:rPr lang="en-GB" altLang="en-US" sz="2400" dirty="0">
                  <a:solidFill>
                    <a:srgbClr val="010066"/>
                  </a:solidFill>
                </a:rPr>
                <a:t> = 0.4 </a:t>
              </a:r>
              <a:r>
                <a:rPr lang="en-US" altLang="en-US" sz="2400" dirty="0">
                  <a:solidFill>
                    <a:srgbClr val="010066"/>
                  </a:solidFill>
                </a:rPr>
                <a:t>×</a:t>
              </a:r>
              <a:r>
                <a:rPr lang="en-GB" altLang="en-US" sz="2400" dirty="0">
                  <a:solidFill>
                    <a:srgbClr val="010066"/>
                  </a:solidFill>
                </a:rPr>
                <a:t> 0.6 = </a:t>
              </a:r>
              <a:r>
                <a:rPr lang="en-GB" altLang="en-US" sz="2400" b="1" dirty="0">
                  <a:solidFill>
                    <a:srgbClr val="FF6600"/>
                  </a:solidFill>
                </a:rPr>
                <a:t>0.24</a:t>
              </a:r>
            </a:p>
          </p:txBody>
        </p:sp>
        <p:sp>
          <p:nvSpPr>
            <p:cNvPr id="280587" name="Rectangle 11"/>
            <p:cNvSpPr>
              <a:spLocks noChangeArrowheads="1"/>
            </p:cNvSpPr>
            <p:nvPr/>
          </p:nvSpPr>
          <p:spPr bwMode="auto">
            <a:xfrm>
              <a:off x="263" y="2522"/>
              <a:ext cx="20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dirty="0">
                  <a:solidFill>
                    <a:srgbClr val="000066"/>
                  </a:solidFill>
                </a:rPr>
                <a:t>P(</a:t>
              </a:r>
              <a:r>
                <a:rPr lang="en-GB" altLang="en-US" sz="2400" b="1" dirty="0">
                  <a:solidFill>
                    <a:srgbClr val="000000"/>
                  </a:solidFill>
                </a:rPr>
                <a:t>B</a:t>
              </a:r>
              <a:r>
                <a:rPr lang="en-GB" altLang="en-US" sz="2400" dirty="0">
                  <a:solidFill>
                    <a:srgbClr val="000066"/>
                  </a:solidFill>
                </a:rPr>
                <a:t>,</a:t>
              </a:r>
              <a:r>
                <a:rPr lang="en-GB" altLang="en-US" sz="2400" dirty="0">
                  <a:solidFill>
                    <a:srgbClr val="FF3300"/>
                  </a:solidFill>
                </a:rPr>
                <a:t> </a:t>
              </a:r>
              <a:r>
                <a:rPr lang="en-GB" altLang="en-US" sz="2400" b="1" dirty="0">
                  <a:solidFill>
                    <a:srgbClr val="FF3300"/>
                  </a:solidFill>
                </a:rPr>
                <a:t>R</a:t>
              </a:r>
              <a:r>
                <a:rPr lang="en-GB" altLang="en-US" sz="2400" dirty="0">
                  <a:solidFill>
                    <a:srgbClr val="000066"/>
                  </a:solidFill>
                </a:rPr>
                <a:t>)</a:t>
              </a:r>
              <a:r>
                <a:rPr lang="en-GB" altLang="en-US" sz="2400" dirty="0">
                  <a:solidFill>
                    <a:srgbClr val="010066"/>
                  </a:solidFill>
                </a:rPr>
                <a:t> = 0.6 </a:t>
              </a:r>
              <a:r>
                <a:rPr lang="en-US" altLang="en-US" sz="2400" dirty="0">
                  <a:solidFill>
                    <a:srgbClr val="010066"/>
                  </a:solidFill>
                </a:rPr>
                <a:t>×</a:t>
              </a:r>
              <a:r>
                <a:rPr lang="en-GB" altLang="en-US" sz="2400" dirty="0">
                  <a:solidFill>
                    <a:srgbClr val="010066"/>
                  </a:solidFill>
                </a:rPr>
                <a:t> 0.4 = </a:t>
              </a:r>
              <a:r>
                <a:rPr lang="en-GB" altLang="en-US" sz="2400" b="1" dirty="0">
                  <a:solidFill>
                    <a:srgbClr val="FF6600"/>
                  </a:solidFill>
                </a:rPr>
                <a:t>0.24</a:t>
              </a:r>
            </a:p>
          </p:txBody>
        </p:sp>
        <p:sp>
          <p:nvSpPr>
            <p:cNvPr id="280588" name="Rectangle 12"/>
            <p:cNvSpPr>
              <a:spLocks noChangeArrowheads="1"/>
            </p:cNvSpPr>
            <p:nvPr/>
          </p:nvSpPr>
          <p:spPr bwMode="auto">
            <a:xfrm>
              <a:off x="263" y="3074"/>
              <a:ext cx="202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0"/>
                </a:spcAft>
              </a:pPr>
              <a:r>
                <a:rPr lang="en-GB" altLang="en-US" sz="2400" dirty="0">
                  <a:solidFill>
                    <a:srgbClr val="000066"/>
                  </a:solidFill>
                </a:rPr>
                <a:t>P(</a:t>
              </a:r>
              <a:r>
                <a:rPr lang="en-GB" altLang="en-US" sz="2400" b="1" dirty="0">
                  <a:solidFill>
                    <a:srgbClr val="000000"/>
                  </a:solidFill>
                </a:rPr>
                <a:t>B</a:t>
              </a:r>
              <a:r>
                <a:rPr lang="en-GB" altLang="en-US" sz="2400" dirty="0">
                  <a:solidFill>
                    <a:srgbClr val="000066"/>
                  </a:solidFill>
                </a:rPr>
                <a:t>, </a:t>
              </a:r>
              <a:r>
                <a:rPr lang="en-GB" altLang="en-US" sz="2400" b="1" dirty="0">
                  <a:solidFill>
                    <a:srgbClr val="000000"/>
                  </a:solidFill>
                </a:rPr>
                <a:t>B</a:t>
              </a:r>
              <a:r>
                <a:rPr lang="en-GB" altLang="en-US" sz="2400" dirty="0">
                  <a:solidFill>
                    <a:srgbClr val="000066"/>
                  </a:solidFill>
                </a:rPr>
                <a:t>) </a:t>
              </a:r>
              <a:r>
                <a:rPr lang="en-GB" altLang="en-US" sz="2400" dirty="0">
                  <a:solidFill>
                    <a:srgbClr val="010066"/>
                  </a:solidFill>
                </a:rPr>
                <a:t>= 0.6 </a:t>
              </a:r>
              <a:r>
                <a:rPr lang="en-US" altLang="en-US" sz="2400" dirty="0">
                  <a:solidFill>
                    <a:srgbClr val="010066"/>
                  </a:solidFill>
                </a:rPr>
                <a:t>×</a:t>
              </a:r>
              <a:r>
                <a:rPr lang="en-GB" altLang="en-US" sz="2400" dirty="0">
                  <a:solidFill>
                    <a:srgbClr val="010066"/>
                  </a:solidFill>
                </a:rPr>
                <a:t> 0.6 =</a:t>
              </a:r>
              <a:r>
                <a:rPr lang="en-GB" altLang="en-US" sz="2400" b="1" dirty="0">
                  <a:solidFill>
                    <a:srgbClr val="010066"/>
                  </a:solidFill>
                </a:rPr>
                <a:t> </a:t>
              </a:r>
              <a:r>
                <a:rPr lang="en-GB" altLang="en-US" sz="2400" b="1" dirty="0">
                  <a:solidFill>
                    <a:srgbClr val="FF6600"/>
                  </a:solidFill>
                </a:rPr>
                <a:t>0.36</a:t>
              </a:r>
            </a:p>
          </p:txBody>
        </p:sp>
        <p:sp>
          <p:nvSpPr>
            <p:cNvPr id="280589" name="Rectangle 13"/>
            <p:cNvSpPr>
              <a:spLocks noChangeArrowheads="1"/>
            </p:cNvSpPr>
            <p:nvPr/>
          </p:nvSpPr>
          <p:spPr bwMode="auto">
            <a:xfrm>
              <a:off x="219" y="709"/>
              <a:ext cx="2405" cy="294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10066"/>
                </a:solidFill>
              </a:endParaRPr>
            </a:p>
          </p:txBody>
        </p:sp>
      </p:grpSp>
      <p:sp>
        <p:nvSpPr>
          <p:cNvPr id="280591" name="Rectangle 15"/>
          <p:cNvSpPr>
            <a:spLocks noChangeArrowheads="1"/>
          </p:cNvSpPr>
          <p:nvPr/>
        </p:nvSpPr>
        <p:spPr bwMode="auto">
          <a:xfrm>
            <a:off x="5731207" y="402208"/>
            <a:ext cx="4068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4013" indent="-354013">
              <a:defRPr sz="2400">
                <a:solidFill>
                  <a:schemeClr val="tx1"/>
                </a:solidFill>
                <a:latin typeface="Times New Roman" pitchFamily="18" charset="0"/>
              </a:defRPr>
            </a:lvl1pPr>
            <a:lvl2pPr marL="6254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a:solidFill>
                  <a:srgbClr val="010066"/>
                </a:solidFill>
                <a:latin typeface="Arial" charset="0"/>
              </a:rPr>
              <a:t>1) What do the probabilities add up to?</a:t>
            </a:r>
          </a:p>
        </p:txBody>
      </p:sp>
      <p:sp>
        <p:nvSpPr>
          <p:cNvPr id="280592" name="Text Box 16"/>
          <p:cNvSpPr txBox="1">
            <a:spLocks noChangeArrowheads="1"/>
          </p:cNvSpPr>
          <p:nvPr/>
        </p:nvSpPr>
        <p:spPr bwMode="auto">
          <a:xfrm>
            <a:off x="6093157" y="1295970"/>
            <a:ext cx="34563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0.16 + 0.24 + 0.24 + 0.36 =</a:t>
            </a:r>
            <a:endParaRPr lang="en-GB" altLang="en-US" sz="2400">
              <a:solidFill>
                <a:srgbClr val="010066"/>
              </a:solidFill>
            </a:endParaRPr>
          </a:p>
        </p:txBody>
      </p:sp>
      <p:sp>
        <p:nvSpPr>
          <p:cNvPr id="280593" name="Text Box 17"/>
          <p:cNvSpPr txBox="1">
            <a:spLocks noChangeArrowheads="1"/>
          </p:cNvSpPr>
          <p:nvPr/>
        </p:nvSpPr>
        <p:spPr bwMode="auto">
          <a:xfrm>
            <a:off x="9872994" y="129597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FF6600"/>
                </a:solidFill>
              </a:rPr>
              <a:t>1</a:t>
            </a:r>
            <a:endParaRPr lang="en-GB" altLang="en-US" sz="2400" b="1">
              <a:solidFill>
                <a:srgbClr val="FF6600"/>
              </a:solidFill>
            </a:endParaRPr>
          </a:p>
        </p:txBody>
      </p:sp>
      <p:sp>
        <p:nvSpPr>
          <p:cNvPr id="280594" name="Rectangle 18"/>
          <p:cNvSpPr>
            <a:spLocks noChangeArrowheads="1"/>
          </p:cNvSpPr>
          <p:nvPr/>
        </p:nvSpPr>
        <p:spPr bwMode="auto">
          <a:xfrm>
            <a:off x="5731207" y="2069083"/>
            <a:ext cx="421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6254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a:solidFill>
                  <a:srgbClr val="010066"/>
                </a:solidFill>
                <a:latin typeface="Arial" charset="0"/>
              </a:rPr>
              <a:t>2) What are the chances of going to the party?</a:t>
            </a:r>
          </a:p>
        </p:txBody>
      </p:sp>
      <p:sp>
        <p:nvSpPr>
          <p:cNvPr id="280595" name="Rectangle 19"/>
          <p:cNvSpPr>
            <a:spLocks noChangeArrowheads="1"/>
          </p:cNvSpPr>
          <p:nvPr/>
        </p:nvSpPr>
        <p:spPr bwMode="auto">
          <a:xfrm>
            <a:off x="6093157" y="2962845"/>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FF3300"/>
                </a:solidFill>
              </a:rPr>
              <a:t>R</a:t>
            </a:r>
            <a:r>
              <a:rPr lang="en-GB" altLang="en-US" sz="2400">
                <a:solidFill>
                  <a:srgbClr val="000066"/>
                </a:solidFill>
              </a:rPr>
              <a:t>,</a:t>
            </a:r>
            <a:r>
              <a:rPr lang="en-GB" altLang="en-US" sz="2400">
                <a:solidFill>
                  <a:srgbClr val="FF3300"/>
                </a:solidFill>
              </a:rPr>
              <a:t> </a:t>
            </a:r>
            <a:r>
              <a:rPr lang="en-GB" altLang="en-US" sz="2400" b="1">
                <a:solidFill>
                  <a:srgbClr val="FF3300"/>
                </a:solidFill>
              </a:rPr>
              <a:t>R</a:t>
            </a:r>
            <a:r>
              <a:rPr lang="en-GB" altLang="en-US" sz="2400">
                <a:solidFill>
                  <a:srgbClr val="000066"/>
                </a:solidFill>
              </a:rPr>
              <a:t>)</a:t>
            </a:r>
            <a:r>
              <a:rPr lang="en-GB" altLang="en-US" sz="2400">
                <a:solidFill>
                  <a:srgbClr val="010066"/>
                </a:solidFill>
              </a:rPr>
              <a:t> = 0.4 </a:t>
            </a:r>
            <a:r>
              <a:rPr lang="en-US" altLang="en-US" sz="2400">
                <a:solidFill>
                  <a:srgbClr val="010066"/>
                </a:solidFill>
              </a:rPr>
              <a:t>×</a:t>
            </a:r>
            <a:r>
              <a:rPr lang="en-GB" altLang="en-US" sz="2400">
                <a:solidFill>
                  <a:srgbClr val="010066"/>
                </a:solidFill>
              </a:rPr>
              <a:t> 0.4 = </a:t>
            </a:r>
            <a:r>
              <a:rPr lang="en-GB" altLang="en-US" sz="2400" b="1">
                <a:solidFill>
                  <a:srgbClr val="FF6600"/>
                </a:solidFill>
              </a:rPr>
              <a:t>0.16</a:t>
            </a:r>
          </a:p>
        </p:txBody>
      </p:sp>
      <p:sp>
        <p:nvSpPr>
          <p:cNvPr id="280596" name="Rectangle 20"/>
          <p:cNvSpPr>
            <a:spLocks noChangeArrowheads="1"/>
          </p:cNvSpPr>
          <p:nvPr/>
        </p:nvSpPr>
        <p:spPr bwMode="auto">
          <a:xfrm>
            <a:off x="5731206" y="3735958"/>
            <a:ext cx="4427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a:solidFill>
                  <a:srgbClr val="010066"/>
                </a:solidFill>
                <a:latin typeface="Arial" charset="0"/>
              </a:rPr>
              <a:t>3) What are the chances of your doing your homework?</a:t>
            </a:r>
          </a:p>
        </p:txBody>
      </p:sp>
      <p:sp>
        <p:nvSpPr>
          <p:cNvPr id="280597" name="Rectangle 21"/>
          <p:cNvSpPr>
            <a:spLocks noChangeArrowheads="1"/>
          </p:cNvSpPr>
          <p:nvPr/>
        </p:nvSpPr>
        <p:spPr bwMode="auto">
          <a:xfrm>
            <a:off x="6093156" y="4629720"/>
            <a:ext cx="175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00066"/>
                </a:solidFill>
              </a:rPr>
              <a:t>P(</a:t>
            </a:r>
            <a:r>
              <a:rPr lang="en-GB" altLang="en-US" sz="2400" b="1">
                <a:solidFill>
                  <a:srgbClr val="000066"/>
                </a:solidFill>
              </a:rPr>
              <a:t>not</a:t>
            </a:r>
            <a:r>
              <a:rPr lang="en-GB" altLang="en-US" sz="2400">
                <a:solidFill>
                  <a:srgbClr val="000066"/>
                </a:solidFill>
              </a:rPr>
              <a:t> </a:t>
            </a:r>
            <a:r>
              <a:rPr lang="en-GB" altLang="en-US" sz="2400" b="1">
                <a:solidFill>
                  <a:srgbClr val="FF3300"/>
                </a:solidFill>
              </a:rPr>
              <a:t>R</a:t>
            </a:r>
            <a:r>
              <a:rPr lang="en-GB" altLang="en-US" sz="2400">
                <a:solidFill>
                  <a:srgbClr val="000066"/>
                </a:solidFill>
              </a:rPr>
              <a:t>,</a:t>
            </a:r>
            <a:r>
              <a:rPr lang="en-GB" altLang="en-US" sz="2400">
                <a:solidFill>
                  <a:srgbClr val="FF3300"/>
                </a:solidFill>
              </a:rPr>
              <a:t> </a:t>
            </a:r>
            <a:r>
              <a:rPr lang="en-GB" altLang="en-US" sz="2400" b="1">
                <a:solidFill>
                  <a:srgbClr val="FF3300"/>
                </a:solidFill>
              </a:rPr>
              <a:t>R</a:t>
            </a:r>
            <a:r>
              <a:rPr lang="en-GB" altLang="en-US" sz="2400">
                <a:solidFill>
                  <a:srgbClr val="000066"/>
                </a:solidFill>
              </a:rPr>
              <a:t>)</a:t>
            </a:r>
            <a:r>
              <a:rPr lang="en-GB" altLang="en-US" sz="2400">
                <a:solidFill>
                  <a:srgbClr val="010066"/>
                </a:solidFill>
              </a:rPr>
              <a:t> =</a:t>
            </a:r>
            <a:endParaRPr lang="en-GB" altLang="en-US" sz="2400" b="1">
              <a:solidFill>
                <a:srgbClr val="FF6600"/>
              </a:solidFill>
            </a:endParaRPr>
          </a:p>
        </p:txBody>
      </p:sp>
      <p:sp>
        <p:nvSpPr>
          <p:cNvPr id="280598" name="Rectangle 22"/>
          <p:cNvSpPr>
            <a:spLocks noChangeArrowheads="1"/>
          </p:cNvSpPr>
          <p:nvPr/>
        </p:nvSpPr>
        <p:spPr bwMode="auto">
          <a:xfrm>
            <a:off x="8037845" y="4629720"/>
            <a:ext cx="2015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10066"/>
                </a:solidFill>
              </a:rPr>
              <a:t>1 – 0.16 = </a:t>
            </a:r>
            <a:r>
              <a:rPr lang="en-GB" altLang="en-US" sz="2400" b="1">
                <a:solidFill>
                  <a:srgbClr val="FF6600"/>
                </a:solidFill>
              </a:rPr>
              <a:t>0.84</a:t>
            </a:r>
          </a:p>
        </p:txBody>
      </p:sp>
    </p:spTree>
    <p:extLst>
      <p:ext uri="{BB962C8B-B14F-4D97-AF65-F5344CB8AC3E}">
        <p14:creationId xmlns:p14="http://schemas.microsoft.com/office/powerpoint/2010/main" val="243371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5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5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5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59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91" grpId="0"/>
      <p:bldP spid="280592" grpId="0"/>
      <p:bldP spid="280593" grpId="0"/>
      <p:bldP spid="280594" grpId="0"/>
      <p:bldP spid="280595" grpId="0"/>
      <p:bldP spid="280596" grpId="0"/>
      <p:bldP spid="280597" grpId="0"/>
      <p:bldP spid="28059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61278" t="2207" b="34785"/>
          <a:stretch/>
        </p:blipFill>
        <p:spPr bwMode="auto">
          <a:xfrm>
            <a:off x="6659957" y="2975211"/>
            <a:ext cx="4157020" cy="2347415"/>
          </a:xfrm>
          <a:prstGeom prst="rect">
            <a:avLst/>
          </a:prstGeom>
          <a:noFill/>
          <a:ln w="9525">
            <a:solidFill>
              <a:srgbClr val="F3FFFF"/>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l="64494" b="19943"/>
          <a:stretch/>
        </p:blipFill>
        <p:spPr bwMode="auto">
          <a:xfrm>
            <a:off x="8134067" y="334617"/>
            <a:ext cx="3788150" cy="232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8613" y="203969"/>
            <a:ext cx="7629098" cy="1754326"/>
          </a:xfrm>
          <a:prstGeom prst="rect">
            <a:avLst/>
          </a:prstGeom>
          <a:noFill/>
        </p:spPr>
        <p:txBody>
          <a:bodyPr wrap="square" rtlCol="0">
            <a:spAutoFit/>
          </a:bodyPr>
          <a:lstStyle/>
          <a:p>
            <a:pPr marL="342900" indent="-342900">
              <a:buAutoNum type="arabicParenR"/>
            </a:pPr>
            <a:r>
              <a:rPr lang="en-GB" dirty="0" smtClean="0"/>
              <a:t>Amy and Beth are going to take a driving test tomorrow, the probability Amy will pass the test is 0.7. The probability that Beth will pass the test is 0.8. Use the probability tree shown to work out the probability that:</a:t>
            </a:r>
          </a:p>
          <a:p>
            <a:r>
              <a:rPr lang="en-GB" dirty="0"/>
              <a:t>	</a:t>
            </a:r>
            <a:r>
              <a:rPr lang="en-GB" b="1" dirty="0" smtClean="0"/>
              <a:t>a</a:t>
            </a:r>
            <a:r>
              <a:rPr lang="en-GB" dirty="0" smtClean="0"/>
              <a:t> Both women will pass the test.</a:t>
            </a:r>
          </a:p>
          <a:p>
            <a:r>
              <a:rPr lang="en-GB" dirty="0"/>
              <a:t>	</a:t>
            </a:r>
            <a:r>
              <a:rPr lang="en-GB" b="1" dirty="0" smtClean="0"/>
              <a:t>b</a:t>
            </a:r>
            <a:r>
              <a:rPr lang="en-GB" dirty="0" smtClean="0"/>
              <a:t> Only Amy will pass the test.</a:t>
            </a:r>
          </a:p>
          <a:p>
            <a:r>
              <a:rPr lang="en-GB" dirty="0"/>
              <a:t>	</a:t>
            </a:r>
            <a:r>
              <a:rPr lang="en-GB" b="1" dirty="0" smtClean="0"/>
              <a:t>c</a:t>
            </a:r>
            <a:r>
              <a:rPr lang="en-GB" dirty="0" smtClean="0"/>
              <a:t> Neither woman will pass the test. </a:t>
            </a:r>
            <a:endParaRPr lang="en-GB" b="1" dirty="0"/>
          </a:p>
        </p:txBody>
      </p:sp>
      <p:sp>
        <p:nvSpPr>
          <p:cNvPr id="10" name="TextBox 9"/>
          <p:cNvSpPr txBox="1"/>
          <p:nvPr/>
        </p:nvSpPr>
        <p:spPr>
          <a:xfrm>
            <a:off x="328613" y="2321270"/>
            <a:ext cx="5757862" cy="2862322"/>
          </a:xfrm>
          <a:prstGeom prst="rect">
            <a:avLst/>
          </a:prstGeom>
          <a:noFill/>
        </p:spPr>
        <p:txBody>
          <a:bodyPr wrap="square" rtlCol="0">
            <a:spAutoFit/>
          </a:bodyPr>
          <a:lstStyle/>
          <a:p>
            <a:r>
              <a:rPr lang="en-GB" b="1" dirty="0" smtClean="0"/>
              <a:t>2)</a:t>
            </a:r>
            <a:r>
              <a:rPr lang="en-GB" dirty="0" smtClean="0"/>
              <a:t> A bag contains 10 coloured counters, 4 of which are yellow. A box also contains 10 coloured counters, 7 of which are yellow.</a:t>
            </a:r>
            <a:r>
              <a:rPr lang="en-GB" b="1" dirty="0" smtClean="0"/>
              <a:t> </a:t>
            </a:r>
            <a:r>
              <a:rPr lang="en-GB" dirty="0" smtClean="0"/>
              <a:t>One counter is chosen at random from the bag and one counter is chosen at random from the box.</a:t>
            </a:r>
          </a:p>
          <a:p>
            <a:r>
              <a:rPr lang="en-GB" dirty="0"/>
              <a:t>	</a:t>
            </a:r>
            <a:r>
              <a:rPr lang="en-GB" b="1" dirty="0" smtClean="0"/>
              <a:t>a</a:t>
            </a:r>
            <a:r>
              <a:rPr lang="en-GB" dirty="0" smtClean="0"/>
              <a:t> Copy and complete the tree diagram.</a:t>
            </a:r>
          </a:p>
          <a:p>
            <a:r>
              <a:rPr lang="en-GB" dirty="0"/>
              <a:t>	</a:t>
            </a:r>
            <a:r>
              <a:rPr lang="en-GB" b="1" dirty="0" smtClean="0"/>
              <a:t>b</a:t>
            </a:r>
            <a:r>
              <a:rPr lang="en-GB" dirty="0" smtClean="0"/>
              <a:t> Find the probability that:</a:t>
            </a:r>
          </a:p>
          <a:p>
            <a:r>
              <a:rPr lang="en-GB" dirty="0"/>
              <a:t>	</a:t>
            </a:r>
            <a:r>
              <a:rPr lang="en-GB" dirty="0" smtClean="0"/>
              <a:t>    </a:t>
            </a:r>
            <a:r>
              <a:rPr lang="en-GB" b="1" dirty="0"/>
              <a:t>i</a:t>
            </a:r>
            <a:r>
              <a:rPr lang="en-GB" dirty="0" smtClean="0"/>
              <a:t> Both counters will be yellow.</a:t>
            </a:r>
          </a:p>
          <a:p>
            <a:pPr marL="900113"/>
            <a:r>
              <a:rPr lang="en-GB" dirty="0"/>
              <a:t>	</a:t>
            </a:r>
            <a:r>
              <a:rPr lang="en-GB" dirty="0" smtClean="0"/>
              <a:t>    </a:t>
            </a:r>
            <a:r>
              <a:rPr lang="en-GB" b="1" dirty="0" smtClean="0"/>
              <a:t>ii</a:t>
            </a:r>
            <a:r>
              <a:rPr lang="en-GB" dirty="0" smtClean="0"/>
              <a:t> The counter from the bag will be yellow and     	        the counter from the box will not be yellow.</a:t>
            </a:r>
          </a:p>
          <a:p>
            <a:r>
              <a:rPr lang="en-GB" dirty="0"/>
              <a:t>	</a:t>
            </a:r>
            <a:r>
              <a:rPr lang="en-GB" dirty="0" smtClean="0"/>
              <a:t>    </a:t>
            </a:r>
            <a:r>
              <a:rPr lang="en-GB" b="1" dirty="0" smtClean="0"/>
              <a:t>iii</a:t>
            </a:r>
            <a:r>
              <a:rPr lang="en-GB" dirty="0" smtClean="0"/>
              <a:t> At least one counter will be yellow.</a:t>
            </a:r>
          </a:p>
        </p:txBody>
      </p:sp>
    </p:spTree>
    <p:extLst>
      <p:ext uri="{BB962C8B-B14F-4D97-AF65-F5344CB8AC3E}">
        <p14:creationId xmlns:p14="http://schemas.microsoft.com/office/powerpoint/2010/main" val="240966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r="30995"/>
          <a:stretch/>
        </p:blipFill>
        <p:spPr bwMode="auto">
          <a:xfrm>
            <a:off x="1210104" y="136476"/>
            <a:ext cx="8165908" cy="498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91850" y="1133784"/>
            <a:ext cx="2084162" cy="3972003"/>
          </a:xfrm>
          <a:prstGeom prst="rect">
            <a:avLst/>
          </a:prstGeom>
          <a:solidFill>
            <a:srgbClr val="F3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107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55" name="Rectangle 31"/>
          <p:cNvSpPr>
            <a:spLocks noChangeArrowheads="1"/>
          </p:cNvSpPr>
          <p:nvPr/>
        </p:nvSpPr>
        <p:spPr bwMode="auto">
          <a:xfrm>
            <a:off x="1774210" y="309872"/>
            <a:ext cx="71981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a:solidFill>
                  <a:srgbClr val="010066"/>
                </a:solidFill>
              </a:rPr>
              <a:t>The light bulb in your room has blown. You are in a rush.</a:t>
            </a:r>
          </a:p>
        </p:txBody>
      </p:sp>
      <p:sp>
        <p:nvSpPr>
          <p:cNvPr id="282656" name="Rectangle 32"/>
          <p:cNvSpPr>
            <a:spLocks noChangeArrowheads="1"/>
          </p:cNvSpPr>
          <p:nvPr/>
        </p:nvSpPr>
        <p:spPr bwMode="auto">
          <a:xfrm>
            <a:off x="1774210" y="1090922"/>
            <a:ext cx="8443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2400">
                <a:solidFill>
                  <a:srgbClr val="010066"/>
                </a:solidFill>
              </a:rPr>
              <a:t>There are twenty socks in a drawer. Fourteen of them are blue and the rest are green.</a:t>
            </a:r>
          </a:p>
        </p:txBody>
      </p:sp>
      <p:sp>
        <p:nvSpPr>
          <p:cNvPr id="282657" name="Text Box 33"/>
          <p:cNvSpPr txBox="1">
            <a:spLocks noChangeArrowheads="1"/>
          </p:cNvSpPr>
          <p:nvPr/>
        </p:nvSpPr>
        <p:spPr bwMode="auto">
          <a:xfrm>
            <a:off x="2791797" y="2237096"/>
            <a:ext cx="5986462"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400">
                <a:solidFill>
                  <a:srgbClr val="010066"/>
                </a:solidFill>
              </a:rPr>
              <a:t>What is the probability of randomly picking a blue sock out of the drawer?</a:t>
            </a:r>
            <a:endParaRPr lang="en-GB" altLang="en-US" sz="2400">
              <a:solidFill>
                <a:srgbClr val="010066"/>
              </a:solidFill>
            </a:endParaRPr>
          </a:p>
        </p:txBody>
      </p:sp>
      <p:sp>
        <p:nvSpPr>
          <p:cNvPr id="282666" name="Rectangle 42"/>
          <p:cNvSpPr>
            <a:spLocks noChangeArrowheads="1"/>
          </p:cNvSpPr>
          <p:nvPr/>
        </p:nvSpPr>
        <p:spPr bwMode="auto">
          <a:xfrm>
            <a:off x="1720234" y="4197660"/>
            <a:ext cx="8497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2400">
                <a:solidFill>
                  <a:srgbClr val="010066"/>
                </a:solidFill>
              </a:rPr>
              <a:t>You pick out two socks, one after the other, in the hope of getting a matching pair.</a:t>
            </a:r>
          </a:p>
        </p:txBody>
      </p:sp>
      <p:sp>
        <p:nvSpPr>
          <p:cNvPr id="282658" name="Text Box 34"/>
          <p:cNvSpPr txBox="1">
            <a:spLocks noChangeArrowheads="1"/>
          </p:cNvSpPr>
          <p:nvPr/>
        </p:nvSpPr>
        <p:spPr bwMode="auto">
          <a:xfrm>
            <a:off x="4241185" y="3470585"/>
            <a:ext cx="1920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P(blue sock) =</a:t>
            </a:r>
            <a:endParaRPr lang="en-GB" altLang="en-US" sz="2400">
              <a:solidFill>
                <a:srgbClr val="010066"/>
              </a:solidFill>
            </a:endParaRPr>
          </a:p>
        </p:txBody>
      </p:sp>
      <p:grpSp>
        <p:nvGrpSpPr>
          <p:cNvPr id="282668" name="Group 44"/>
          <p:cNvGrpSpPr>
            <a:grpSpLocks/>
          </p:cNvGrpSpPr>
          <p:nvPr/>
        </p:nvGrpSpPr>
        <p:grpSpPr bwMode="auto">
          <a:xfrm>
            <a:off x="6368431" y="3411851"/>
            <a:ext cx="749300" cy="577851"/>
            <a:chOff x="3086" y="2797"/>
            <a:chExt cx="472" cy="364"/>
          </a:xfrm>
        </p:grpSpPr>
        <p:grpSp>
          <p:nvGrpSpPr>
            <p:cNvPr id="282667" name="Group 43"/>
            <p:cNvGrpSpPr>
              <a:grpSpLocks/>
            </p:cNvGrpSpPr>
            <p:nvPr/>
          </p:nvGrpSpPr>
          <p:grpSpPr bwMode="auto">
            <a:xfrm>
              <a:off x="3086" y="2797"/>
              <a:ext cx="248" cy="364"/>
              <a:chOff x="3086" y="2797"/>
              <a:chExt cx="248" cy="364"/>
            </a:xfrm>
          </p:grpSpPr>
          <p:sp>
            <p:nvSpPr>
              <p:cNvPr id="282661" name="Text Box 37"/>
              <p:cNvSpPr txBox="1">
                <a:spLocks noChangeArrowheads="1"/>
              </p:cNvSpPr>
              <p:nvPr/>
            </p:nvSpPr>
            <p:spPr bwMode="auto">
              <a:xfrm>
                <a:off x="3086" y="2797"/>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14</a:t>
                </a:r>
              </a:p>
            </p:txBody>
          </p:sp>
          <p:sp>
            <p:nvSpPr>
              <p:cNvPr id="282662" name="Line 38"/>
              <p:cNvSpPr>
                <a:spLocks noChangeShapeType="1"/>
              </p:cNvSpPr>
              <p:nvPr/>
            </p:nvSpPr>
            <p:spPr bwMode="auto">
              <a:xfrm>
                <a:off x="3125" y="2979"/>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82663" name="Text Box 39"/>
              <p:cNvSpPr txBox="1">
                <a:spLocks noChangeArrowheads="1"/>
              </p:cNvSpPr>
              <p:nvPr/>
            </p:nvSpPr>
            <p:spPr bwMode="auto">
              <a:xfrm>
                <a:off x="3086" y="294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20</a:t>
                </a:r>
                <a:endParaRPr lang="en-GB" altLang="en-US" sz="1600" b="1">
                  <a:solidFill>
                    <a:srgbClr val="010066"/>
                  </a:solidFill>
                </a:endParaRPr>
              </a:p>
            </p:txBody>
          </p:sp>
        </p:grpSp>
        <p:sp>
          <p:nvSpPr>
            <p:cNvPr id="282664" name="Text Box 40"/>
            <p:cNvSpPr txBox="1">
              <a:spLocks noChangeArrowheads="1"/>
            </p:cNvSpPr>
            <p:nvPr/>
          </p:nvSpPr>
          <p:spPr bwMode="auto">
            <a:xfrm>
              <a:off x="3345" y="283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10066"/>
                  </a:solidFill>
                </a:rPr>
                <a:t>=</a:t>
              </a:r>
              <a:endParaRPr lang="en-GB" altLang="en-US" sz="2400">
                <a:solidFill>
                  <a:srgbClr val="010066"/>
                </a:solidFill>
              </a:endParaRPr>
            </a:p>
          </p:txBody>
        </p:sp>
      </p:grpSp>
      <p:grpSp>
        <p:nvGrpSpPr>
          <p:cNvPr id="282673" name="Group 49"/>
          <p:cNvGrpSpPr>
            <a:grpSpLocks/>
          </p:cNvGrpSpPr>
          <p:nvPr/>
        </p:nvGrpSpPr>
        <p:grpSpPr bwMode="auto">
          <a:xfrm>
            <a:off x="7120909" y="3411850"/>
            <a:ext cx="393700" cy="577851"/>
            <a:chOff x="1338" y="2251"/>
            <a:chExt cx="248" cy="364"/>
          </a:xfrm>
        </p:grpSpPr>
        <p:sp>
          <p:nvSpPr>
            <p:cNvPr id="282674" name="Text Box 50"/>
            <p:cNvSpPr txBox="1">
              <a:spLocks noChangeArrowheads="1"/>
            </p:cNvSpPr>
            <p:nvPr/>
          </p:nvSpPr>
          <p:spPr bwMode="auto">
            <a:xfrm>
              <a:off x="1373" y="225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600" b="1">
                  <a:solidFill>
                    <a:srgbClr val="010066"/>
                  </a:solidFill>
                </a:rPr>
                <a:t>7</a:t>
              </a:r>
            </a:p>
          </p:txBody>
        </p:sp>
        <p:sp>
          <p:nvSpPr>
            <p:cNvPr id="282675" name="Line 51"/>
            <p:cNvSpPr>
              <a:spLocks noChangeShapeType="1"/>
            </p:cNvSpPr>
            <p:nvPr/>
          </p:nvSpPr>
          <p:spPr bwMode="auto">
            <a:xfrm>
              <a:off x="1377" y="2433"/>
              <a:ext cx="17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10066"/>
                </a:solidFill>
              </a:endParaRPr>
            </a:p>
          </p:txBody>
        </p:sp>
        <p:sp>
          <p:nvSpPr>
            <p:cNvPr id="282676" name="Text Box 52"/>
            <p:cNvSpPr txBox="1">
              <a:spLocks noChangeArrowheads="1"/>
            </p:cNvSpPr>
            <p:nvPr/>
          </p:nvSpPr>
          <p:spPr bwMode="auto">
            <a:xfrm>
              <a:off x="1338" y="240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10066"/>
                  </a:solidFill>
                </a:rPr>
                <a:t>10</a:t>
              </a:r>
              <a:endParaRPr lang="en-GB" altLang="en-US" sz="1600" b="1">
                <a:solidFill>
                  <a:srgbClr val="010066"/>
                </a:solidFill>
              </a:endParaRPr>
            </a:p>
          </p:txBody>
        </p:sp>
      </p:grpSp>
    </p:spTree>
    <p:extLst>
      <p:ext uri="{BB962C8B-B14F-4D97-AF65-F5344CB8AC3E}">
        <p14:creationId xmlns:p14="http://schemas.microsoft.com/office/powerpoint/2010/main" val="277343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26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26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26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6" grpId="0"/>
      <p:bldP spid="282657" grpId="0" animBg="1"/>
      <p:bldP spid="282666" grpId="0"/>
      <p:bldP spid="2826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1204D0FC17C942829FAA371BEF1116" ma:contentTypeVersion="7" ma:contentTypeDescription="Create a new document." ma:contentTypeScope="" ma:versionID="a235812aa3f8acf769715af7725773db">
  <xsd:schema xmlns:xsd="http://www.w3.org/2001/XMLSchema" xmlns:xs="http://www.w3.org/2001/XMLSchema" xmlns:p="http://schemas.microsoft.com/office/2006/metadata/properties" xmlns:ns2="f45c64de-80c6-4060-b669-b1ce3442f828" xmlns:ns3="a275ba49-db92-471d-8c08-cd84a3a06beb" targetNamespace="http://schemas.microsoft.com/office/2006/metadata/properties" ma:root="true" ma:fieldsID="d732685ca93e4f868118398c42de050e" ns2:_="" ns3:_="">
    <xsd:import namespace="f45c64de-80c6-4060-b669-b1ce3442f828"/>
    <xsd:import namespace="a275ba49-db92-471d-8c08-cd84a3a06b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c64de-80c6-4060-b669-b1ce3442f82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75ba49-db92-471d-8c08-cd84a3a06be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D14AA6-A186-41B3-BD61-5136285F54B2}">
  <ds:schemaRefs>
    <ds:schemaRef ds:uri="http://schemas.microsoft.com/sharepoint/v3/contenttype/forms"/>
  </ds:schemaRefs>
</ds:datastoreItem>
</file>

<file path=customXml/itemProps2.xml><?xml version="1.0" encoding="utf-8"?>
<ds:datastoreItem xmlns:ds="http://schemas.openxmlformats.org/officeDocument/2006/customXml" ds:itemID="{1943AC26-9C10-4BD0-832A-C836FA69E3D2}">
  <ds:schemaRef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a275ba49-db92-471d-8c08-cd84a3a06beb"/>
    <ds:schemaRef ds:uri="f45c64de-80c6-4060-b669-b1ce3442f828"/>
    <ds:schemaRef ds:uri="http://purl.org/dc/terms/"/>
  </ds:schemaRefs>
</ds:datastoreItem>
</file>

<file path=customXml/itemProps3.xml><?xml version="1.0" encoding="utf-8"?>
<ds:datastoreItem xmlns:ds="http://schemas.openxmlformats.org/officeDocument/2006/customXml" ds:itemID="{5DE515EC-02DC-406B-8E41-EDAD44741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c64de-80c6-4060-b669-b1ce3442f828"/>
    <ds:schemaRef ds:uri="a275ba49-db92-471d-8c08-cd84a3a0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4135</TotalTime>
  <Words>1137</Words>
  <Application>Microsoft Office PowerPoint</Application>
  <PresentationFormat>Widescreen</PresentationFormat>
  <Paragraphs>264</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Cambria Math</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Objectives – Have you met them?</vt:lpstr>
      <vt:lpstr>PowerPoint Presentation</vt:lpstr>
    </vt:vector>
  </TitlesOfParts>
  <Company>MidKent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Damian Rollinson</dc:creator>
  <cp:lastModifiedBy>Janet Williamson</cp:lastModifiedBy>
  <cp:revision>61</cp:revision>
  <cp:lastPrinted>2017-05-19T11:56:43Z</cp:lastPrinted>
  <dcterms:created xsi:type="dcterms:W3CDTF">2017-05-17T10:50:23Z</dcterms:created>
  <dcterms:modified xsi:type="dcterms:W3CDTF">2019-11-28T09:32:53Z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0x010100371204D0FC17C942829FAA371BEF1116</vt:lpwstr>
  </property>
</Properties>
</file>