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30"/>
  </p:notesMasterIdLst>
  <p:sldIdLst>
    <p:sldId id="258" r:id="rId6"/>
    <p:sldId id="299" r:id="rId7"/>
    <p:sldId id="259" r:id="rId8"/>
    <p:sldId id="295" r:id="rId9"/>
    <p:sldId id="277" r:id="rId10"/>
    <p:sldId id="278" r:id="rId11"/>
    <p:sldId id="287" r:id="rId12"/>
    <p:sldId id="289" r:id="rId13"/>
    <p:sldId id="290" r:id="rId14"/>
    <p:sldId id="291" r:id="rId15"/>
    <p:sldId id="285" r:id="rId16"/>
    <p:sldId id="286" r:id="rId17"/>
    <p:sldId id="292" r:id="rId18"/>
    <p:sldId id="293" r:id="rId19"/>
    <p:sldId id="294" r:id="rId20"/>
    <p:sldId id="296" r:id="rId21"/>
    <p:sldId id="274" r:id="rId22"/>
    <p:sldId id="275" r:id="rId23"/>
    <p:sldId id="276" r:id="rId24"/>
    <p:sldId id="297" r:id="rId25"/>
    <p:sldId id="298" r:id="rId26"/>
    <p:sldId id="273" r:id="rId27"/>
    <p:sldId id="268" r:id="rId28"/>
    <p:sldId id="270" r:id="rId2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43" autoAdjust="0"/>
  </p:normalViewPr>
  <p:slideViewPr>
    <p:cSldViewPr snapToGrid="0">
      <p:cViewPr varScale="1">
        <p:scale>
          <a:sx n="50" d="100"/>
          <a:sy n="50" d="100"/>
        </p:scale>
        <p:origin x="48" y="654"/>
      </p:cViewPr>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D649850-C4CD-44F6-A1E0-83FDAA6D5436}" type="datetimeFigureOut">
              <a:rPr lang="en-GB" smtClean="0"/>
              <a:t>28/11/2019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FEC4946-F840-4432-A32D-D6DE0E4EAA90}" type="slidenum">
              <a:rPr lang="en-GB" smtClean="0"/>
              <a:t>‹#›</a:t>
            </a:fld>
            <a:endParaRPr lang="en-GB"/>
          </a:p>
        </p:txBody>
      </p:sp>
    </p:spTree>
    <p:extLst>
      <p:ext uri="{BB962C8B-B14F-4D97-AF65-F5344CB8AC3E}">
        <p14:creationId xmlns:p14="http://schemas.microsoft.com/office/powerpoint/2010/main" val="1464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could also be a YouTube clip, matching exercise,</a:t>
            </a:r>
            <a:r>
              <a:rPr lang="en-GB" baseline="0" dirty="0" smtClean="0"/>
              <a:t> Anything that will engage the learners from the start of the lesson.</a:t>
            </a:r>
          </a:p>
          <a:p>
            <a:r>
              <a:rPr lang="en-GB" baseline="0" dirty="0" smtClean="0"/>
              <a:t>TUTOR TO TAKE THE REGISTER DURING THIS TIME. THERE IS NO NEED TO CALL OUT NAMES.</a:t>
            </a:r>
            <a:endParaRPr lang="en-GB" dirty="0"/>
          </a:p>
        </p:txBody>
      </p:sp>
      <p:sp>
        <p:nvSpPr>
          <p:cNvPr id="4" name="Slide Number Placeholder 3"/>
          <p:cNvSpPr>
            <a:spLocks noGrp="1"/>
          </p:cNvSpPr>
          <p:nvPr>
            <p:ph type="sldNum" sz="quarter" idx="10"/>
          </p:nvPr>
        </p:nvSpPr>
        <p:spPr/>
        <p:txBody>
          <a:bodyPr/>
          <a:lstStyle/>
          <a:p>
            <a:fld id="{8FEC4946-F840-4432-A32D-D6DE0E4EAA90}" type="slidenum">
              <a:rPr lang="en-GB" smtClean="0"/>
              <a:t>1</a:t>
            </a:fld>
            <a:endParaRPr lang="en-GB"/>
          </a:p>
        </p:txBody>
      </p:sp>
    </p:spTree>
    <p:extLst>
      <p:ext uri="{BB962C8B-B14F-4D97-AF65-F5344CB8AC3E}">
        <p14:creationId xmlns:p14="http://schemas.microsoft.com/office/powerpoint/2010/main" val="225632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CE5C8B-1B18-4911-934A-7A905D345792}" type="slidenum">
              <a:rPr lang="en-GB" altLang="en-US"/>
              <a:pPr/>
              <a:t>18</a:t>
            </a:fld>
            <a:endParaRPr lang="en-GB" alt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ln>
            <a:solidFill>
              <a:schemeClr val="tx1"/>
            </a:solidFill>
            <a:miter lim="800000"/>
            <a:headEnd/>
            <a:tailEnd/>
          </a:ln>
        </p:spPr>
        <p:txBody>
          <a:bodyPr/>
          <a:lstStyle/>
          <a:p>
            <a:r>
              <a:rPr lang="en-GB" altLang="en-US"/>
              <a:t>This graph is an illustration of how to produce a frequency polygon from a histogram/frequency diagram.</a:t>
            </a:r>
          </a:p>
          <a:p>
            <a:r>
              <a:rPr lang="en-GB" altLang="en-US"/>
              <a:t>Point out that the empty class intervals at each end have been included.</a:t>
            </a:r>
            <a:endParaRPr lang="en-US" altLang="en-US"/>
          </a:p>
        </p:txBody>
      </p:sp>
    </p:spTree>
    <p:extLst>
      <p:ext uri="{BB962C8B-B14F-4D97-AF65-F5344CB8AC3E}">
        <p14:creationId xmlns:p14="http://schemas.microsoft.com/office/powerpoint/2010/main" val="360185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8B7AE5-04CD-456A-99C1-6B1C9F20E4B5}" type="slidenum">
              <a:rPr lang="en-GB" altLang="en-US"/>
              <a:pPr/>
              <a:t>19</a:t>
            </a:fld>
            <a:endParaRPr lang="en-GB" altLang="en-US"/>
          </a:p>
        </p:txBody>
      </p:sp>
      <p:sp>
        <p:nvSpPr>
          <p:cNvPr id="87042" name="Rectangle 2"/>
          <p:cNvSpPr>
            <a:spLocks noGrp="1" noRot="1" noChangeAspect="1" noChangeArrowheads="1" noTextEdit="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p:spPr>
      </p:sp>
      <p:sp>
        <p:nvSpPr>
          <p:cNvPr id="8704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GB" altLang="en-US"/>
              <a:t>Discuss with pupils the different information available on the two types of graphs. Often frequency polygon graphs are used to compare two sets of data as the shape of the graph can be more easily analyzed than bars.</a:t>
            </a:r>
          </a:p>
          <a:p>
            <a:r>
              <a:rPr lang="en-GB" altLang="en-US"/>
              <a:t>Note that frequency polygons can be left open at either end, or joined to the horizontal axis like this one.</a:t>
            </a:r>
            <a:endParaRPr lang="en-US" altLang="en-US"/>
          </a:p>
          <a:p>
            <a:endParaRPr lang="en-US" altLang="en-US"/>
          </a:p>
        </p:txBody>
      </p:sp>
    </p:spTree>
    <p:extLst>
      <p:ext uri="{BB962C8B-B14F-4D97-AF65-F5344CB8AC3E}">
        <p14:creationId xmlns:p14="http://schemas.microsoft.com/office/powerpoint/2010/main" val="1454482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could also be a YouTube clip, matching exercise,</a:t>
            </a:r>
            <a:r>
              <a:rPr lang="en-GB" baseline="0" dirty="0" smtClean="0"/>
              <a:t> Anything that will engage the learners from the start of the lesson.</a:t>
            </a:r>
          </a:p>
          <a:p>
            <a:r>
              <a:rPr lang="en-GB" baseline="0" dirty="0" smtClean="0"/>
              <a:t>TUTOR TO TAKE THE REGISTER DURING THIS TIME. THERE IS NO NEED TO CALL OUT NAMES.</a:t>
            </a:r>
            <a:endParaRPr lang="en-GB" dirty="0"/>
          </a:p>
        </p:txBody>
      </p:sp>
      <p:sp>
        <p:nvSpPr>
          <p:cNvPr id="4" name="Slide Number Placeholder 3"/>
          <p:cNvSpPr>
            <a:spLocks noGrp="1"/>
          </p:cNvSpPr>
          <p:nvPr>
            <p:ph type="sldNum" sz="quarter" idx="10"/>
          </p:nvPr>
        </p:nvSpPr>
        <p:spPr/>
        <p:txBody>
          <a:bodyPr/>
          <a:lstStyle/>
          <a:p>
            <a:fld id="{8FEC4946-F840-4432-A32D-D6DE0E4EAA90}" type="slidenum">
              <a:rPr lang="en-GB" smtClean="0"/>
              <a:t>2</a:t>
            </a:fld>
            <a:endParaRPr lang="en-GB"/>
          </a:p>
        </p:txBody>
      </p:sp>
    </p:spTree>
    <p:extLst>
      <p:ext uri="{BB962C8B-B14F-4D97-AF65-F5344CB8AC3E}">
        <p14:creationId xmlns:p14="http://schemas.microsoft.com/office/powerpoint/2010/main" val="2714567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fld id="{209B082B-3D9D-4BAA-963E-228DDCDC8CCA}" type="slidenum">
              <a:rPr lang="en-US" altLang="en-US"/>
              <a:pPr eaLnBrk="1" hangingPunct="1"/>
              <a:t>5</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2161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fld id="{5363873D-505E-426F-924B-D2E897C18180}" type="slidenum">
              <a:rPr lang="en-US" altLang="en-US"/>
              <a:pPr eaLnBrk="1" hangingPunct="1"/>
              <a:t>6</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5453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fld id="{5363873D-505E-426F-924B-D2E897C18180}" type="slidenum">
              <a:rPr lang="en-US" altLang="en-US"/>
              <a:pPr eaLnBrk="1" hangingPunct="1"/>
              <a:t>7</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1116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fld id="{5363873D-505E-426F-924B-D2E897C18180}" type="slidenum">
              <a:rPr lang="en-US" altLang="en-US"/>
              <a:pPr eaLnBrk="1" hangingPunct="1"/>
              <a:t>8</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4724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fld id="{5363873D-505E-426F-924B-D2E897C18180}" type="slidenum">
              <a:rPr lang="en-US" altLang="en-US"/>
              <a:pPr eaLnBrk="1" hangingPunct="1"/>
              <a:t>9</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9268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fld id="{5363873D-505E-426F-924B-D2E897C18180}" type="slidenum">
              <a:rPr lang="en-US" altLang="en-US"/>
              <a:pPr eaLnBrk="1" hangingPunct="1"/>
              <a:t>10</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29840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811542-45D5-4D1C-AC3B-F6B056FCAAEA}" type="slidenum">
              <a:rPr lang="en-GB" altLang="en-US"/>
              <a:pPr/>
              <a:t>17</a:t>
            </a:fld>
            <a:endParaRPr lang="en-GB" altLang="en-US"/>
          </a:p>
        </p:txBody>
      </p:sp>
      <p:sp>
        <p:nvSpPr>
          <p:cNvPr id="80898" name="Rectangle 2"/>
          <p:cNvSpPr>
            <a:spLocks noGrp="1" noRot="1" noChangeAspect="1" noChangeArrowheads="1" noTextEdit="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p:spPr>
      </p:sp>
      <p:sp>
        <p:nvSpPr>
          <p:cNvPr id="8089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GB" altLang="en-US"/>
              <a:t>Pupils may recall the midpoint of grouped data from previous work on estimating the mean from grouped data.</a:t>
            </a:r>
            <a:endParaRPr lang="en-US" altLang="en-US"/>
          </a:p>
        </p:txBody>
      </p:sp>
    </p:spTree>
    <p:extLst>
      <p:ext uri="{BB962C8B-B14F-4D97-AF65-F5344CB8AC3E}">
        <p14:creationId xmlns:p14="http://schemas.microsoft.com/office/powerpoint/2010/main" val="1805444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E8538C7-E255-47E8-9388-DC395F41058D}"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DF4B4C-9477-40F9-8D4F-4291782E1AD4}" type="slidenum">
              <a:rPr lang="en-GB" smtClean="0"/>
              <a:t>‹#›</a:t>
            </a:fld>
            <a:endParaRPr lang="en-GB"/>
          </a:p>
        </p:txBody>
      </p:sp>
    </p:spTree>
    <p:extLst>
      <p:ext uri="{BB962C8B-B14F-4D97-AF65-F5344CB8AC3E}">
        <p14:creationId xmlns:p14="http://schemas.microsoft.com/office/powerpoint/2010/main" val="32117751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8538C7-E255-47E8-9388-DC395F41058D}"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DF4B4C-9477-40F9-8D4F-4291782E1AD4}" type="slidenum">
              <a:rPr lang="en-GB" smtClean="0"/>
              <a:t>‹#›</a:t>
            </a:fld>
            <a:endParaRPr lang="en-GB"/>
          </a:p>
        </p:txBody>
      </p:sp>
    </p:spTree>
    <p:extLst>
      <p:ext uri="{BB962C8B-B14F-4D97-AF65-F5344CB8AC3E}">
        <p14:creationId xmlns:p14="http://schemas.microsoft.com/office/powerpoint/2010/main" val="400624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8538C7-E255-47E8-9388-DC395F41058D}"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DF4B4C-9477-40F9-8D4F-4291782E1AD4}" type="slidenum">
              <a:rPr lang="en-GB" smtClean="0"/>
              <a:t>‹#›</a:t>
            </a:fld>
            <a:endParaRPr lang="en-GB"/>
          </a:p>
        </p:txBody>
      </p:sp>
    </p:spTree>
    <p:extLst>
      <p:ext uri="{BB962C8B-B14F-4D97-AF65-F5344CB8AC3E}">
        <p14:creationId xmlns:p14="http://schemas.microsoft.com/office/powerpoint/2010/main" val="141652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7251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D639DD-4AC2-48D8-A37A-F32F2D9B3A0C}"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FDF5A8-739E-48EB-A7C1-198710A53603}" type="slidenum">
              <a:rPr lang="en-GB" smtClean="0"/>
              <a:t>‹#›</a:t>
            </a:fld>
            <a:endParaRPr lang="en-GB"/>
          </a:p>
        </p:txBody>
      </p:sp>
    </p:spTree>
    <p:extLst>
      <p:ext uri="{BB962C8B-B14F-4D97-AF65-F5344CB8AC3E}">
        <p14:creationId xmlns:p14="http://schemas.microsoft.com/office/powerpoint/2010/main" val="11680742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D639DD-4AC2-48D8-A37A-F32F2D9B3A0C}"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FDF5A8-739E-48EB-A7C1-198710A53603}" type="slidenum">
              <a:rPr lang="en-GB" smtClean="0"/>
              <a:t>‹#›</a:t>
            </a:fld>
            <a:endParaRPr lang="en-GB"/>
          </a:p>
        </p:txBody>
      </p:sp>
    </p:spTree>
    <p:extLst>
      <p:ext uri="{BB962C8B-B14F-4D97-AF65-F5344CB8AC3E}">
        <p14:creationId xmlns:p14="http://schemas.microsoft.com/office/powerpoint/2010/main" val="3541211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D639DD-4AC2-48D8-A37A-F32F2D9B3A0C}"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FDF5A8-739E-48EB-A7C1-198710A53603}" type="slidenum">
              <a:rPr lang="en-GB" smtClean="0"/>
              <a:t>‹#›</a:t>
            </a:fld>
            <a:endParaRPr lang="en-GB"/>
          </a:p>
        </p:txBody>
      </p:sp>
    </p:spTree>
    <p:extLst>
      <p:ext uri="{BB962C8B-B14F-4D97-AF65-F5344CB8AC3E}">
        <p14:creationId xmlns:p14="http://schemas.microsoft.com/office/powerpoint/2010/main" val="1648374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D639DD-4AC2-48D8-A37A-F32F2D9B3A0C}" type="datetimeFigureOut">
              <a:rPr lang="en-GB" smtClean="0"/>
              <a:t>28/11/2019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FDF5A8-739E-48EB-A7C1-198710A53603}" type="slidenum">
              <a:rPr lang="en-GB" smtClean="0"/>
              <a:t>‹#›</a:t>
            </a:fld>
            <a:endParaRPr lang="en-GB"/>
          </a:p>
        </p:txBody>
      </p:sp>
    </p:spTree>
    <p:extLst>
      <p:ext uri="{BB962C8B-B14F-4D97-AF65-F5344CB8AC3E}">
        <p14:creationId xmlns:p14="http://schemas.microsoft.com/office/powerpoint/2010/main" val="14140987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D639DD-4AC2-48D8-A37A-F32F2D9B3A0C}" type="datetimeFigureOut">
              <a:rPr lang="en-GB" smtClean="0"/>
              <a:t>28/11/2019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9FDF5A8-739E-48EB-A7C1-198710A53603}" type="slidenum">
              <a:rPr lang="en-GB" smtClean="0"/>
              <a:t>‹#›</a:t>
            </a:fld>
            <a:endParaRPr lang="en-GB"/>
          </a:p>
        </p:txBody>
      </p:sp>
    </p:spTree>
    <p:extLst>
      <p:ext uri="{BB962C8B-B14F-4D97-AF65-F5344CB8AC3E}">
        <p14:creationId xmlns:p14="http://schemas.microsoft.com/office/powerpoint/2010/main" val="21782553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D639DD-4AC2-48D8-A37A-F32F2D9B3A0C}" type="datetimeFigureOut">
              <a:rPr lang="en-GB" smtClean="0"/>
              <a:t>28/11/2019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9FDF5A8-739E-48EB-A7C1-198710A53603}" type="slidenum">
              <a:rPr lang="en-GB" smtClean="0"/>
              <a:t>‹#›</a:t>
            </a:fld>
            <a:endParaRPr lang="en-GB"/>
          </a:p>
        </p:txBody>
      </p:sp>
    </p:spTree>
    <p:extLst>
      <p:ext uri="{BB962C8B-B14F-4D97-AF65-F5344CB8AC3E}">
        <p14:creationId xmlns:p14="http://schemas.microsoft.com/office/powerpoint/2010/main" val="28406550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639DD-4AC2-48D8-A37A-F32F2D9B3A0C}" type="datetimeFigureOut">
              <a:rPr lang="en-GB" smtClean="0"/>
              <a:t>28/11/2019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9FDF5A8-739E-48EB-A7C1-198710A53603}" type="slidenum">
              <a:rPr lang="en-GB" smtClean="0"/>
              <a:t>‹#›</a:t>
            </a:fld>
            <a:endParaRPr lang="en-GB"/>
          </a:p>
        </p:txBody>
      </p:sp>
    </p:spTree>
    <p:extLst>
      <p:ext uri="{BB962C8B-B14F-4D97-AF65-F5344CB8AC3E}">
        <p14:creationId xmlns:p14="http://schemas.microsoft.com/office/powerpoint/2010/main" val="3554168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8538C7-E255-47E8-9388-DC395F41058D}"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DF4B4C-9477-40F9-8D4F-4291782E1AD4}" type="slidenum">
              <a:rPr lang="en-GB" smtClean="0"/>
              <a:t>‹#›</a:t>
            </a:fld>
            <a:endParaRPr lang="en-GB"/>
          </a:p>
        </p:txBody>
      </p:sp>
    </p:spTree>
    <p:extLst>
      <p:ext uri="{BB962C8B-B14F-4D97-AF65-F5344CB8AC3E}">
        <p14:creationId xmlns:p14="http://schemas.microsoft.com/office/powerpoint/2010/main" val="34840860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D639DD-4AC2-48D8-A37A-F32F2D9B3A0C}" type="datetimeFigureOut">
              <a:rPr lang="en-GB" smtClean="0"/>
              <a:t>28/11/2019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FDF5A8-739E-48EB-A7C1-198710A53603}" type="slidenum">
              <a:rPr lang="en-GB" smtClean="0"/>
              <a:t>‹#›</a:t>
            </a:fld>
            <a:endParaRPr lang="en-GB"/>
          </a:p>
        </p:txBody>
      </p:sp>
    </p:spTree>
    <p:extLst>
      <p:ext uri="{BB962C8B-B14F-4D97-AF65-F5344CB8AC3E}">
        <p14:creationId xmlns:p14="http://schemas.microsoft.com/office/powerpoint/2010/main" val="38994011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D639DD-4AC2-48D8-A37A-F32F2D9B3A0C}" type="datetimeFigureOut">
              <a:rPr lang="en-GB" smtClean="0"/>
              <a:t>28/11/2019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FDF5A8-739E-48EB-A7C1-198710A53603}" type="slidenum">
              <a:rPr lang="en-GB" smtClean="0"/>
              <a:t>‹#›</a:t>
            </a:fld>
            <a:endParaRPr lang="en-GB"/>
          </a:p>
        </p:txBody>
      </p:sp>
    </p:spTree>
    <p:extLst>
      <p:ext uri="{BB962C8B-B14F-4D97-AF65-F5344CB8AC3E}">
        <p14:creationId xmlns:p14="http://schemas.microsoft.com/office/powerpoint/2010/main" val="14949795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D639DD-4AC2-48D8-A37A-F32F2D9B3A0C}"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FDF5A8-739E-48EB-A7C1-198710A53603}" type="slidenum">
              <a:rPr lang="en-GB" smtClean="0"/>
              <a:t>‹#›</a:t>
            </a:fld>
            <a:endParaRPr lang="en-GB"/>
          </a:p>
        </p:txBody>
      </p:sp>
    </p:spTree>
    <p:extLst>
      <p:ext uri="{BB962C8B-B14F-4D97-AF65-F5344CB8AC3E}">
        <p14:creationId xmlns:p14="http://schemas.microsoft.com/office/powerpoint/2010/main" val="37219590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D639DD-4AC2-48D8-A37A-F32F2D9B3A0C}"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FDF5A8-739E-48EB-A7C1-198710A53603}" type="slidenum">
              <a:rPr lang="en-GB" smtClean="0"/>
              <a:t>‹#›</a:t>
            </a:fld>
            <a:endParaRPr lang="en-GB"/>
          </a:p>
        </p:txBody>
      </p:sp>
    </p:spTree>
    <p:extLst>
      <p:ext uri="{BB962C8B-B14F-4D97-AF65-F5344CB8AC3E}">
        <p14:creationId xmlns:p14="http://schemas.microsoft.com/office/powerpoint/2010/main" val="2860761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8538C7-E255-47E8-9388-DC395F41058D}" type="datetimeFigureOut">
              <a:rPr lang="en-GB" smtClean="0"/>
              <a:t>28/11/2019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DF4B4C-9477-40F9-8D4F-4291782E1AD4}" type="slidenum">
              <a:rPr lang="en-GB" smtClean="0"/>
              <a:t>‹#›</a:t>
            </a:fld>
            <a:endParaRPr lang="en-GB"/>
          </a:p>
        </p:txBody>
      </p:sp>
    </p:spTree>
    <p:extLst>
      <p:ext uri="{BB962C8B-B14F-4D97-AF65-F5344CB8AC3E}">
        <p14:creationId xmlns:p14="http://schemas.microsoft.com/office/powerpoint/2010/main" val="382701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E8538C7-E255-47E8-9388-DC395F41058D}" type="datetimeFigureOut">
              <a:rPr lang="en-GB" smtClean="0"/>
              <a:t>28/11/2019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DF4B4C-9477-40F9-8D4F-4291782E1AD4}" type="slidenum">
              <a:rPr lang="en-GB" smtClean="0"/>
              <a:t>‹#›</a:t>
            </a:fld>
            <a:endParaRPr lang="en-GB"/>
          </a:p>
        </p:txBody>
      </p:sp>
    </p:spTree>
    <p:extLst>
      <p:ext uri="{BB962C8B-B14F-4D97-AF65-F5344CB8AC3E}">
        <p14:creationId xmlns:p14="http://schemas.microsoft.com/office/powerpoint/2010/main" val="888761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E8538C7-E255-47E8-9388-DC395F41058D}" type="datetimeFigureOut">
              <a:rPr lang="en-GB" smtClean="0"/>
              <a:t>28/11/2019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2DF4B4C-9477-40F9-8D4F-4291782E1AD4}" type="slidenum">
              <a:rPr lang="en-GB" smtClean="0"/>
              <a:t>‹#›</a:t>
            </a:fld>
            <a:endParaRPr lang="en-GB"/>
          </a:p>
        </p:txBody>
      </p:sp>
    </p:spTree>
    <p:extLst>
      <p:ext uri="{BB962C8B-B14F-4D97-AF65-F5344CB8AC3E}">
        <p14:creationId xmlns:p14="http://schemas.microsoft.com/office/powerpoint/2010/main" val="3366658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E8538C7-E255-47E8-9388-DC395F41058D}" type="datetimeFigureOut">
              <a:rPr lang="en-GB" smtClean="0"/>
              <a:t>28/11/2019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2DF4B4C-9477-40F9-8D4F-4291782E1AD4}" type="slidenum">
              <a:rPr lang="en-GB" smtClean="0"/>
              <a:t>‹#›</a:t>
            </a:fld>
            <a:endParaRPr lang="en-GB"/>
          </a:p>
        </p:txBody>
      </p:sp>
    </p:spTree>
    <p:extLst>
      <p:ext uri="{BB962C8B-B14F-4D97-AF65-F5344CB8AC3E}">
        <p14:creationId xmlns:p14="http://schemas.microsoft.com/office/powerpoint/2010/main" val="3553330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538C7-E255-47E8-9388-DC395F41058D}" type="datetimeFigureOut">
              <a:rPr lang="en-GB" smtClean="0"/>
              <a:t>28/11/2019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2DF4B4C-9477-40F9-8D4F-4291782E1AD4}" type="slidenum">
              <a:rPr lang="en-GB" smtClean="0"/>
              <a:t>‹#›</a:t>
            </a:fld>
            <a:endParaRPr lang="en-GB"/>
          </a:p>
        </p:txBody>
      </p:sp>
    </p:spTree>
    <p:extLst>
      <p:ext uri="{BB962C8B-B14F-4D97-AF65-F5344CB8AC3E}">
        <p14:creationId xmlns:p14="http://schemas.microsoft.com/office/powerpoint/2010/main" val="1082509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8538C7-E255-47E8-9388-DC395F41058D}" type="datetimeFigureOut">
              <a:rPr lang="en-GB" smtClean="0"/>
              <a:t>28/11/2019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DF4B4C-9477-40F9-8D4F-4291782E1AD4}" type="slidenum">
              <a:rPr lang="en-GB" smtClean="0"/>
              <a:t>‹#›</a:t>
            </a:fld>
            <a:endParaRPr lang="en-GB"/>
          </a:p>
        </p:txBody>
      </p:sp>
    </p:spTree>
    <p:extLst>
      <p:ext uri="{BB962C8B-B14F-4D97-AF65-F5344CB8AC3E}">
        <p14:creationId xmlns:p14="http://schemas.microsoft.com/office/powerpoint/2010/main" val="1812459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8538C7-E255-47E8-9388-DC395F41058D}" type="datetimeFigureOut">
              <a:rPr lang="en-GB" smtClean="0"/>
              <a:t>28/11/2019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DF4B4C-9477-40F9-8D4F-4291782E1AD4}" type="slidenum">
              <a:rPr lang="en-GB" smtClean="0"/>
              <a:t>‹#›</a:t>
            </a:fld>
            <a:endParaRPr lang="en-GB"/>
          </a:p>
        </p:txBody>
      </p:sp>
    </p:spTree>
    <p:extLst>
      <p:ext uri="{BB962C8B-B14F-4D97-AF65-F5344CB8AC3E}">
        <p14:creationId xmlns:p14="http://schemas.microsoft.com/office/powerpoint/2010/main" val="3755561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alpha val="38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8538C7-E255-47E8-9388-DC395F41058D}" type="datetimeFigureOut">
              <a:rPr lang="en-GB" smtClean="0"/>
              <a:t>28/11/2019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DF4B4C-9477-40F9-8D4F-4291782E1AD4}" type="slidenum">
              <a:rPr lang="en-GB" smtClean="0"/>
              <a:t>‹#›</a:t>
            </a:fld>
            <a:endParaRPr lang="en-GB"/>
          </a:p>
        </p:txBody>
      </p:sp>
      <p:pic>
        <p:nvPicPr>
          <p:cNvPr id="7" name="Picture 6"/>
          <p:cNvPicPr>
            <a:picLocks noChangeAspect="1"/>
          </p:cNvPicPr>
          <p:nvPr userDrawn="1"/>
        </p:nvPicPr>
        <p:blipFill>
          <a:blip r:embed="rId14"/>
          <a:stretch>
            <a:fillRect/>
          </a:stretch>
        </p:blipFill>
        <p:spPr>
          <a:xfrm>
            <a:off x="-1" y="5486400"/>
            <a:ext cx="12261669" cy="1443309"/>
          </a:xfrm>
          <a:prstGeom prst="rect">
            <a:avLst/>
          </a:prstGeom>
        </p:spPr>
      </p:pic>
    </p:spTree>
    <p:extLst>
      <p:ext uri="{BB962C8B-B14F-4D97-AF65-F5344CB8AC3E}">
        <p14:creationId xmlns:p14="http://schemas.microsoft.com/office/powerpoint/2010/main" val="3027948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4">
            <a:alpha val="38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D639DD-4AC2-48D8-A37A-F32F2D9B3A0C}" type="datetimeFigureOut">
              <a:rPr lang="en-GB" smtClean="0"/>
              <a:t>28/11/2019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FDF5A8-739E-48EB-A7C1-198710A53603}" type="slidenum">
              <a:rPr lang="en-GB" smtClean="0"/>
              <a:t>‹#›</a:t>
            </a:fld>
            <a:endParaRPr lang="en-GB"/>
          </a:p>
        </p:txBody>
      </p:sp>
    </p:spTree>
    <p:extLst>
      <p:ext uri="{BB962C8B-B14F-4D97-AF65-F5344CB8AC3E}">
        <p14:creationId xmlns:p14="http://schemas.microsoft.com/office/powerpoint/2010/main" val="20057482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watch?v=5juto2ze8Lg" TargetMode="External"/><Relationship Id="rId2" Type="http://schemas.openxmlformats.org/officeDocument/2006/relationships/hyperlink" Target="https://www.youtube.com/watch?v=gOmj58JdxL8" TargetMode="External"/><Relationship Id="rId1" Type="http://schemas.openxmlformats.org/officeDocument/2006/relationships/slideLayout" Target="../slideLayouts/slideLayout2.xml"/><Relationship Id="rId5" Type="http://schemas.openxmlformats.org/officeDocument/2006/relationships/hyperlink" Target="https://www.youtube.com/watch?v=6K77Igo39vk" TargetMode="External"/><Relationship Id="rId4" Type="http://schemas.openxmlformats.org/officeDocument/2006/relationships/hyperlink" Target="https://www.youtube.com/watch?v=kwh4SD1ToF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104503" y="91440"/>
            <a:ext cx="7876904" cy="461665"/>
          </a:xfrm>
          <a:prstGeom prst="rect">
            <a:avLst/>
          </a:prstGeom>
          <a:noFill/>
        </p:spPr>
        <p:txBody>
          <a:bodyPr wrap="square" rtlCol="0">
            <a:spAutoFit/>
          </a:bodyPr>
          <a:lstStyle/>
          <a:p>
            <a:r>
              <a:rPr lang="en-GB" sz="2400" b="1" u="sng" dirty="0" smtClean="0"/>
              <a:t>1-10 </a:t>
            </a:r>
            <a:r>
              <a:rPr lang="en-GB" sz="2400" b="1" u="sng" dirty="0" smtClean="0"/>
              <a:t>Quiz. </a:t>
            </a:r>
            <a:endParaRPr lang="en-GB" sz="2400" b="1" u="sng" dirty="0"/>
          </a:p>
        </p:txBody>
      </p:sp>
      <mc:AlternateContent xmlns:mc="http://schemas.openxmlformats.org/markup-compatibility/2006" xmlns:a14="http://schemas.microsoft.com/office/drawing/2010/main">
        <mc:Choice Requires="a14">
          <p:sp>
            <p:nvSpPr>
              <p:cNvPr id="7" name="TextBox 6"/>
              <p:cNvSpPr txBox="1"/>
              <p:nvPr/>
            </p:nvSpPr>
            <p:spPr>
              <a:xfrm>
                <a:off x="209006" y="718456"/>
                <a:ext cx="9901645" cy="4852803"/>
              </a:xfrm>
              <a:prstGeom prst="rect">
                <a:avLst/>
              </a:prstGeom>
              <a:noFill/>
            </p:spPr>
            <p:txBody>
              <a:bodyPr wrap="square" rtlCol="0">
                <a:spAutoFit/>
              </a:bodyPr>
              <a:lstStyle/>
              <a:p>
                <a:pPr marL="514350" indent="-514350">
                  <a:buAutoNum type="arabicParenR"/>
                </a:pPr>
                <a:r>
                  <a:rPr lang="en-GB" sz="2800" b="0" dirty="0" smtClean="0">
                    <a:ea typeface="Cambria Math" panose="02040503050406030204" pitchFamily="18" charset="0"/>
                  </a:rPr>
                  <a:t>Angles around a point add up to?</a:t>
                </a:r>
              </a:p>
              <a:p>
                <a:pPr marL="514350" indent="-514350">
                  <a:buAutoNum type="arabicParenR"/>
                </a:pPr>
                <a:r>
                  <a:rPr lang="en-GB" sz="2800" dirty="0" smtClean="0"/>
                  <a:t>Simplify </a:t>
                </a:r>
                <a14:m>
                  <m:oMath xmlns:m="http://schemas.openxmlformats.org/officeDocument/2006/math">
                    <m:f>
                      <m:fPr>
                        <m:ctrlPr>
                          <a:rPr lang="en-GB" sz="2800" i="1" smtClean="0">
                            <a:latin typeface="Cambria Math" panose="02040503050406030204" pitchFamily="18" charset="0"/>
                          </a:rPr>
                        </m:ctrlPr>
                      </m:fPr>
                      <m:num>
                        <m:r>
                          <a:rPr lang="en-GB" sz="2800" b="0" i="1" smtClean="0">
                            <a:latin typeface="Cambria Math" panose="02040503050406030204" pitchFamily="18" charset="0"/>
                          </a:rPr>
                          <m:t>20</m:t>
                        </m:r>
                        <m:r>
                          <a:rPr lang="en-GB" sz="2800" b="0" i="1" smtClean="0">
                            <a:latin typeface="Cambria Math" panose="02040503050406030204" pitchFamily="18" charset="0"/>
                          </a:rPr>
                          <m:t>𝑎𝑏</m:t>
                        </m:r>
                      </m:num>
                      <m:den>
                        <m:r>
                          <a:rPr lang="en-GB" sz="2800" b="0" i="1" smtClean="0">
                            <a:latin typeface="Cambria Math" panose="02040503050406030204" pitchFamily="18" charset="0"/>
                          </a:rPr>
                          <m:t>5</m:t>
                        </m:r>
                        <m:r>
                          <a:rPr lang="en-GB" sz="2800" b="0" i="1" smtClean="0">
                            <a:latin typeface="Cambria Math" panose="02040503050406030204" pitchFamily="18" charset="0"/>
                          </a:rPr>
                          <m:t>𝑎</m:t>
                        </m:r>
                      </m:den>
                    </m:f>
                  </m:oMath>
                </a14:m>
                <a:endParaRPr lang="en-GB" sz="2800" dirty="0" smtClean="0"/>
              </a:p>
              <a:p>
                <a:pPr marL="342900" indent="-342900">
                  <a:buAutoNum type="arabicParenR"/>
                </a:pPr>
                <a:r>
                  <a:rPr lang="en-GB" sz="2800" b="0" dirty="0" smtClean="0"/>
                  <a:t> </a:t>
                </a:r>
                <a14:m>
                  <m:oMath xmlns:m="http://schemas.openxmlformats.org/officeDocument/2006/math">
                    <m:r>
                      <a:rPr lang="en-GB" sz="2800" b="0" i="1" smtClean="0">
                        <a:latin typeface="Cambria Math" panose="02040503050406030204" pitchFamily="18" charset="0"/>
                      </a:rPr>
                      <m:t>1.34</m:t>
                    </m:r>
                    <m:r>
                      <a:rPr lang="en-GB" sz="2800" b="0" i="1" smtClean="0">
                        <a:latin typeface="Cambria Math" panose="02040503050406030204" pitchFamily="18" charset="0"/>
                        <a:ea typeface="Cambria Math" panose="02040503050406030204" pitchFamily="18" charset="0"/>
                      </a:rPr>
                      <m:t>×20</m:t>
                    </m:r>
                  </m:oMath>
                </a14:m>
                <a:endParaRPr lang="en-GB" sz="2800" b="0" dirty="0" smtClean="0">
                  <a:ea typeface="Cambria Math" panose="02040503050406030204" pitchFamily="18" charset="0"/>
                </a:endParaRPr>
              </a:p>
              <a:p>
                <a:pPr marL="342900" indent="-342900">
                  <a:buAutoNum type="arabicParenR"/>
                </a:pPr>
                <a:r>
                  <a:rPr lang="en-GB" sz="2800" dirty="0" smtClean="0"/>
                  <a:t> </a:t>
                </a:r>
                <a14:m>
                  <m:oMath xmlns:m="http://schemas.openxmlformats.org/officeDocument/2006/math">
                    <m:sSup>
                      <m:sSupPr>
                        <m:ctrlPr>
                          <a:rPr lang="en-GB" sz="2800" i="1" smtClean="0">
                            <a:latin typeface="Cambria Math" panose="02040503050406030204" pitchFamily="18" charset="0"/>
                          </a:rPr>
                        </m:ctrlPr>
                      </m:sSupPr>
                      <m:e>
                        <m:r>
                          <a:rPr lang="en-GB" sz="2800" b="0" i="1" smtClean="0">
                            <a:latin typeface="Cambria Math" panose="02040503050406030204" pitchFamily="18" charset="0"/>
                          </a:rPr>
                          <m:t>100</m:t>
                        </m:r>
                      </m:e>
                      <m:sup>
                        <m:f>
                          <m:fPr>
                            <m:ctrlPr>
                              <a:rPr lang="en-GB" sz="2800" i="1" smtClean="0">
                                <a:latin typeface="Cambria Math" panose="02040503050406030204" pitchFamily="18" charset="0"/>
                              </a:rPr>
                            </m:ctrlPr>
                          </m:fPr>
                          <m:num>
                            <m:r>
                              <a:rPr lang="en-GB" sz="2800" b="0" i="1" smtClean="0">
                                <a:latin typeface="Cambria Math" panose="02040503050406030204" pitchFamily="18" charset="0"/>
                              </a:rPr>
                              <m:t>1</m:t>
                            </m:r>
                          </m:num>
                          <m:den>
                            <m:r>
                              <a:rPr lang="en-GB" sz="2800" b="0" i="1" smtClean="0">
                                <a:latin typeface="Cambria Math" panose="02040503050406030204" pitchFamily="18" charset="0"/>
                              </a:rPr>
                              <m:t>2</m:t>
                            </m:r>
                          </m:den>
                        </m:f>
                      </m:sup>
                    </m:sSup>
                  </m:oMath>
                </a14:m>
                <a:endParaRPr lang="en-GB" sz="2800" dirty="0" smtClean="0"/>
              </a:p>
              <a:p>
                <a:pPr marL="342900" indent="-342900">
                  <a:buAutoNum type="arabicParenR"/>
                </a:pPr>
                <a:r>
                  <a:rPr lang="en-GB" sz="2800" dirty="0" smtClean="0"/>
                  <a:t> Round 0.004417 to 2 significant figures.</a:t>
                </a:r>
              </a:p>
              <a:p>
                <a:pPr marL="342900" indent="-342900">
                  <a:buAutoNum type="arabicParenR"/>
                </a:pPr>
                <a:r>
                  <a:rPr lang="en-GB" sz="2800" dirty="0" smtClean="0"/>
                  <a:t> What is 0.75hrs in </a:t>
                </a:r>
                <a:r>
                  <a:rPr lang="en-GB" sz="2800" dirty="0" err="1" smtClean="0"/>
                  <a:t>mins</a:t>
                </a:r>
                <a:r>
                  <a:rPr lang="en-GB" sz="2800" dirty="0" smtClean="0"/>
                  <a:t>?</a:t>
                </a:r>
              </a:p>
              <a:p>
                <a:pPr marL="342900" indent="-342900">
                  <a:buAutoNum type="arabicParenR"/>
                </a:pPr>
                <a:r>
                  <a:rPr lang="en-GB" sz="2800" dirty="0" smtClean="0"/>
                  <a:t> </a:t>
                </a:r>
                <a14:m>
                  <m:oMath xmlns:m="http://schemas.openxmlformats.org/officeDocument/2006/math">
                    <m:r>
                      <a:rPr lang="en-GB" sz="2800" b="0" i="1" smtClean="0">
                        <a:latin typeface="Cambria Math" panose="02040503050406030204" pitchFamily="18" charset="0"/>
                      </a:rPr>
                      <m:t>−9</m:t>
                    </m:r>
                    <m:r>
                      <a:rPr lang="en-GB" sz="2800" b="0" i="1" smtClean="0">
                        <a:latin typeface="Cambria Math" panose="02040503050406030204" pitchFamily="18" charset="0"/>
                        <a:ea typeface="Cambria Math" panose="02040503050406030204" pitchFamily="18" charset="0"/>
                      </a:rPr>
                      <m:t>×−8+5</m:t>
                    </m:r>
                  </m:oMath>
                </a14:m>
                <a:endParaRPr lang="en-GB" sz="2800" dirty="0" smtClean="0"/>
              </a:p>
              <a:p>
                <a:pPr marL="342900" indent="-342900">
                  <a:buAutoNum type="arabicParenR"/>
                </a:pPr>
                <a:r>
                  <a:rPr lang="en-GB" sz="2800" dirty="0" smtClean="0"/>
                  <a:t> Give a mathematical word or term beginning with H.</a:t>
                </a:r>
              </a:p>
              <a:p>
                <a:pPr marL="342900" indent="-342900">
                  <a:buAutoNum type="arabicParenR"/>
                </a:pPr>
                <a:r>
                  <a:rPr lang="en-GB" sz="2800" dirty="0" smtClean="0"/>
                  <a:t> What is 3% of £25</a:t>
                </a:r>
              </a:p>
              <a:p>
                <a:pPr marL="342900" indent="-342900">
                  <a:buAutoNum type="arabicParenR"/>
                </a:pPr>
                <a:r>
                  <a:rPr lang="en-GB" sz="2800" dirty="0" smtClean="0"/>
                  <a:t> </a:t>
                </a:r>
                <a14:m>
                  <m:oMath xmlns:m="http://schemas.openxmlformats.org/officeDocument/2006/math">
                    <m:sSup>
                      <m:sSupPr>
                        <m:ctrlPr>
                          <a:rPr lang="en-GB" sz="2800" i="1" smtClean="0">
                            <a:latin typeface="Cambria Math" panose="02040503050406030204" pitchFamily="18" charset="0"/>
                          </a:rPr>
                        </m:ctrlPr>
                      </m:sSupPr>
                      <m:e>
                        <m:r>
                          <a:rPr lang="en-GB" sz="2800" b="0" i="1" smtClean="0">
                            <a:latin typeface="Cambria Math" panose="02040503050406030204" pitchFamily="18" charset="0"/>
                          </a:rPr>
                          <m:t>5</m:t>
                        </m:r>
                      </m:e>
                      <m:sup>
                        <m:r>
                          <a:rPr lang="en-GB" sz="2800" b="0" i="1" smtClean="0">
                            <a:latin typeface="Cambria Math" panose="02040503050406030204" pitchFamily="18" charset="0"/>
                          </a:rPr>
                          <m:t>3</m:t>
                        </m:r>
                      </m:sup>
                    </m:sSup>
                    <m:r>
                      <a:rPr lang="en-GB" sz="2800" b="0" i="1" smtClean="0">
                        <a:latin typeface="Cambria Math" panose="02040503050406030204" pitchFamily="18" charset="0"/>
                      </a:rPr>
                      <m:t>=125,</m:t>
                    </m:r>
                    <m:sSup>
                      <m:sSupPr>
                        <m:ctrlPr>
                          <a:rPr lang="en-GB" sz="2800" i="1">
                            <a:latin typeface="Cambria Math" panose="02040503050406030204" pitchFamily="18" charset="0"/>
                          </a:rPr>
                        </m:ctrlPr>
                      </m:sSupPr>
                      <m:e>
                        <m:r>
                          <a:rPr lang="en-GB" sz="2800" b="0" i="1" smtClean="0">
                            <a:latin typeface="Cambria Math" panose="02040503050406030204" pitchFamily="18" charset="0"/>
                          </a:rPr>
                          <m:t>   5</m:t>
                        </m:r>
                      </m:e>
                      <m:sup>
                        <m:r>
                          <a:rPr lang="en-GB" sz="2800" b="0" i="1" smtClean="0">
                            <a:latin typeface="Cambria Math" panose="02040503050406030204" pitchFamily="18" charset="0"/>
                          </a:rPr>
                          <m:t>2</m:t>
                        </m:r>
                      </m:sup>
                    </m:sSup>
                    <m:r>
                      <a:rPr lang="en-GB" sz="2800" b="0" i="1" smtClean="0">
                        <a:latin typeface="Cambria Math" panose="02040503050406030204" pitchFamily="18" charset="0"/>
                      </a:rPr>
                      <m:t>=25,</m:t>
                    </m:r>
                    <m:sSup>
                      <m:sSupPr>
                        <m:ctrlPr>
                          <a:rPr lang="en-GB" sz="2800" i="1">
                            <a:latin typeface="Cambria Math" panose="02040503050406030204" pitchFamily="18" charset="0"/>
                          </a:rPr>
                        </m:ctrlPr>
                      </m:sSupPr>
                      <m:e>
                        <m:r>
                          <a:rPr lang="en-GB" sz="2800" b="0" i="1" smtClean="0">
                            <a:latin typeface="Cambria Math" panose="02040503050406030204" pitchFamily="18" charset="0"/>
                          </a:rPr>
                          <m:t>   5</m:t>
                        </m:r>
                      </m:e>
                      <m:sup>
                        <m:r>
                          <a:rPr lang="en-GB" sz="2800" b="0" i="1" smtClean="0">
                            <a:latin typeface="Cambria Math" panose="02040503050406030204" pitchFamily="18" charset="0"/>
                          </a:rPr>
                          <m:t>1</m:t>
                        </m:r>
                      </m:sup>
                    </m:sSup>
                    <m:r>
                      <a:rPr lang="en-GB" sz="2800" b="0" i="1" smtClean="0">
                        <a:latin typeface="Cambria Math" panose="02040503050406030204" pitchFamily="18" charset="0"/>
                      </a:rPr>
                      <m:t>=5</m:t>
                    </m:r>
                  </m:oMath>
                </a14:m>
                <a:r>
                  <a:rPr lang="en-GB" sz="2800" dirty="0" smtClean="0"/>
                  <a:t>, </a:t>
                </a:r>
                <a14:m>
                  <m:oMath xmlns:m="http://schemas.openxmlformats.org/officeDocument/2006/math">
                    <m:sSup>
                      <m:sSupPr>
                        <m:ctrlPr>
                          <a:rPr lang="en-GB" sz="2800" i="1">
                            <a:latin typeface="Cambria Math" panose="02040503050406030204" pitchFamily="18" charset="0"/>
                          </a:rPr>
                        </m:ctrlPr>
                      </m:sSupPr>
                      <m:e>
                        <m:r>
                          <a:rPr lang="en-GB" sz="2800" b="0" i="1" smtClean="0">
                            <a:latin typeface="Cambria Math" panose="02040503050406030204" pitchFamily="18" charset="0"/>
                          </a:rPr>
                          <m:t>   5</m:t>
                        </m:r>
                      </m:e>
                      <m:sup>
                        <m:r>
                          <a:rPr lang="en-GB" sz="2800" b="0" i="1" smtClean="0">
                            <a:latin typeface="Cambria Math" panose="02040503050406030204" pitchFamily="18" charset="0"/>
                          </a:rPr>
                          <m:t>0</m:t>
                        </m:r>
                      </m:sup>
                    </m:sSup>
                    <m:r>
                      <a:rPr lang="en-GB" sz="2800" b="0" i="1" smtClean="0">
                        <a:latin typeface="Cambria Math" panose="02040503050406030204" pitchFamily="18" charset="0"/>
                      </a:rPr>
                      <m:t>=?</m:t>
                    </m:r>
                  </m:oMath>
                </a14:m>
                <a:endParaRPr lang="en-GB" sz="2800" dirty="0"/>
              </a:p>
            </p:txBody>
          </p:sp>
        </mc:Choice>
        <mc:Fallback xmlns="">
          <p:sp>
            <p:nvSpPr>
              <p:cNvPr id="7" name="TextBox 6"/>
              <p:cNvSpPr txBox="1">
                <a:spLocks noRot="1" noChangeAspect="1" noMove="1" noResize="1" noEditPoints="1" noAdjustHandles="1" noChangeArrowheads="1" noChangeShapeType="1" noTextEdit="1"/>
              </p:cNvSpPr>
              <p:nvPr/>
            </p:nvSpPr>
            <p:spPr>
              <a:xfrm>
                <a:off x="209006" y="718456"/>
                <a:ext cx="9901645" cy="4852803"/>
              </a:xfrm>
              <a:prstGeom prst="rect">
                <a:avLst/>
              </a:prstGeom>
              <a:blipFill>
                <a:blip r:embed="rId5"/>
                <a:stretch>
                  <a:fillRect l="-1292" t="-1382" b="-628"/>
                </a:stretch>
              </a:blipFill>
            </p:spPr>
            <p:txBody>
              <a:bodyPr/>
              <a:lstStyle/>
              <a:p>
                <a:r>
                  <a:rPr lang="en-GB">
                    <a:noFill/>
                  </a:rPr>
                  <a:t> </a:t>
                </a:r>
              </a:p>
            </p:txBody>
          </p:sp>
        </mc:Fallback>
      </mc:AlternateContent>
    </p:spTree>
    <p:extLst>
      <p:ext uri="{BB962C8B-B14F-4D97-AF65-F5344CB8AC3E}">
        <p14:creationId xmlns:p14="http://schemas.microsoft.com/office/powerpoint/2010/main" val="2352915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392688" y="168725"/>
            <a:ext cx="8820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spcBef>
                <a:spcPct val="50000"/>
              </a:spcBef>
            </a:pPr>
            <a:r>
              <a:rPr lang="en-GB" altLang="en-US" b="1">
                <a:latin typeface="Comic Sans MS" panose="030F0702030302020204" pitchFamily="66" charset="0"/>
              </a:rPr>
              <a:t>Here are the marks gained by 30 students in an examination:</a:t>
            </a:r>
          </a:p>
          <a:p>
            <a:pPr eaLnBrk="1" hangingPunct="1">
              <a:spcBef>
                <a:spcPct val="50000"/>
              </a:spcBef>
            </a:pPr>
            <a:r>
              <a:rPr lang="en-GB" altLang="en-US" b="1">
                <a:latin typeface="Comic Sans MS" panose="030F0702030302020204" pitchFamily="66" charset="0"/>
              </a:rPr>
              <a:t>63   58   61   52   59   65   69   75   70   54   57   63   76   81   64</a:t>
            </a:r>
          </a:p>
          <a:p>
            <a:pPr eaLnBrk="1" hangingPunct="1">
              <a:spcBef>
                <a:spcPct val="50000"/>
              </a:spcBef>
            </a:pPr>
            <a:r>
              <a:rPr lang="en-GB" altLang="en-US" b="1">
                <a:latin typeface="Comic Sans MS" panose="030F0702030302020204" pitchFamily="66" charset="0"/>
              </a:rPr>
              <a:t>68   59   40   65   74   80   44   47   53   70   81   68   49   57   61</a:t>
            </a:r>
          </a:p>
        </p:txBody>
      </p:sp>
      <p:sp>
        <p:nvSpPr>
          <p:cNvPr id="33798" name="Line 6"/>
          <p:cNvSpPr>
            <a:spLocks noChangeShapeType="1"/>
          </p:cNvSpPr>
          <p:nvPr/>
        </p:nvSpPr>
        <p:spPr bwMode="auto">
          <a:xfrm>
            <a:off x="4274001" y="2342012"/>
            <a:ext cx="0" cy="30305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 name="TextBox 1"/>
          <p:cNvSpPr txBox="1">
            <a:spLocks noChangeArrowheads="1"/>
          </p:cNvSpPr>
          <p:nvPr/>
        </p:nvSpPr>
        <p:spPr bwMode="auto">
          <a:xfrm>
            <a:off x="3697739" y="2230888"/>
            <a:ext cx="576263"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lnSpc>
                <a:spcPct val="150000"/>
              </a:lnSpc>
            </a:pPr>
            <a:r>
              <a:rPr lang="en-GB" altLang="en-US" sz="2800" b="1">
                <a:latin typeface="Comic Sans MS" panose="030F0702030302020204" pitchFamily="66" charset="0"/>
              </a:rPr>
              <a:t>4</a:t>
            </a:r>
          </a:p>
          <a:p>
            <a:pPr eaLnBrk="1" hangingPunct="1">
              <a:lnSpc>
                <a:spcPct val="150000"/>
              </a:lnSpc>
            </a:pPr>
            <a:r>
              <a:rPr lang="en-GB" altLang="en-US" sz="2800" b="1">
                <a:latin typeface="Comic Sans MS" panose="030F0702030302020204" pitchFamily="66" charset="0"/>
              </a:rPr>
              <a:t>5</a:t>
            </a:r>
          </a:p>
          <a:p>
            <a:pPr eaLnBrk="1" hangingPunct="1">
              <a:lnSpc>
                <a:spcPct val="150000"/>
              </a:lnSpc>
            </a:pPr>
            <a:r>
              <a:rPr lang="en-GB" altLang="en-US" sz="2800" b="1">
                <a:latin typeface="Comic Sans MS" panose="030F0702030302020204" pitchFamily="66" charset="0"/>
              </a:rPr>
              <a:t>6</a:t>
            </a:r>
          </a:p>
          <a:p>
            <a:pPr eaLnBrk="1" hangingPunct="1">
              <a:lnSpc>
                <a:spcPct val="150000"/>
              </a:lnSpc>
            </a:pPr>
            <a:r>
              <a:rPr lang="en-GB" altLang="en-US" sz="2800" b="1">
                <a:latin typeface="Comic Sans MS" panose="030F0702030302020204" pitchFamily="66" charset="0"/>
              </a:rPr>
              <a:t>7</a:t>
            </a:r>
          </a:p>
          <a:p>
            <a:pPr eaLnBrk="1" hangingPunct="1">
              <a:lnSpc>
                <a:spcPct val="150000"/>
              </a:lnSpc>
            </a:pPr>
            <a:r>
              <a:rPr lang="en-GB" altLang="en-US" sz="2800" b="1">
                <a:latin typeface="Comic Sans MS" panose="030F0702030302020204" pitchFamily="66" charset="0"/>
              </a:rPr>
              <a:t>8</a:t>
            </a:r>
          </a:p>
        </p:txBody>
      </p:sp>
      <p:sp>
        <p:nvSpPr>
          <p:cNvPr id="21" name="TextBox 9"/>
          <p:cNvSpPr txBox="1">
            <a:spLocks noChangeArrowheads="1"/>
          </p:cNvSpPr>
          <p:nvPr/>
        </p:nvSpPr>
        <p:spPr bwMode="auto">
          <a:xfrm>
            <a:off x="4418463" y="3683120"/>
            <a:ext cx="4967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1  1  3  3  4  5  5  8  8  9</a:t>
            </a:r>
          </a:p>
        </p:txBody>
      </p:sp>
      <p:sp>
        <p:nvSpPr>
          <p:cNvPr id="22" name="TextBox 10"/>
          <p:cNvSpPr txBox="1">
            <a:spLocks noChangeArrowheads="1"/>
          </p:cNvSpPr>
          <p:nvPr/>
        </p:nvSpPr>
        <p:spPr bwMode="auto">
          <a:xfrm>
            <a:off x="4418463" y="3035420"/>
            <a:ext cx="44640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2  3  4  7  7  8  9  9</a:t>
            </a:r>
          </a:p>
        </p:txBody>
      </p:sp>
      <p:sp>
        <p:nvSpPr>
          <p:cNvPr id="23" name="TextBox 12"/>
          <p:cNvSpPr txBox="1">
            <a:spLocks noChangeArrowheads="1"/>
          </p:cNvSpPr>
          <p:nvPr/>
        </p:nvSpPr>
        <p:spPr bwMode="auto">
          <a:xfrm>
            <a:off x="4415288" y="4297482"/>
            <a:ext cx="49672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0  0  4  5  6</a:t>
            </a:r>
          </a:p>
        </p:txBody>
      </p:sp>
      <p:sp>
        <p:nvSpPr>
          <p:cNvPr id="24" name="TextBox 13"/>
          <p:cNvSpPr txBox="1">
            <a:spLocks noChangeArrowheads="1"/>
          </p:cNvSpPr>
          <p:nvPr/>
        </p:nvSpPr>
        <p:spPr bwMode="auto">
          <a:xfrm>
            <a:off x="4448627" y="4951532"/>
            <a:ext cx="49688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0  1  1</a:t>
            </a:r>
          </a:p>
        </p:txBody>
      </p:sp>
      <p:sp>
        <p:nvSpPr>
          <p:cNvPr id="25" name="TextBox 14"/>
          <p:cNvSpPr txBox="1">
            <a:spLocks noChangeArrowheads="1"/>
          </p:cNvSpPr>
          <p:nvPr/>
        </p:nvSpPr>
        <p:spPr bwMode="auto">
          <a:xfrm>
            <a:off x="4420052" y="2413120"/>
            <a:ext cx="49688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dirty="0">
                <a:latin typeface="Comic Sans MS" panose="030F0702030302020204" pitchFamily="66" charset="0"/>
              </a:rPr>
              <a:t>0  4  7  9</a:t>
            </a:r>
          </a:p>
        </p:txBody>
      </p:sp>
      <p:sp>
        <p:nvSpPr>
          <p:cNvPr id="11" name="Rectangle 10"/>
          <p:cNvSpPr>
            <a:spLocks noChangeArrowheads="1"/>
          </p:cNvSpPr>
          <p:nvPr/>
        </p:nvSpPr>
        <p:spPr bwMode="auto">
          <a:xfrm>
            <a:off x="1347963" y="3062522"/>
            <a:ext cx="1518364" cy="6463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lnSpc>
                <a:spcPct val="150000"/>
              </a:lnSpc>
            </a:pPr>
            <a:r>
              <a:rPr lang="en-GB" altLang="en-US" sz="2400" b="1">
                <a:latin typeface="Comic Sans MS" panose="030F0702030302020204" pitchFamily="66" charset="0"/>
              </a:rPr>
              <a:t>5|2 = 52</a:t>
            </a:r>
          </a:p>
        </p:txBody>
      </p:sp>
      <p:sp>
        <p:nvSpPr>
          <p:cNvPr id="13" name="Text Box 7"/>
          <p:cNvSpPr txBox="1">
            <a:spLocks noChangeArrowheads="1"/>
          </p:cNvSpPr>
          <p:nvPr/>
        </p:nvSpPr>
        <p:spPr bwMode="auto">
          <a:xfrm>
            <a:off x="1392688" y="1573818"/>
            <a:ext cx="8820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spcBef>
                <a:spcPct val="50000"/>
              </a:spcBef>
            </a:pPr>
            <a:r>
              <a:rPr lang="en-GB" altLang="en-US" dirty="0">
                <a:latin typeface="Comic Sans MS" panose="030F0702030302020204" pitchFamily="66" charset="0"/>
              </a:rPr>
              <a:t>Add a key:</a:t>
            </a:r>
            <a:endParaRPr lang="en-US" altLang="en-US" dirty="0">
              <a:latin typeface="Comic Sans MS" panose="030F0702030302020204" pitchFamily="66" charset="0"/>
            </a:endParaRPr>
          </a:p>
        </p:txBody>
      </p:sp>
    </p:spTree>
    <p:extLst>
      <p:ext uri="{BB962C8B-B14F-4D97-AF65-F5344CB8AC3E}">
        <p14:creationId xmlns:p14="http://schemas.microsoft.com/office/powerpoint/2010/main" val="609423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8434" name="Group 11"/>
          <p:cNvGrpSpPr>
            <a:grpSpLocks/>
          </p:cNvGrpSpPr>
          <p:nvPr/>
        </p:nvGrpSpPr>
        <p:grpSpPr bwMode="auto">
          <a:xfrm>
            <a:off x="2216696" y="468953"/>
            <a:ext cx="7807325" cy="3323987"/>
            <a:chOff x="467544" y="3527572"/>
            <a:chExt cx="7807487" cy="3323686"/>
          </a:xfrm>
        </p:grpSpPr>
        <p:sp>
          <p:nvSpPr>
            <p:cNvPr id="18467" name="Line 6"/>
            <p:cNvSpPr>
              <a:spLocks noChangeShapeType="1"/>
            </p:cNvSpPr>
            <p:nvPr/>
          </p:nvSpPr>
          <p:spPr bwMode="auto">
            <a:xfrm>
              <a:off x="3132138" y="3638550"/>
              <a:ext cx="0" cy="30305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8468" name="TextBox 4"/>
            <p:cNvSpPr txBox="1">
              <a:spLocks noChangeArrowheads="1"/>
            </p:cNvSpPr>
            <p:nvPr/>
          </p:nvSpPr>
          <p:spPr bwMode="auto">
            <a:xfrm>
              <a:off x="2555776" y="3527572"/>
              <a:ext cx="576362" cy="332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lnSpc>
                  <a:spcPct val="150000"/>
                </a:lnSpc>
              </a:pPr>
              <a:r>
                <a:rPr lang="en-GB" altLang="en-US" sz="2800" b="1">
                  <a:latin typeface="Comic Sans MS" panose="030F0702030302020204" pitchFamily="66" charset="0"/>
                </a:rPr>
                <a:t>4</a:t>
              </a:r>
            </a:p>
            <a:p>
              <a:pPr eaLnBrk="1" hangingPunct="1">
                <a:lnSpc>
                  <a:spcPct val="150000"/>
                </a:lnSpc>
              </a:pPr>
              <a:r>
                <a:rPr lang="en-GB" altLang="en-US" sz="2800" b="1">
                  <a:latin typeface="Comic Sans MS" panose="030F0702030302020204" pitchFamily="66" charset="0"/>
                </a:rPr>
                <a:t>5</a:t>
              </a:r>
            </a:p>
            <a:p>
              <a:pPr eaLnBrk="1" hangingPunct="1">
                <a:lnSpc>
                  <a:spcPct val="150000"/>
                </a:lnSpc>
              </a:pPr>
              <a:r>
                <a:rPr lang="en-GB" altLang="en-US" sz="2800" b="1">
                  <a:latin typeface="Comic Sans MS" panose="030F0702030302020204" pitchFamily="66" charset="0"/>
                </a:rPr>
                <a:t>6</a:t>
              </a:r>
            </a:p>
            <a:p>
              <a:pPr eaLnBrk="1" hangingPunct="1">
                <a:lnSpc>
                  <a:spcPct val="150000"/>
                </a:lnSpc>
              </a:pPr>
              <a:r>
                <a:rPr lang="en-GB" altLang="en-US" sz="2800" b="1">
                  <a:latin typeface="Comic Sans MS" panose="030F0702030302020204" pitchFamily="66" charset="0"/>
                </a:rPr>
                <a:t>7</a:t>
              </a:r>
            </a:p>
            <a:p>
              <a:pPr eaLnBrk="1" hangingPunct="1">
                <a:lnSpc>
                  <a:spcPct val="150000"/>
                </a:lnSpc>
              </a:pPr>
              <a:r>
                <a:rPr lang="en-GB" altLang="en-US" sz="2800" b="1">
                  <a:latin typeface="Comic Sans MS" panose="030F0702030302020204" pitchFamily="66" charset="0"/>
                </a:rPr>
                <a:t>8</a:t>
              </a:r>
            </a:p>
          </p:txBody>
        </p:sp>
        <p:sp>
          <p:nvSpPr>
            <p:cNvPr id="18469" name="TextBox 5"/>
            <p:cNvSpPr txBox="1">
              <a:spLocks noChangeArrowheads="1"/>
            </p:cNvSpPr>
            <p:nvPr/>
          </p:nvSpPr>
          <p:spPr bwMode="auto">
            <a:xfrm>
              <a:off x="3275856" y="5013176"/>
              <a:ext cx="49685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1  1  3  3  4  5  5  8  8  9</a:t>
              </a:r>
            </a:p>
          </p:txBody>
        </p:sp>
        <p:sp>
          <p:nvSpPr>
            <p:cNvPr id="18470" name="TextBox 6"/>
            <p:cNvSpPr txBox="1">
              <a:spLocks noChangeArrowheads="1"/>
            </p:cNvSpPr>
            <p:nvPr/>
          </p:nvSpPr>
          <p:spPr bwMode="auto">
            <a:xfrm>
              <a:off x="3275856" y="4365104"/>
              <a:ext cx="44644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2  3  4  7  7  8  9  9</a:t>
              </a:r>
            </a:p>
          </p:txBody>
        </p:sp>
        <p:sp>
          <p:nvSpPr>
            <p:cNvPr id="18471" name="TextBox 7"/>
            <p:cNvSpPr txBox="1">
              <a:spLocks noChangeArrowheads="1"/>
            </p:cNvSpPr>
            <p:nvPr/>
          </p:nvSpPr>
          <p:spPr bwMode="auto">
            <a:xfrm>
              <a:off x="3272943" y="5627241"/>
              <a:ext cx="49685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0  0  4  5  6</a:t>
              </a:r>
            </a:p>
          </p:txBody>
        </p:sp>
        <p:sp>
          <p:nvSpPr>
            <p:cNvPr id="18472" name="TextBox 8"/>
            <p:cNvSpPr txBox="1">
              <a:spLocks noChangeArrowheads="1"/>
            </p:cNvSpPr>
            <p:nvPr/>
          </p:nvSpPr>
          <p:spPr bwMode="auto">
            <a:xfrm>
              <a:off x="3306479" y="6281888"/>
              <a:ext cx="49685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0  1  1</a:t>
              </a:r>
            </a:p>
          </p:txBody>
        </p:sp>
        <p:sp>
          <p:nvSpPr>
            <p:cNvPr id="18473" name="TextBox 9"/>
            <p:cNvSpPr txBox="1">
              <a:spLocks noChangeArrowheads="1"/>
            </p:cNvSpPr>
            <p:nvPr/>
          </p:nvSpPr>
          <p:spPr bwMode="auto">
            <a:xfrm>
              <a:off x="3278770" y="3743117"/>
              <a:ext cx="49685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0  4  7  9</a:t>
              </a:r>
            </a:p>
          </p:txBody>
        </p:sp>
        <p:sp>
          <p:nvSpPr>
            <p:cNvPr id="18474" name="Rectangle 10"/>
            <p:cNvSpPr>
              <a:spLocks noChangeArrowheads="1"/>
            </p:cNvSpPr>
            <p:nvPr/>
          </p:nvSpPr>
          <p:spPr bwMode="auto">
            <a:xfrm>
              <a:off x="467544" y="4273316"/>
              <a:ext cx="1518396" cy="64627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lnSpc>
                  <a:spcPct val="150000"/>
                </a:lnSpc>
              </a:pPr>
              <a:r>
                <a:rPr lang="en-GB" altLang="en-US" sz="2400" b="1">
                  <a:latin typeface="Comic Sans MS" panose="030F0702030302020204" pitchFamily="66" charset="0"/>
                </a:rPr>
                <a:t>5|2 = 52</a:t>
              </a:r>
            </a:p>
          </p:txBody>
        </p:sp>
      </p:grpSp>
      <p:sp>
        <p:nvSpPr>
          <p:cNvPr id="18435" name="TextBox 12"/>
          <p:cNvSpPr txBox="1">
            <a:spLocks noChangeArrowheads="1"/>
          </p:cNvSpPr>
          <p:nvPr/>
        </p:nvSpPr>
        <p:spPr bwMode="auto">
          <a:xfrm>
            <a:off x="2323057" y="4013840"/>
            <a:ext cx="79200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a)	Calculate the median.</a:t>
            </a:r>
          </a:p>
          <a:p>
            <a:pPr eaLnBrk="1" hangingPunct="1"/>
            <a:r>
              <a:rPr lang="en-GB" altLang="en-US" sz="2400">
                <a:latin typeface="Comic Sans MS" panose="030F0702030302020204" pitchFamily="66" charset="0"/>
              </a:rPr>
              <a:t>b)	Calculate the range.</a:t>
            </a:r>
          </a:p>
        </p:txBody>
      </p:sp>
      <p:sp>
        <p:nvSpPr>
          <p:cNvPr id="14" name="AutoShape 13"/>
          <p:cNvSpPr>
            <a:spLocks noChangeArrowheads="1"/>
          </p:cNvSpPr>
          <p:nvPr/>
        </p:nvSpPr>
        <p:spPr bwMode="auto">
          <a:xfrm rot="2376432">
            <a:off x="5015457" y="661041"/>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15" name="AutoShape 13"/>
          <p:cNvSpPr>
            <a:spLocks noChangeArrowheads="1"/>
          </p:cNvSpPr>
          <p:nvPr/>
        </p:nvSpPr>
        <p:spPr bwMode="auto">
          <a:xfrm rot="2376432">
            <a:off x="5720307" y="3218503"/>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16" name="AutoShape 13"/>
          <p:cNvSpPr>
            <a:spLocks noChangeArrowheads="1"/>
          </p:cNvSpPr>
          <p:nvPr/>
        </p:nvSpPr>
        <p:spPr bwMode="auto">
          <a:xfrm rot="2376432">
            <a:off x="5720307" y="1288103"/>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17" name="AutoShape 13"/>
          <p:cNvSpPr>
            <a:spLocks noChangeArrowheads="1"/>
          </p:cNvSpPr>
          <p:nvPr/>
        </p:nvSpPr>
        <p:spPr bwMode="auto">
          <a:xfrm rot="2376432">
            <a:off x="5059907" y="2566041"/>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18" name="AutoShape 13"/>
          <p:cNvSpPr>
            <a:spLocks noChangeArrowheads="1"/>
          </p:cNvSpPr>
          <p:nvPr/>
        </p:nvSpPr>
        <p:spPr bwMode="auto">
          <a:xfrm rot="2376432">
            <a:off x="5383757" y="2566041"/>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19" name="AutoShape 13"/>
          <p:cNvSpPr>
            <a:spLocks noChangeArrowheads="1"/>
          </p:cNvSpPr>
          <p:nvPr/>
        </p:nvSpPr>
        <p:spPr bwMode="auto">
          <a:xfrm rot="2376432">
            <a:off x="5745707" y="2527941"/>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20" name="AutoShape 13"/>
          <p:cNvSpPr>
            <a:spLocks noChangeArrowheads="1"/>
          </p:cNvSpPr>
          <p:nvPr/>
        </p:nvSpPr>
        <p:spPr bwMode="auto">
          <a:xfrm rot="2376432">
            <a:off x="6106071" y="2527941"/>
            <a:ext cx="439737"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21" name="AutoShape 13"/>
          <p:cNvSpPr>
            <a:spLocks noChangeArrowheads="1"/>
          </p:cNvSpPr>
          <p:nvPr/>
        </p:nvSpPr>
        <p:spPr bwMode="auto">
          <a:xfrm rot="2376432">
            <a:off x="6382296" y="2566041"/>
            <a:ext cx="439737"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22" name="AutoShape 13"/>
          <p:cNvSpPr>
            <a:spLocks noChangeArrowheads="1"/>
          </p:cNvSpPr>
          <p:nvPr/>
        </p:nvSpPr>
        <p:spPr bwMode="auto">
          <a:xfrm rot="2376432">
            <a:off x="5083721" y="3259778"/>
            <a:ext cx="439737"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23" name="AutoShape 13"/>
          <p:cNvSpPr>
            <a:spLocks noChangeArrowheads="1"/>
          </p:cNvSpPr>
          <p:nvPr/>
        </p:nvSpPr>
        <p:spPr bwMode="auto">
          <a:xfrm rot="2376432">
            <a:off x="5426621" y="3167703"/>
            <a:ext cx="439737"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24" name="AutoShape 13"/>
          <p:cNvSpPr>
            <a:spLocks noChangeArrowheads="1"/>
          </p:cNvSpPr>
          <p:nvPr/>
        </p:nvSpPr>
        <p:spPr bwMode="auto">
          <a:xfrm rot="2376432">
            <a:off x="6063207" y="659453"/>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25" name="AutoShape 13"/>
          <p:cNvSpPr>
            <a:spLocks noChangeArrowheads="1"/>
          </p:cNvSpPr>
          <p:nvPr/>
        </p:nvSpPr>
        <p:spPr bwMode="auto">
          <a:xfrm rot="2376432">
            <a:off x="5720307" y="648341"/>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26" name="AutoShape 13"/>
          <p:cNvSpPr>
            <a:spLocks noChangeArrowheads="1"/>
          </p:cNvSpPr>
          <p:nvPr/>
        </p:nvSpPr>
        <p:spPr bwMode="auto">
          <a:xfrm rot="2376432">
            <a:off x="5401221" y="659453"/>
            <a:ext cx="439737"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27" name="AutoShape 13"/>
          <p:cNvSpPr>
            <a:spLocks noChangeArrowheads="1"/>
          </p:cNvSpPr>
          <p:nvPr/>
        </p:nvSpPr>
        <p:spPr bwMode="auto">
          <a:xfrm rot="2376432">
            <a:off x="5334546" y="1288103"/>
            <a:ext cx="439737"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28" name="AutoShape 13"/>
          <p:cNvSpPr>
            <a:spLocks noChangeArrowheads="1"/>
          </p:cNvSpPr>
          <p:nvPr/>
        </p:nvSpPr>
        <p:spPr bwMode="auto">
          <a:xfrm rot="2376432">
            <a:off x="5015457" y="1315091"/>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29" name="AutoShape 13"/>
          <p:cNvSpPr>
            <a:spLocks noChangeArrowheads="1"/>
          </p:cNvSpPr>
          <p:nvPr/>
        </p:nvSpPr>
        <p:spPr bwMode="auto">
          <a:xfrm rot="2376432">
            <a:off x="6106071" y="1273816"/>
            <a:ext cx="439737"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30" name="AutoShape 13"/>
          <p:cNvSpPr>
            <a:spLocks noChangeArrowheads="1"/>
          </p:cNvSpPr>
          <p:nvPr/>
        </p:nvSpPr>
        <p:spPr bwMode="auto">
          <a:xfrm rot="2376432">
            <a:off x="6425157" y="1273816"/>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31" name="AutoShape 13"/>
          <p:cNvSpPr>
            <a:spLocks noChangeArrowheads="1"/>
          </p:cNvSpPr>
          <p:nvPr/>
        </p:nvSpPr>
        <p:spPr bwMode="auto">
          <a:xfrm rot="2376432">
            <a:off x="6822032" y="1288103"/>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32" name="AutoShape 13"/>
          <p:cNvSpPr>
            <a:spLocks noChangeArrowheads="1"/>
          </p:cNvSpPr>
          <p:nvPr/>
        </p:nvSpPr>
        <p:spPr bwMode="auto">
          <a:xfrm rot="2376432">
            <a:off x="7174457" y="1288103"/>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33" name="AutoShape 13"/>
          <p:cNvSpPr>
            <a:spLocks noChangeArrowheads="1"/>
          </p:cNvSpPr>
          <p:nvPr/>
        </p:nvSpPr>
        <p:spPr bwMode="auto">
          <a:xfrm rot="2376432">
            <a:off x="7514182" y="1299216"/>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34" name="AutoShape 13"/>
          <p:cNvSpPr>
            <a:spLocks noChangeArrowheads="1"/>
          </p:cNvSpPr>
          <p:nvPr/>
        </p:nvSpPr>
        <p:spPr bwMode="auto">
          <a:xfrm rot="2376432">
            <a:off x="8217446" y="1913578"/>
            <a:ext cx="439737"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35" name="AutoShape 13"/>
          <p:cNvSpPr>
            <a:spLocks noChangeArrowheads="1"/>
          </p:cNvSpPr>
          <p:nvPr/>
        </p:nvSpPr>
        <p:spPr bwMode="auto">
          <a:xfrm rot="2376432">
            <a:off x="7831682" y="1943741"/>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36" name="AutoShape 13"/>
          <p:cNvSpPr>
            <a:spLocks noChangeArrowheads="1"/>
          </p:cNvSpPr>
          <p:nvPr/>
        </p:nvSpPr>
        <p:spPr bwMode="auto">
          <a:xfrm rot="2376432">
            <a:off x="6342607" y="1934216"/>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37" name="AutoShape 13"/>
          <p:cNvSpPr>
            <a:spLocks noChangeArrowheads="1"/>
          </p:cNvSpPr>
          <p:nvPr/>
        </p:nvSpPr>
        <p:spPr bwMode="auto">
          <a:xfrm rot="2376432">
            <a:off x="7415757" y="1935803"/>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38" name="AutoShape 13"/>
          <p:cNvSpPr>
            <a:spLocks noChangeArrowheads="1"/>
          </p:cNvSpPr>
          <p:nvPr/>
        </p:nvSpPr>
        <p:spPr bwMode="auto">
          <a:xfrm rot="2376432">
            <a:off x="5367882" y="1938978"/>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39" name="AutoShape 13"/>
          <p:cNvSpPr>
            <a:spLocks noChangeArrowheads="1"/>
          </p:cNvSpPr>
          <p:nvPr/>
        </p:nvSpPr>
        <p:spPr bwMode="auto">
          <a:xfrm rot="2376432">
            <a:off x="5015457" y="1938978"/>
            <a:ext cx="439738"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41" name="AutoShape 13"/>
          <p:cNvSpPr>
            <a:spLocks noChangeArrowheads="1"/>
          </p:cNvSpPr>
          <p:nvPr/>
        </p:nvSpPr>
        <p:spPr bwMode="auto">
          <a:xfrm rot="2376432">
            <a:off x="7090321" y="1907228"/>
            <a:ext cx="439737"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42" name="AutoShape 13"/>
          <p:cNvSpPr>
            <a:spLocks noChangeArrowheads="1"/>
          </p:cNvSpPr>
          <p:nvPr/>
        </p:nvSpPr>
        <p:spPr bwMode="auto">
          <a:xfrm rot="2376432">
            <a:off x="6699796" y="1935803"/>
            <a:ext cx="439737"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43" name="Oval 42"/>
          <p:cNvSpPr>
            <a:spLocks noChangeArrowheads="1"/>
          </p:cNvSpPr>
          <p:nvPr/>
        </p:nvSpPr>
        <p:spPr bwMode="auto">
          <a:xfrm>
            <a:off x="4305845" y="1869127"/>
            <a:ext cx="546100" cy="546100"/>
          </a:xfrm>
          <a:prstGeom prst="ellipse">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eaLnBrk="0" hangingPunct="0">
              <a:defRPr>
                <a:solidFill>
                  <a:schemeClr val="tx1"/>
                </a:solidFill>
                <a:latin typeface="Arial" panose="020B0604020202020204" pitchFamily="34" charset="0"/>
                <a:ea typeface="Microsoft YaHei" panose="020B0503020204020204" pitchFamily="34" charset="-122"/>
              </a:defRPr>
            </a:lvl1pPr>
            <a:lvl2pPr marL="742950" indent="-285750" defTabSz="449263" eaLnBrk="0" hangingPunct="0">
              <a:defRPr>
                <a:solidFill>
                  <a:schemeClr val="tx1"/>
                </a:solidFill>
                <a:latin typeface="Arial" panose="020B0604020202020204" pitchFamily="34" charset="0"/>
                <a:ea typeface="Microsoft YaHei" panose="020B0503020204020204" pitchFamily="34" charset="-122"/>
              </a:defRPr>
            </a:lvl2pPr>
            <a:lvl3pPr marL="1143000" indent="-228600" defTabSz="449263" eaLnBrk="0" hangingPunct="0">
              <a:defRPr>
                <a:solidFill>
                  <a:schemeClr val="tx1"/>
                </a:solidFill>
                <a:latin typeface="Arial" panose="020B0604020202020204" pitchFamily="34" charset="0"/>
                <a:ea typeface="Microsoft YaHei" panose="020B0503020204020204" pitchFamily="34" charset="-122"/>
              </a:defRPr>
            </a:lvl3pPr>
            <a:lvl4pPr marL="1600200" indent="-228600" defTabSz="449263" eaLnBrk="0" hangingPunct="0">
              <a:defRPr>
                <a:solidFill>
                  <a:schemeClr val="tx1"/>
                </a:solidFill>
                <a:latin typeface="Arial" panose="020B0604020202020204" pitchFamily="34" charset="0"/>
                <a:ea typeface="Microsoft YaHei" panose="020B0503020204020204" pitchFamily="34" charset="-122"/>
              </a:defRPr>
            </a:lvl4pPr>
            <a:lvl5pPr marL="2057400" indent="-228600" defTabSz="449263" eaLnBrk="0" hangingPunct="0">
              <a:defRPr>
                <a:solidFill>
                  <a:schemeClr val="tx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a:lnSpc>
                <a:spcPct val="93000"/>
              </a:lnSpc>
              <a:buClr>
                <a:srgbClr val="000000"/>
              </a:buClr>
              <a:buSzPct val="100000"/>
              <a:buFont typeface="Times New Roman" panose="02020603050405020304" pitchFamily="18" charset="0"/>
              <a:buNone/>
            </a:pPr>
            <a:endParaRPr lang="en-US" altLang="en-US">
              <a:solidFill>
                <a:schemeClr val="bg1"/>
              </a:solidFill>
            </a:endParaRPr>
          </a:p>
        </p:txBody>
      </p:sp>
      <p:sp>
        <p:nvSpPr>
          <p:cNvPr id="44" name="Oval 43"/>
          <p:cNvSpPr>
            <a:spLocks noChangeArrowheads="1"/>
          </p:cNvSpPr>
          <p:nvPr/>
        </p:nvSpPr>
        <p:spPr bwMode="auto">
          <a:xfrm>
            <a:off x="5666333" y="1891352"/>
            <a:ext cx="760413" cy="546100"/>
          </a:xfrm>
          <a:prstGeom prst="ellipse">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eaLnBrk="0" hangingPunct="0">
              <a:defRPr>
                <a:solidFill>
                  <a:schemeClr val="tx1"/>
                </a:solidFill>
                <a:latin typeface="Arial" panose="020B0604020202020204" pitchFamily="34" charset="0"/>
                <a:ea typeface="Microsoft YaHei" panose="020B0503020204020204" pitchFamily="34" charset="-122"/>
              </a:defRPr>
            </a:lvl1pPr>
            <a:lvl2pPr marL="742950" indent="-285750" defTabSz="449263" eaLnBrk="0" hangingPunct="0">
              <a:defRPr>
                <a:solidFill>
                  <a:schemeClr val="tx1"/>
                </a:solidFill>
                <a:latin typeface="Arial" panose="020B0604020202020204" pitchFamily="34" charset="0"/>
                <a:ea typeface="Microsoft YaHei" panose="020B0503020204020204" pitchFamily="34" charset="-122"/>
              </a:defRPr>
            </a:lvl2pPr>
            <a:lvl3pPr marL="1143000" indent="-228600" defTabSz="449263" eaLnBrk="0" hangingPunct="0">
              <a:defRPr>
                <a:solidFill>
                  <a:schemeClr val="tx1"/>
                </a:solidFill>
                <a:latin typeface="Arial" panose="020B0604020202020204" pitchFamily="34" charset="0"/>
                <a:ea typeface="Microsoft YaHei" panose="020B0503020204020204" pitchFamily="34" charset="-122"/>
              </a:defRPr>
            </a:lvl3pPr>
            <a:lvl4pPr marL="1600200" indent="-228600" defTabSz="449263" eaLnBrk="0" hangingPunct="0">
              <a:defRPr>
                <a:solidFill>
                  <a:schemeClr val="tx1"/>
                </a:solidFill>
                <a:latin typeface="Arial" panose="020B0604020202020204" pitchFamily="34" charset="0"/>
                <a:ea typeface="Microsoft YaHei" panose="020B0503020204020204" pitchFamily="34" charset="-122"/>
              </a:defRPr>
            </a:lvl4pPr>
            <a:lvl5pPr marL="2057400" indent="-228600" defTabSz="449263" eaLnBrk="0" hangingPunct="0">
              <a:defRPr>
                <a:solidFill>
                  <a:schemeClr val="tx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a:lnSpc>
                <a:spcPct val="93000"/>
              </a:lnSpc>
              <a:buClr>
                <a:srgbClr val="000000"/>
              </a:buClr>
              <a:buSzPct val="100000"/>
              <a:buFont typeface="Times New Roman" panose="02020603050405020304" pitchFamily="18" charset="0"/>
              <a:buNone/>
            </a:pPr>
            <a:endParaRPr lang="en-US" altLang="en-US">
              <a:solidFill>
                <a:schemeClr val="bg1"/>
              </a:solidFill>
            </a:endParaRPr>
          </a:p>
        </p:txBody>
      </p:sp>
      <p:sp>
        <p:nvSpPr>
          <p:cNvPr id="45" name="Rectangle 44"/>
          <p:cNvSpPr>
            <a:spLocks noChangeArrowheads="1"/>
          </p:cNvSpPr>
          <p:nvPr/>
        </p:nvSpPr>
        <p:spPr bwMode="auto">
          <a:xfrm>
            <a:off x="6372770" y="4028127"/>
            <a:ext cx="766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000" b="1">
                <a:solidFill>
                  <a:srgbClr val="FF0000"/>
                </a:solidFill>
                <a:latin typeface="Comic Sans MS" panose="030F0702030302020204" pitchFamily="66" charset="0"/>
              </a:rPr>
              <a:t>= 63</a:t>
            </a:r>
            <a:endParaRPr lang="en-GB" altLang="en-US" sz="2000" b="1">
              <a:solidFill>
                <a:srgbClr val="FF0000"/>
              </a:solidFill>
            </a:endParaRPr>
          </a:p>
        </p:txBody>
      </p:sp>
    </p:spTree>
    <p:extLst>
      <p:ext uri="{BB962C8B-B14F-4D97-AF65-F5344CB8AC3E}">
        <p14:creationId xmlns:p14="http://schemas.microsoft.com/office/powerpoint/2010/main" val="12595122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500"/>
                                        <p:tgtEl>
                                          <p:spTgt spid="2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500"/>
                                        <p:tgtEl>
                                          <p:spTgt spid="2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500"/>
                                        <p:tgtEl>
                                          <p:spTgt spid="2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500"/>
                                        <p:tgtEl>
                                          <p:spTgt spid="2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500"/>
                                        <p:tgtEl>
                                          <p:spTgt spid="2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500"/>
                                        <p:tgtEl>
                                          <p:spTgt spid="27"/>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500"/>
                                        <p:tgtEl>
                                          <p:spTgt spid="19"/>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500"/>
                                        <p:tgtEl>
                                          <p:spTgt spid="18"/>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fade">
                                      <p:cBhvr>
                                        <p:cTn id="58" dur="500"/>
                                        <p:tgtEl>
                                          <p:spTgt spid="16"/>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500"/>
                                        <p:tgtEl>
                                          <p:spTgt spid="29"/>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fade">
                                      <p:cBhvr>
                                        <p:cTn id="66" dur="500"/>
                                        <p:tgtEl>
                                          <p:spTgt spid="17"/>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fade">
                                      <p:cBhvr>
                                        <p:cTn id="71" dur="500"/>
                                        <p:tgtEl>
                                          <p:spTgt spid="3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34"/>
                                        </p:tgtEl>
                                        <p:attrNameLst>
                                          <p:attrName>style.visibility</p:attrName>
                                        </p:attrNameLst>
                                      </p:cBhvr>
                                      <p:to>
                                        <p:strVal val="visible"/>
                                      </p:to>
                                    </p:set>
                                    <p:animEffect transition="in" filter="fade">
                                      <p:cBhvr>
                                        <p:cTn id="74" dur="500"/>
                                        <p:tgtEl>
                                          <p:spTgt spid="34"/>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500"/>
                                        <p:tgtEl>
                                          <p:spTgt spid="31"/>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35"/>
                                        </p:tgtEl>
                                        <p:attrNameLst>
                                          <p:attrName>style.visibility</p:attrName>
                                        </p:attrNameLst>
                                      </p:cBhvr>
                                      <p:to>
                                        <p:strVal val="visible"/>
                                      </p:to>
                                    </p:set>
                                    <p:animEffect transition="in" filter="fade">
                                      <p:cBhvr>
                                        <p:cTn id="82" dur="500"/>
                                        <p:tgtEl>
                                          <p:spTgt spid="35"/>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2"/>
                                        </p:tgtEl>
                                        <p:attrNameLst>
                                          <p:attrName>style.visibility</p:attrName>
                                        </p:attrNameLst>
                                      </p:cBhvr>
                                      <p:to>
                                        <p:strVal val="visible"/>
                                      </p:to>
                                    </p:set>
                                    <p:animEffect transition="in" filter="fade">
                                      <p:cBhvr>
                                        <p:cTn id="87" dur="500"/>
                                        <p:tgtEl>
                                          <p:spTgt spid="32"/>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37"/>
                                        </p:tgtEl>
                                        <p:attrNameLst>
                                          <p:attrName>style.visibility</p:attrName>
                                        </p:attrNameLst>
                                      </p:cBhvr>
                                      <p:to>
                                        <p:strVal val="visible"/>
                                      </p:to>
                                    </p:set>
                                    <p:animEffect transition="in" filter="fade">
                                      <p:cBhvr>
                                        <p:cTn id="90" dur="500"/>
                                        <p:tgtEl>
                                          <p:spTgt spid="37"/>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33"/>
                                        </p:tgtEl>
                                        <p:attrNameLst>
                                          <p:attrName>style.visibility</p:attrName>
                                        </p:attrNameLst>
                                      </p:cBhvr>
                                      <p:to>
                                        <p:strVal val="visible"/>
                                      </p:to>
                                    </p:set>
                                    <p:animEffect transition="in" filter="fade">
                                      <p:cBhvr>
                                        <p:cTn id="95" dur="500"/>
                                        <p:tgtEl>
                                          <p:spTgt spid="33"/>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41"/>
                                        </p:tgtEl>
                                        <p:attrNameLst>
                                          <p:attrName>style.visibility</p:attrName>
                                        </p:attrNameLst>
                                      </p:cBhvr>
                                      <p:to>
                                        <p:strVal val="visible"/>
                                      </p:to>
                                    </p:set>
                                    <p:animEffect transition="in" filter="fade">
                                      <p:cBhvr>
                                        <p:cTn id="98" dur="500"/>
                                        <p:tgtEl>
                                          <p:spTgt spid="41"/>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42"/>
                                        </p:tgtEl>
                                        <p:attrNameLst>
                                          <p:attrName>style.visibility</p:attrName>
                                        </p:attrNameLst>
                                      </p:cBhvr>
                                      <p:to>
                                        <p:strVal val="visible"/>
                                      </p:to>
                                    </p:set>
                                    <p:animEffect transition="in" filter="fade">
                                      <p:cBhvr>
                                        <p:cTn id="103" dur="500"/>
                                        <p:tgtEl>
                                          <p:spTgt spid="42"/>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39"/>
                                        </p:tgtEl>
                                        <p:attrNameLst>
                                          <p:attrName>style.visibility</p:attrName>
                                        </p:attrNameLst>
                                      </p:cBhvr>
                                      <p:to>
                                        <p:strVal val="visible"/>
                                      </p:to>
                                    </p:set>
                                    <p:animEffect transition="in" filter="fade">
                                      <p:cBhvr>
                                        <p:cTn id="106" dur="500"/>
                                        <p:tgtEl>
                                          <p:spTgt spid="39"/>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38"/>
                                        </p:tgtEl>
                                        <p:attrNameLst>
                                          <p:attrName>style.visibility</p:attrName>
                                        </p:attrNameLst>
                                      </p:cBhvr>
                                      <p:to>
                                        <p:strVal val="visible"/>
                                      </p:to>
                                    </p:set>
                                    <p:animEffect transition="in" filter="fade">
                                      <p:cBhvr>
                                        <p:cTn id="111" dur="500"/>
                                        <p:tgtEl>
                                          <p:spTgt spid="38"/>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36"/>
                                        </p:tgtEl>
                                        <p:attrNameLst>
                                          <p:attrName>style.visibility</p:attrName>
                                        </p:attrNameLst>
                                      </p:cBhvr>
                                      <p:to>
                                        <p:strVal val="visible"/>
                                      </p:to>
                                    </p:set>
                                    <p:animEffect transition="in" filter="fade">
                                      <p:cBhvr>
                                        <p:cTn id="114" dur="500"/>
                                        <p:tgtEl>
                                          <p:spTgt spid="36"/>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43"/>
                                        </p:tgtEl>
                                        <p:attrNameLst>
                                          <p:attrName>style.visibility</p:attrName>
                                        </p:attrNameLst>
                                      </p:cBhvr>
                                      <p:to>
                                        <p:strVal val="visible"/>
                                      </p:to>
                                    </p:set>
                                    <p:animEffect transition="in" filter="fade">
                                      <p:cBhvr>
                                        <p:cTn id="119" dur="500"/>
                                        <p:tgtEl>
                                          <p:spTgt spid="43"/>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44"/>
                                        </p:tgtEl>
                                        <p:attrNameLst>
                                          <p:attrName>style.visibility</p:attrName>
                                        </p:attrNameLst>
                                      </p:cBhvr>
                                      <p:to>
                                        <p:strVal val="visible"/>
                                      </p:to>
                                    </p:set>
                                    <p:animEffect transition="in" filter="fade">
                                      <p:cBhvr>
                                        <p:cTn id="122" dur="500"/>
                                        <p:tgtEl>
                                          <p:spTgt spid="44"/>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45"/>
                                        </p:tgtEl>
                                        <p:attrNameLst>
                                          <p:attrName>style.visibility</p:attrName>
                                        </p:attrNameLst>
                                      </p:cBhvr>
                                      <p:to>
                                        <p:strVal val="visible"/>
                                      </p:to>
                                    </p:set>
                                    <p:animEffect transition="in" filter="fade">
                                      <p:cBhvr>
                                        <p:cTn id="12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1" grpId="0" animBg="1"/>
      <p:bldP spid="42" grpId="0" animBg="1"/>
      <p:bldP spid="43" grpId="0" animBg="1"/>
      <p:bldP spid="44" grpId="0" animBg="1"/>
      <p:bldP spid="45"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9458" name="Group 11"/>
          <p:cNvGrpSpPr>
            <a:grpSpLocks/>
          </p:cNvGrpSpPr>
          <p:nvPr/>
        </p:nvGrpSpPr>
        <p:grpSpPr bwMode="auto">
          <a:xfrm>
            <a:off x="2380470" y="509896"/>
            <a:ext cx="7807325" cy="3323987"/>
            <a:chOff x="467544" y="3527572"/>
            <a:chExt cx="7807487" cy="3323686"/>
          </a:xfrm>
        </p:grpSpPr>
        <p:sp>
          <p:nvSpPr>
            <p:cNvPr id="19467" name="Line 6"/>
            <p:cNvSpPr>
              <a:spLocks noChangeShapeType="1"/>
            </p:cNvSpPr>
            <p:nvPr/>
          </p:nvSpPr>
          <p:spPr bwMode="auto">
            <a:xfrm>
              <a:off x="3132138" y="3638550"/>
              <a:ext cx="0" cy="30305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9468" name="TextBox 4"/>
            <p:cNvSpPr txBox="1">
              <a:spLocks noChangeArrowheads="1"/>
            </p:cNvSpPr>
            <p:nvPr/>
          </p:nvSpPr>
          <p:spPr bwMode="auto">
            <a:xfrm>
              <a:off x="2555776" y="3527572"/>
              <a:ext cx="576362" cy="332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lnSpc>
                  <a:spcPct val="150000"/>
                </a:lnSpc>
              </a:pPr>
              <a:r>
                <a:rPr lang="en-GB" altLang="en-US" sz="2800" b="1">
                  <a:latin typeface="Comic Sans MS" panose="030F0702030302020204" pitchFamily="66" charset="0"/>
                </a:rPr>
                <a:t>4</a:t>
              </a:r>
            </a:p>
            <a:p>
              <a:pPr eaLnBrk="1" hangingPunct="1">
                <a:lnSpc>
                  <a:spcPct val="150000"/>
                </a:lnSpc>
              </a:pPr>
              <a:r>
                <a:rPr lang="en-GB" altLang="en-US" sz="2800" b="1">
                  <a:latin typeface="Comic Sans MS" panose="030F0702030302020204" pitchFamily="66" charset="0"/>
                </a:rPr>
                <a:t>5</a:t>
              </a:r>
            </a:p>
            <a:p>
              <a:pPr eaLnBrk="1" hangingPunct="1">
                <a:lnSpc>
                  <a:spcPct val="150000"/>
                </a:lnSpc>
              </a:pPr>
              <a:r>
                <a:rPr lang="en-GB" altLang="en-US" sz="2800" b="1">
                  <a:latin typeface="Comic Sans MS" panose="030F0702030302020204" pitchFamily="66" charset="0"/>
                </a:rPr>
                <a:t>6</a:t>
              </a:r>
            </a:p>
            <a:p>
              <a:pPr eaLnBrk="1" hangingPunct="1">
                <a:lnSpc>
                  <a:spcPct val="150000"/>
                </a:lnSpc>
              </a:pPr>
              <a:r>
                <a:rPr lang="en-GB" altLang="en-US" sz="2800" b="1">
                  <a:latin typeface="Comic Sans MS" panose="030F0702030302020204" pitchFamily="66" charset="0"/>
                </a:rPr>
                <a:t>7</a:t>
              </a:r>
            </a:p>
            <a:p>
              <a:pPr eaLnBrk="1" hangingPunct="1">
                <a:lnSpc>
                  <a:spcPct val="150000"/>
                </a:lnSpc>
              </a:pPr>
              <a:r>
                <a:rPr lang="en-GB" altLang="en-US" sz="2800" b="1">
                  <a:latin typeface="Comic Sans MS" panose="030F0702030302020204" pitchFamily="66" charset="0"/>
                </a:rPr>
                <a:t>8</a:t>
              </a:r>
            </a:p>
          </p:txBody>
        </p:sp>
        <p:sp>
          <p:nvSpPr>
            <p:cNvPr id="19469" name="TextBox 5"/>
            <p:cNvSpPr txBox="1">
              <a:spLocks noChangeArrowheads="1"/>
            </p:cNvSpPr>
            <p:nvPr/>
          </p:nvSpPr>
          <p:spPr bwMode="auto">
            <a:xfrm>
              <a:off x="3275856" y="5013176"/>
              <a:ext cx="49685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1  1  3  3  4  5  5  8  8  9</a:t>
              </a:r>
            </a:p>
          </p:txBody>
        </p:sp>
        <p:sp>
          <p:nvSpPr>
            <p:cNvPr id="19470" name="TextBox 6"/>
            <p:cNvSpPr txBox="1">
              <a:spLocks noChangeArrowheads="1"/>
            </p:cNvSpPr>
            <p:nvPr/>
          </p:nvSpPr>
          <p:spPr bwMode="auto">
            <a:xfrm>
              <a:off x="3275856" y="4365104"/>
              <a:ext cx="44644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2  3  4  7  7  8  9  9</a:t>
              </a:r>
            </a:p>
          </p:txBody>
        </p:sp>
        <p:sp>
          <p:nvSpPr>
            <p:cNvPr id="19471" name="TextBox 7"/>
            <p:cNvSpPr txBox="1">
              <a:spLocks noChangeArrowheads="1"/>
            </p:cNvSpPr>
            <p:nvPr/>
          </p:nvSpPr>
          <p:spPr bwMode="auto">
            <a:xfrm>
              <a:off x="3272943" y="5627241"/>
              <a:ext cx="49685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0  0  4  5  6</a:t>
              </a:r>
            </a:p>
          </p:txBody>
        </p:sp>
        <p:sp>
          <p:nvSpPr>
            <p:cNvPr id="19472" name="TextBox 8"/>
            <p:cNvSpPr txBox="1">
              <a:spLocks noChangeArrowheads="1"/>
            </p:cNvSpPr>
            <p:nvPr/>
          </p:nvSpPr>
          <p:spPr bwMode="auto">
            <a:xfrm>
              <a:off x="3306479" y="6281888"/>
              <a:ext cx="49685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0  1  1</a:t>
              </a:r>
            </a:p>
          </p:txBody>
        </p:sp>
        <p:sp>
          <p:nvSpPr>
            <p:cNvPr id="19473" name="TextBox 9"/>
            <p:cNvSpPr txBox="1">
              <a:spLocks noChangeArrowheads="1"/>
            </p:cNvSpPr>
            <p:nvPr/>
          </p:nvSpPr>
          <p:spPr bwMode="auto">
            <a:xfrm>
              <a:off x="3278770" y="3743117"/>
              <a:ext cx="49685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0  4  7  9</a:t>
              </a:r>
            </a:p>
          </p:txBody>
        </p:sp>
        <p:sp>
          <p:nvSpPr>
            <p:cNvPr id="19474" name="Rectangle 10"/>
            <p:cNvSpPr>
              <a:spLocks noChangeArrowheads="1"/>
            </p:cNvSpPr>
            <p:nvPr/>
          </p:nvSpPr>
          <p:spPr bwMode="auto">
            <a:xfrm>
              <a:off x="467544" y="4273316"/>
              <a:ext cx="1518396" cy="64627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lnSpc>
                  <a:spcPct val="150000"/>
                </a:lnSpc>
              </a:pPr>
              <a:r>
                <a:rPr lang="en-GB" altLang="en-US" sz="2400" b="1">
                  <a:latin typeface="Comic Sans MS" panose="030F0702030302020204" pitchFamily="66" charset="0"/>
                </a:rPr>
                <a:t>5|2 = 52</a:t>
              </a:r>
            </a:p>
          </p:txBody>
        </p:sp>
      </p:grpSp>
      <p:sp>
        <p:nvSpPr>
          <p:cNvPr id="19459" name="TextBox 12"/>
          <p:cNvSpPr txBox="1">
            <a:spLocks noChangeArrowheads="1"/>
          </p:cNvSpPr>
          <p:nvPr/>
        </p:nvSpPr>
        <p:spPr bwMode="auto">
          <a:xfrm>
            <a:off x="2486831" y="4054783"/>
            <a:ext cx="79200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a)	Calculate the median.</a:t>
            </a:r>
          </a:p>
          <a:p>
            <a:pPr eaLnBrk="1" hangingPunct="1"/>
            <a:r>
              <a:rPr lang="en-GB" altLang="en-US" sz="2400">
                <a:latin typeface="Comic Sans MS" panose="030F0702030302020204" pitchFamily="66" charset="0"/>
              </a:rPr>
              <a:t>b)	Calculate the range.</a:t>
            </a:r>
          </a:p>
        </p:txBody>
      </p:sp>
      <p:sp>
        <p:nvSpPr>
          <p:cNvPr id="19460" name="Rectangle 44"/>
          <p:cNvSpPr>
            <a:spLocks noChangeArrowheads="1"/>
          </p:cNvSpPr>
          <p:nvPr/>
        </p:nvSpPr>
        <p:spPr bwMode="auto">
          <a:xfrm>
            <a:off x="6536544" y="4069070"/>
            <a:ext cx="766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000" b="1">
                <a:solidFill>
                  <a:srgbClr val="FF0000"/>
                </a:solidFill>
                <a:latin typeface="Comic Sans MS" panose="030F0702030302020204" pitchFamily="66" charset="0"/>
              </a:rPr>
              <a:t>= 63</a:t>
            </a:r>
            <a:endParaRPr lang="en-GB" altLang="en-US" sz="2000" b="1">
              <a:solidFill>
                <a:srgbClr val="FF0000"/>
              </a:solidFill>
            </a:endParaRPr>
          </a:p>
        </p:txBody>
      </p:sp>
      <p:sp>
        <p:nvSpPr>
          <p:cNvPr id="46" name="Rectangle 45"/>
          <p:cNvSpPr>
            <a:spLocks noChangeArrowheads="1"/>
          </p:cNvSpPr>
          <p:nvPr/>
        </p:nvSpPr>
        <p:spPr bwMode="auto">
          <a:xfrm>
            <a:off x="6323819" y="4421495"/>
            <a:ext cx="14589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000" b="1">
                <a:solidFill>
                  <a:srgbClr val="FF0000"/>
                </a:solidFill>
                <a:latin typeface="Comic Sans MS" panose="030F0702030302020204" pitchFamily="66" charset="0"/>
              </a:rPr>
              <a:t>= 81 - 40</a:t>
            </a:r>
            <a:endParaRPr lang="en-GB" altLang="en-US" sz="2000" b="1">
              <a:solidFill>
                <a:srgbClr val="FF0000"/>
              </a:solidFill>
            </a:endParaRPr>
          </a:p>
        </p:txBody>
      </p:sp>
      <p:sp>
        <p:nvSpPr>
          <p:cNvPr id="47" name="Oval 46"/>
          <p:cNvSpPr>
            <a:spLocks noChangeArrowheads="1"/>
          </p:cNvSpPr>
          <p:nvPr/>
        </p:nvSpPr>
        <p:spPr bwMode="auto">
          <a:xfrm>
            <a:off x="4437869" y="621020"/>
            <a:ext cx="546100" cy="546100"/>
          </a:xfrm>
          <a:prstGeom prst="ellipse">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eaLnBrk="0" hangingPunct="0">
              <a:defRPr>
                <a:solidFill>
                  <a:schemeClr val="tx1"/>
                </a:solidFill>
                <a:latin typeface="Arial" panose="020B0604020202020204" pitchFamily="34" charset="0"/>
                <a:ea typeface="Microsoft YaHei" panose="020B0503020204020204" pitchFamily="34" charset="-122"/>
              </a:defRPr>
            </a:lvl1pPr>
            <a:lvl2pPr marL="742950" indent="-285750" defTabSz="449263" eaLnBrk="0" hangingPunct="0">
              <a:defRPr>
                <a:solidFill>
                  <a:schemeClr val="tx1"/>
                </a:solidFill>
                <a:latin typeface="Arial" panose="020B0604020202020204" pitchFamily="34" charset="0"/>
                <a:ea typeface="Microsoft YaHei" panose="020B0503020204020204" pitchFamily="34" charset="-122"/>
              </a:defRPr>
            </a:lvl2pPr>
            <a:lvl3pPr marL="1143000" indent="-228600" defTabSz="449263" eaLnBrk="0" hangingPunct="0">
              <a:defRPr>
                <a:solidFill>
                  <a:schemeClr val="tx1"/>
                </a:solidFill>
                <a:latin typeface="Arial" panose="020B0604020202020204" pitchFamily="34" charset="0"/>
                <a:ea typeface="Microsoft YaHei" panose="020B0503020204020204" pitchFamily="34" charset="-122"/>
              </a:defRPr>
            </a:lvl3pPr>
            <a:lvl4pPr marL="1600200" indent="-228600" defTabSz="449263" eaLnBrk="0" hangingPunct="0">
              <a:defRPr>
                <a:solidFill>
                  <a:schemeClr val="tx1"/>
                </a:solidFill>
                <a:latin typeface="Arial" panose="020B0604020202020204" pitchFamily="34" charset="0"/>
                <a:ea typeface="Microsoft YaHei" panose="020B0503020204020204" pitchFamily="34" charset="-122"/>
              </a:defRPr>
            </a:lvl4pPr>
            <a:lvl5pPr marL="2057400" indent="-228600" defTabSz="449263" eaLnBrk="0" hangingPunct="0">
              <a:defRPr>
                <a:solidFill>
                  <a:schemeClr val="tx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a:lnSpc>
                <a:spcPct val="93000"/>
              </a:lnSpc>
              <a:buClr>
                <a:srgbClr val="000000"/>
              </a:buClr>
              <a:buSzPct val="100000"/>
              <a:buFont typeface="Times New Roman" panose="02020603050405020304" pitchFamily="18" charset="0"/>
              <a:buNone/>
            </a:pPr>
            <a:endParaRPr lang="en-US" altLang="en-US">
              <a:solidFill>
                <a:schemeClr val="bg1"/>
              </a:solidFill>
            </a:endParaRPr>
          </a:p>
        </p:txBody>
      </p:sp>
      <p:sp>
        <p:nvSpPr>
          <p:cNvPr id="48" name="Oval 47"/>
          <p:cNvSpPr>
            <a:spLocks noChangeArrowheads="1"/>
          </p:cNvSpPr>
          <p:nvPr/>
        </p:nvSpPr>
        <p:spPr bwMode="auto">
          <a:xfrm>
            <a:off x="5109381" y="640070"/>
            <a:ext cx="547688" cy="546100"/>
          </a:xfrm>
          <a:prstGeom prst="ellipse">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eaLnBrk="0" hangingPunct="0">
              <a:defRPr>
                <a:solidFill>
                  <a:schemeClr val="tx1"/>
                </a:solidFill>
                <a:latin typeface="Arial" panose="020B0604020202020204" pitchFamily="34" charset="0"/>
                <a:ea typeface="Microsoft YaHei" panose="020B0503020204020204" pitchFamily="34" charset="-122"/>
              </a:defRPr>
            </a:lvl1pPr>
            <a:lvl2pPr marL="742950" indent="-285750" defTabSz="449263" eaLnBrk="0" hangingPunct="0">
              <a:defRPr>
                <a:solidFill>
                  <a:schemeClr val="tx1"/>
                </a:solidFill>
                <a:latin typeface="Arial" panose="020B0604020202020204" pitchFamily="34" charset="0"/>
                <a:ea typeface="Microsoft YaHei" panose="020B0503020204020204" pitchFamily="34" charset="-122"/>
              </a:defRPr>
            </a:lvl2pPr>
            <a:lvl3pPr marL="1143000" indent="-228600" defTabSz="449263" eaLnBrk="0" hangingPunct="0">
              <a:defRPr>
                <a:solidFill>
                  <a:schemeClr val="tx1"/>
                </a:solidFill>
                <a:latin typeface="Arial" panose="020B0604020202020204" pitchFamily="34" charset="0"/>
                <a:ea typeface="Microsoft YaHei" panose="020B0503020204020204" pitchFamily="34" charset="-122"/>
              </a:defRPr>
            </a:lvl3pPr>
            <a:lvl4pPr marL="1600200" indent="-228600" defTabSz="449263" eaLnBrk="0" hangingPunct="0">
              <a:defRPr>
                <a:solidFill>
                  <a:schemeClr val="tx1"/>
                </a:solidFill>
                <a:latin typeface="Arial" panose="020B0604020202020204" pitchFamily="34" charset="0"/>
                <a:ea typeface="Microsoft YaHei" panose="020B0503020204020204" pitchFamily="34" charset="-122"/>
              </a:defRPr>
            </a:lvl4pPr>
            <a:lvl5pPr marL="2057400" indent="-228600" defTabSz="449263" eaLnBrk="0" hangingPunct="0">
              <a:defRPr>
                <a:solidFill>
                  <a:schemeClr val="tx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a:lnSpc>
                <a:spcPct val="93000"/>
              </a:lnSpc>
              <a:buClr>
                <a:srgbClr val="000000"/>
              </a:buClr>
              <a:buSzPct val="100000"/>
              <a:buFont typeface="Times New Roman" panose="02020603050405020304" pitchFamily="18" charset="0"/>
              <a:buNone/>
            </a:pPr>
            <a:endParaRPr lang="en-US" altLang="en-US">
              <a:solidFill>
                <a:schemeClr val="bg1"/>
              </a:solidFill>
            </a:endParaRPr>
          </a:p>
        </p:txBody>
      </p:sp>
      <p:sp>
        <p:nvSpPr>
          <p:cNvPr id="49" name="Oval 48"/>
          <p:cNvSpPr>
            <a:spLocks noChangeArrowheads="1"/>
          </p:cNvSpPr>
          <p:nvPr/>
        </p:nvSpPr>
        <p:spPr bwMode="auto">
          <a:xfrm>
            <a:off x="4417231" y="3214995"/>
            <a:ext cx="547688" cy="546100"/>
          </a:xfrm>
          <a:prstGeom prst="ellipse">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eaLnBrk="0" hangingPunct="0">
              <a:defRPr>
                <a:solidFill>
                  <a:schemeClr val="tx1"/>
                </a:solidFill>
                <a:latin typeface="Arial" panose="020B0604020202020204" pitchFamily="34" charset="0"/>
                <a:ea typeface="Microsoft YaHei" panose="020B0503020204020204" pitchFamily="34" charset="-122"/>
              </a:defRPr>
            </a:lvl1pPr>
            <a:lvl2pPr marL="742950" indent="-285750" defTabSz="449263" eaLnBrk="0" hangingPunct="0">
              <a:defRPr>
                <a:solidFill>
                  <a:schemeClr val="tx1"/>
                </a:solidFill>
                <a:latin typeface="Arial" panose="020B0604020202020204" pitchFamily="34" charset="0"/>
                <a:ea typeface="Microsoft YaHei" panose="020B0503020204020204" pitchFamily="34" charset="-122"/>
              </a:defRPr>
            </a:lvl2pPr>
            <a:lvl3pPr marL="1143000" indent="-228600" defTabSz="449263" eaLnBrk="0" hangingPunct="0">
              <a:defRPr>
                <a:solidFill>
                  <a:schemeClr val="tx1"/>
                </a:solidFill>
                <a:latin typeface="Arial" panose="020B0604020202020204" pitchFamily="34" charset="0"/>
                <a:ea typeface="Microsoft YaHei" panose="020B0503020204020204" pitchFamily="34" charset="-122"/>
              </a:defRPr>
            </a:lvl3pPr>
            <a:lvl4pPr marL="1600200" indent="-228600" defTabSz="449263" eaLnBrk="0" hangingPunct="0">
              <a:defRPr>
                <a:solidFill>
                  <a:schemeClr val="tx1"/>
                </a:solidFill>
                <a:latin typeface="Arial" panose="020B0604020202020204" pitchFamily="34" charset="0"/>
                <a:ea typeface="Microsoft YaHei" panose="020B0503020204020204" pitchFamily="34" charset="-122"/>
              </a:defRPr>
            </a:lvl4pPr>
            <a:lvl5pPr marL="2057400" indent="-228600" defTabSz="449263" eaLnBrk="0" hangingPunct="0">
              <a:defRPr>
                <a:solidFill>
                  <a:schemeClr val="tx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a:lnSpc>
                <a:spcPct val="93000"/>
              </a:lnSpc>
              <a:buClr>
                <a:srgbClr val="000000"/>
              </a:buClr>
              <a:buSzPct val="100000"/>
              <a:buFont typeface="Times New Roman" panose="02020603050405020304" pitchFamily="18" charset="0"/>
              <a:buNone/>
            </a:pPr>
            <a:endParaRPr lang="en-US" altLang="en-US">
              <a:solidFill>
                <a:schemeClr val="bg1"/>
              </a:solidFill>
            </a:endParaRPr>
          </a:p>
        </p:txBody>
      </p:sp>
      <p:sp>
        <p:nvSpPr>
          <p:cNvPr id="50" name="Oval 49"/>
          <p:cNvSpPr>
            <a:spLocks noChangeArrowheads="1"/>
          </p:cNvSpPr>
          <p:nvPr/>
        </p:nvSpPr>
        <p:spPr bwMode="auto">
          <a:xfrm>
            <a:off x="5899956" y="3213409"/>
            <a:ext cx="547688" cy="547687"/>
          </a:xfrm>
          <a:prstGeom prst="ellipse">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eaLnBrk="0" hangingPunct="0">
              <a:defRPr>
                <a:solidFill>
                  <a:schemeClr val="tx1"/>
                </a:solidFill>
                <a:latin typeface="Arial" panose="020B0604020202020204" pitchFamily="34" charset="0"/>
                <a:ea typeface="Microsoft YaHei" panose="020B0503020204020204" pitchFamily="34" charset="-122"/>
              </a:defRPr>
            </a:lvl1pPr>
            <a:lvl2pPr marL="742950" indent="-285750" defTabSz="449263" eaLnBrk="0" hangingPunct="0">
              <a:defRPr>
                <a:solidFill>
                  <a:schemeClr val="tx1"/>
                </a:solidFill>
                <a:latin typeface="Arial" panose="020B0604020202020204" pitchFamily="34" charset="0"/>
                <a:ea typeface="Microsoft YaHei" panose="020B0503020204020204" pitchFamily="34" charset="-122"/>
              </a:defRPr>
            </a:lvl2pPr>
            <a:lvl3pPr marL="1143000" indent="-228600" defTabSz="449263" eaLnBrk="0" hangingPunct="0">
              <a:defRPr>
                <a:solidFill>
                  <a:schemeClr val="tx1"/>
                </a:solidFill>
                <a:latin typeface="Arial" panose="020B0604020202020204" pitchFamily="34" charset="0"/>
                <a:ea typeface="Microsoft YaHei" panose="020B0503020204020204" pitchFamily="34" charset="-122"/>
              </a:defRPr>
            </a:lvl3pPr>
            <a:lvl4pPr marL="1600200" indent="-228600" defTabSz="449263" eaLnBrk="0" hangingPunct="0">
              <a:defRPr>
                <a:solidFill>
                  <a:schemeClr val="tx1"/>
                </a:solidFill>
                <a:latin typeface="Arial" panose="020B0604020202020204" pitchFamily="34" charset="0"/>
                <a:ea typeface="Microsoft YaHei" panose="020B0503020204020204" pitchFamily="34" charset="-122"/>
              </a:defRPr>
            </a:lvl4pPr>
            <a:lvl5pPr marL="2057400" indent="-228600" defTabSz="449263" eaLnBrk="0" hangingPunct="0">
              <a:defRPr>
                <a:solidFill>
                  <a:schemeClr val="tx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a:lnSpc>
                <a:spcPct val="93000"/>
              </a:lnSpc>
              <a:buClr>
                <a:srgbClr val="000000"/>
              </a:buClr>
              <a:buSzPct val="100000"/>
              <a:buFont typeface="Times New Roman" panose="02020603050405020304" pitchFamily="18" charset="0"/>
              <a:buNone/>
            </a:pPr>
            <a:endParaRPr lang="en-US" altLang="en-US">
              <a:solidFill>
                <a:schemeClr val="bg1"/>
              </a:solidFill>
            </a:endParaRPr>
          </a:p>
        </p:txBody>
      </p:sp>
      <p:sp>
        <p:nvSpPr>
          <p:cNvPr id="51" name="Rectangle 50"/>
          <p:cNvSpPr>
            <a:spLocks noChangeArrowheads="1"/>
          </p:cNvSpPr>
          <p:nvPr/>
        </p:nvSpPr>
        <p:spPr bwMode="auto">
          <a:xfrm>
            <a:off x="7766857" y="4411970"/>
            <a:ext cx="766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000" b="1">
                <a:solidFill>
                  <a:srgbClr val="FF0000"/>
                </a:solidFill>
                <a:latin typeface="Comic Sans MS" panose="030F0702030302020204" pitchFamily="66" charset="0"/>
              </a:rPr>
              <a:t>= 41</a:t>
            </a:r>
            <a:endParaRPr lang="en-GB" altLang="en-US" sz="2000" b="1">
              <a:solidFill>
                <a:srgbClr val="FF0000"/>
              </a:solidFill>
            </a:endParaRPr>
          </a:p>
        </p:txBody>
      </p:sp>
    </p:spTree>
    <p:extLst>
      <p:ext uri="{BB962C8B-B14F-4D97-AF65-F5344CB8AC3E}">
        <p14:creationId xmlns:p14="http://schemas.microsoft.com/office/powerpoint/2010/main" val="39662909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fade">
                                      <p:cBhvr>
                                        <p:cTn id="10" dur="500"/>
                                        <p:tgtEl>
                                          <p:spTgt spid="4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9"/>
                                        </p:tgtEl>
                                        <p:attrNameLst>
                                          <p:attrName>style.visibility</p:attrName>
                                        </p:attrNameLst>
                                      </p:cBhvr>
                                      <p:to>
                                        <p:strVal val="visible"/>
                                      </p:to>
                                    </p:set>
                                    <p:animEffect transition="in" filter="fade">
                                      <p:cBhvr>
                                        <p:cTn id="15" dur="500"/>
                                        <p:tgtEl>
                                          <p:spTgt spid="4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0"/>
                                        </p:tgtEl>
                                        <p:attrNameLst>
                                          <p:attrName>style.visibility</p:attrName>
                                        </p:attrNameLst>
                                      </p:cBhvr>
                                      <p:to>
                                        <p:strVal val="visible"/>
                                      </p:to>
                                    </p:set>
                                    <p:animEffect transition="in" filter="fade">
                                      <p:cBhvr>
                                        <p:cTn id="18" dur="500"/>
                                        <p:tgtEl>
                                          <p:spTgt spid="5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fade">
                                      <p:cBhvr>
                                        <p:cTn id="23" dur="500"/>
                                        <p:tgtEl>
                                          <p:spTgt spid="4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fade">
                                      <p:cBhvr>
                                        <p:cTn id="28"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animBg="1"/>
      <p:bldP spid="48" grpId="0" animBg="1"/>
      <p:bldP spid="49" grpId="0" animBg="1"/>
      <p:bldP spid="50" grpId="0" animBg="1"/>
      <p:bldP spid="51"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86603" y="1077879"/>
            <a:ext cx="6096000" cy="3970318"/>
          </a:xfrm>
          <a:prstGeom prst="rect">
            <a:avLst/>
          </a:prstGeom>
        </p:spPr>
        <p:txBody>
          <a:bodyPr>
            <a:spAutoFit/>
          </a:bodyPr>
          <a:lstStyle/>
          <a:p>
            <a:r>
              <a:rPr lang="en-GB" sz="2800" dirty="0">
                <a:latin typeface="Comic Sans MS" pitchFamily="66" charset="0"/>
              </a:rPr>
              <a:t>Put these 25 ages in a Stem and Leaf Diagram:</a:t>
            </a:r>
          </a:p>
          <a:p>
            <a:endParaRPr lang="en-GB" sz="2800" dirty="0">
              <a:latin typeface="Comic Sans MS" pitchFamily="66" charset="0"/>
            </a:endParaRPr>
          </a:p>
          <a:p>
            <a:r>
              <a:rPr lang="en-GB" sz="2800" dirty="0">
                <a:latin typeface="Comic Sans MS" pitchFamily="66" charset="0"/>
              </a:rPr>
              <a:t>18, 25, 32, 19, 20, 32, 56, 41, 29, 30, 31, 38, 24, 21, 19, 43, 39, 34, 27, 20, 43, 50, 23, 42, 44</a:t>
            </a:r>
          </a:p>
          <a:p>
            <a:endParaRPr lang="en-GB" sz="2800" dirty="0">
              <a:latin typeface="Comic Sans MS" pitchFamily="66" charset="0"/>
            </a:endParaRPr>
          </a:p>
          <a:p>
            <a:r>
              <a:rPr lang="en-GB" sz="2800" b="1" dirty="0" smtClean="0">
                <a:latin typeface="Comic Sans MS" pitchFamily="66" charset="0"/>
              </a:rPr>
              <a:t>Find the Median, Range &amp; Modal Class.</a:t>
            </a:r>
            <a:endParaRPr lang="en-GB" sz="2800" dirty="0">
              <a:solidFill>
                <a:srgbClr val="FF0000"/>
              </a:solidFill>
              <a:latin typeface="Comic Sans MS" pitchFamily="66" charset="0"/>
            </a:endParaRPr>
          </a:p>
        </p:txBody>
      </p:sp>
      <p:sp>
        <p:nvSpPr>
          <p:cNvPr id="3" name="TextBox 2"/>
          <p:cNvSpPr txBox="1"/>
          <p:nvPr/>
        </p:nvSpPr>
        <p:spPr>
          <a:xfrm>
            <a:off x="286603" y="122830"/>
            <a:ext cx="5336275" cy="523220"/>
          </a:xfrm>
          <a:prstGeom prst="rect">
            <a:avLst/>
          </a:prstGeom>
          <a:noFill/>
        </p:spPr>
        <p:txBody>
          <a:bodyPr wrap="square" rtlCol="0">
            <a:spAutoFit/>
          </a:bodyPr>
          <a:lstStyle/>
          <a:p>
            <a:r>
              <a:rPr lang="en-GB" sz="2800" b="1" u="sng" dirty="0" smtClean="0"/>
              <a:t>Your Turn</a:t>
            </a:r>
            <a:endParaRPr lang="en-GB" sz="2800" b="1" u="sng" dirty="0"/>
          </a:p>
        </p:txBody>
      </p:sp>
    </p:spTree>
    <p:extLst>
      <p:ext uri="{BB962C8B-B14F-4D97-AF65-F5344CB8AC3E}">
        <p14:creationId xmlns:p14="http://schemas.microsoft.com/office/powerpoint/2010/main" val="15252249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86603" y="1077879"/>
            <a:ext cx="6096000" cy="3970318"/>
          </a:xfrm>
          <a:prstGeom prst="rect">
            <a:avLst/>
          </a:prstGeom>
        </p:spPr>
        <p:txBody>
          <a:bodyPr>
            <a:spAutoFit/>
          </a:bodyPr>
          <a:lstStyle/>
          <a:p>
            <a:r>
              <a:rPr lang="en-GB" sz="2800" dirty="0">
                <a:latin typeface="Comic Sans MS" pitchFamily="66" charset="0"/>
              </a:rPr>
              <a:t>Put these 25 ages in a Stem and Leaf Diagram:</a:t>
            </a:r>
          </a:p>
          <a:p>
            <a:endParaRPr lang="en-GB" sz="2800" dirty="0">
              <a:latin typeface="Comic Sans MS" pitchFamily="66" charset="0"/>
            </a:endParaRPr>
          </a:p>
          <a:p>
            <a:r>
              <a:rPr lang="en-GB" sz="2800" dirty="0">
                <a:latin typeface="Comic Sans MS" pitchFamily="66" charset="0"/>
              </a:rPr>
              <a:t>18, 25, 32, 19, 20, 32, 56, 41, 29, 30, 31, 38, 24, 21, 19, 43, 39, 34, 27, 20, 43, 50, 23, 42, 44</a:t>
            </a:r>
          </a:p>
          <a:p>
            <a:endParaRPr lang="en-GB" sz="2800" dirty="0">
              <a:latin typeface="Comic Sans MS" pitchFamily="66" charset="0"/>
            </a:endParaRPr>
          </a:p>
          <a:p>
            <a:r>
              <a:rPr lang="en-GB" sz="2800" b="1" dirty="0" smtClean="0">
                <a:latin typeface="Comic Sans MS" pitchFamily="66" charset="0"/>
              </a:rPr>
              <a:t>Find the Median, Range &amp; Modal Class.</a:t>
            </a:r>
            <a:endParaRPr lang="en-GB" sz="2800" dirty="0">
              <a:solidFill>
                <a:srgbClr val="FF0000"/>
              </a:solidFill>
              <a:latin typeface="Comic Sans MS" pitchFamily="66" charset="0"/>
            </a:endParaRPr>
          </a:p>
        </p:txBody>
      </p:sp>
      <p:sp>
        <p:nvSpPr>
          <p:cNvPr id="3" name="TextBox 2"/>
          <p:cNvSpPr txBox="1"/>
          <p:nvPr/>
        </p:nvSpPr>
        <p:spPr>
          <a:xfrm>
            <a:off x="286603" y="122830"/>
            <a:ext cx="5336275" cy="523220"/>
          </a:xfrm>
          <a:prstGeom prst="rect">
            <a:avLst/>
          </a:prstGeom>
          <a:noFill/>
        </p:spPr>
        <p:txBody>
          <a:bodyPr wrap="square" rtlCol="0">
            <a:spAutoFit/>
          </a:bodyPr>
          <a:lstStyle/>
          <a:p>
            <a:r>
              <a:rPr lang="en-GB" sz="2800" b="1" u="sng" dirty="0" smtClean="0"/>
              <a:t>Your Turn</a:t>
            </a:r>
            <a:endParaRPr lang="en-GB" sz="2800" b="1" u="sng" dirty="0"/>
          </a:p>
        </p:txBody>
      </p:sp>
      <p:sp>
        <p:nvSpPr>
          <p:cNvPr id="4" name="Content Placeholder 2"/>
          <p:cNvSpPr txBox="1">
            <a:spLocks/>
          </p:cNvSpPr>
          <p:nvPr/>
        </p:nvSpPr>
        <p:spPr>
          <a:xfrm>
            <a:off x="6859712" y="194270"/>
            <a:ext cx="586408" cy="52565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buFont typeface="Arial" panose="020B0604020202020204" pitchFamily="34" charset="0"/>
              <a:buNone/>
            </a:pPr>
            <a:r>
              <a:rPr lang="en-GB" dirty="0" smtClean="0"/>
              <a:t>1</a:t>
            </a:r>
          </a:p>
          <a:p>
            <a:pPr>
              <a:lnSpc>
                <a:spcPct val="200000"/>
              </a:lnSpc>
              <a:buFont typeface="Arial" panose="020B0604020202020204" pitchFamily="34" charset="0"/>
              <a:buNone/>
            </a:pPr>
            <a:r>
              <a:rPr lang="en-GB" dirty="0" smtClean="0"/>
              <a:t>2</a:t>
            </a:r>
          </a:p>
          <a:p>
            <a:pPr>
              <a:lnSpc>
                <a:spcPct val="200000"/>
              </a:lnSpc>
              <a:buFont typeface="Arial" panose="020B0604020202020204" pitchFamily="34" charset="0"/>
              <a:buNone/>
            </a:pPr>
            <a:r>
              <a:rPr lang="en-GB" dirty="0" smtClean="0"/>
              <a:t>3</a:t>
            </a:r>
          </a:p>
          <a:p>
            <a:pPr>
              <a:lnSpc>
                <a:spcPct val="200000"/>
              </a:lnSpc>
              <a:buFont typeface="Arial" panose="020B0604020202020204" pitchFamily="34" charset="0"/>
              <a:buNone/>
            </a:pPr>
            <a:r>
              <a:rPr lang="en-GB" dirty="0" smtClean="0"/>
              <a:t>4</a:t>
            </a:r>
          </a:p>
          <a:p>
            <a:pPr>
              <a:lnSpc>
                <a:spcPct val="200000"/>
              </a:lnSpc>
              <a:buFont typeface="Arial" panose="020B0604020202020204" pitchFamily="34" charset="0"/>
              <a:buNone/>
            </a:pPr>
            <a:r>
              <a:rPr lang="en-GB" dirty="0" smtClean="0"/>
              <a:t>5</a:t>
            </a:r>
          </a:p>
          <a:p>
            <a:pPr>
              <a:lnSpc>
                <a:spcPct val="200000"/>
              </a:lnSpc>
              <a:buFont typeface="Arial" panose="020B0604020202020204" pitchFamily="34" charset="0"/>
              <a:buNone/>
            </a:pPr>
            <a:endParaRPr lang="en-GB" dirty="0"/>
          </a:p>
        </p:txBody>
      </p:sp>
      <p:cxnSp>
        <p:nvCxnSpPr>
          <p:cNvPr id="5" name="Straight Connector 4"/>
          <p:cNvCxnSpPr/>
          <p:nvPr/>
        </p:nvCxnSpPr>
        <p:spPr>
          <a:xfrm>
            <a:off x="7476403" y="384440"/>
            <a:ext cx="0" cy="475906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Content Placeholder 2"/>
          <p:cNvSpPr txBox="1">
            <a:spLocks/>
          </p:cNvSpPr>
          <p:nvPr/>
        </p:nvSpPr>
        <p:spPr>
          <a:xfrm>
            <a:off x="7668934" y="122830"/>
            <a:ext cx="5122912" cy="5256584"/>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200000"/>
              </a:lnSpc>
              <a:spcBef>
                <a:spcPct val="20000"/>
              </a:spcBef>
              <a:spcAft>
                <a:spcPts val="0"/>
              </a:spcAft>
              <a:buClrTx/>
              <a:buSzTx/>
              <a:buFont typeface="Arial" pitchFamily="34" charset="0"/>
              <a:buNone/>
              <a:tabLst/>
              <a:defRPr/>
            </a:pPr>
            <a:r>
              <a:rPr lang="en-GB" sz="3200" dirty="0" smtClean="0"/>
              <a:t>8, 9, 9</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200000"/>
              </a:lnSpc>
              <a:spcBef>
                <a:spcPct val="20000"/>
              </a:spcBef>
              <a:spcAft>
                <a:spcPts val="0"/>
              </a:spcAft>
              <a:buClrTx/>
              <a:buSzTx/>
              <a:buFont typeface="Arial" pitchFamily="34" charset="0"/>
              <a:buNone/>
              <a:tabLst/>
              <a:defRPr/>
            </a:pPr>
            <a:r>
              <a:rPr lang="en-GB" sz="3200" dirty="0" smtClean="0"/>
              <a:t>0, 0, 1, 3, 4, 5, 7, 9	</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200000"/>
              </a:lnSpc>
              <a:spcBef>
                <a:spcPct val="20000"/>
              </a:spcBef>
              <a:spcAft>
                <a:spcPts val="0"/>
              </a:spcAft>
              <a:buClrTx/>
              <a:buSzTx/>
              <a:buFont typeface="Arial" pitchFamily="34" charset="0"/>
              <a:buNone/>
              <a:tabLst/>
              <a:defRPr/>
            </a:pPr>
            <a:r>
              <a:rPr lang="en-GB" sz="3200" dirty="0" smtClean="0"/>
              <a:t>0, 1, 2, 2, 4, 8, 9</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200000"/>
              </a:lnSpc>
              <a:spcBef>
                <a:spcPct val="20000"/>
              </a:spcBef>
              <a:spcAft>
                <a:spcPts val="0"/>
              </a:spcAft>
              <a:buClrTx/>
              <a:buSzTx/>
              <a:buFont typeface="Arial" pitchFamily="34" charset="0"/>
              <a:buNone/>
              <a:tabLst/>
              <a:defRPr/>
            </a:pPr>
            <a:r>
              <a:rPr lang="en-GB" sz="3200" dirty="0" smtClean="0"/>
              <a:t>1, 2, 3, 3, 4</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200000"/>
              </a:lnSpc>
              <a:spcBef>
                <a:spcPct val="20000"/>
              </a:spcBef>
              <a:spcAft>
                <a:spcPts val="0"/>
              </a:spcAft>
              <a:buClrTx/>
              <a:buSzTx/>
              <a:buFont typeface="Arial" pitchFamily="34" charset="0"/>
              <a:buNone/>
              <a:tabLst/>
              <a:defRPr/>
            </a:pPr>
            <a:r>
              <a:rPr lang="en-GB" sz="3200" dirty="0" smtClean="0"/>
              <a:t>0, 6</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200000"/>
              </a:lnSpc>
              <a:spcBef>
                <a:spcPct val="20000"/>
              </a:spcBef>
              <a:spcAft>
                <a:spcPts val="0"/>
              </a:spcAft>
              <a:buClrTx/>
              <a:buSzTx/>
              <a:buFont typeface="Arial" pitchFamily="34" charset="0"/>
              <a:buNone/>
              <a:tabLst/>
              <a:defRPr/>
            </a:pP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7" name="Straight Connector 6"/>
          <p:cNvCxnSpPr/>
          <p:nvPr/>
        </p:nvCxnSpPr>
        <p:spPr>
          <a:xfrm flipH="1">
            <a:off x="6859712" y="1202950"/>
            <a:ext cx="4198813"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6859712" y="2283070"/>
            <a:ext cx="4141663"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6859712" y="3291182"/>
            <a:ext cx="4098801"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6859712" y="4299294"/>
            <a:ext cx="3370678"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065271" y="3963642"/>
            <a:ext cx="1872208" cy="1415772"/>
          </a:xfrm>
          <a:prstGeom prst="rect">
            <a:avLst/>
          </a:prstGeom>
          <a:noFill/>
        </p:spPr>
        <p:txBody>
          <a:bodyPr wrap="square" rtlCol="0">
            <a:spAutoFit/>
          </a:bodyPr>
          <a:lstStyle/>
          <a:p>
            <a:pPr algn="ctr"/>
            <a:r>
              <a:rPr lang="en-GB" sz="3600" b="1" u="sng" dirty="0" smtClean="0"/>
              <a:t>KEY</a:t>
            </a:r>
          </a:p>
          <a:p>
            <a:pPr algn="ctr"/>
            <a:endParaRPr lang="en-GB" sz="1400" b="1" u="sng" dirty="0" smtClean="0"/>
          </a:p>
          <a:p>
            <a:pPr algn="ctr"/>
            <a:r>
              <a:rPr lang="en-GB" sz="3600" dirty="0" smtClean="0"/>
              <a:t>3|1 = 31</a:t>
            </a:r>
            <a:endParaRPr lang="en-GB" sz="2800" dirty="0"/>
          </a:p>
        </p:txBody>
      </p:sp>
    </p:spTree>
    <p:extLst>
      <p:ext uri="{BB962C8B-B14F-4D97-AF65-F5344CB8AC3E}">
        <p14:creationId xmlns:p14="http://schemas.microsoft.com/office/powerpoint/2010/main" val="38919880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86603" y="1077879"/>
            <a:ext cx="6096000" cy="3970318"/>
          </a:xfrm>
          <a:prstGeom prst="rect">
            <a:avLst/>
          </a:prstGeom>
        </p:spPr>
        <p:txBody>
          <a:bodyPr>
            <a:spAutoFit/>
          </a:bodyPr>
          <a:lstStyle/>
          <a:p>
            <a:r>
              <a:rPr lang="en-GB" sz="2800" dirty="0">
                <a:latin typeface="Comic Sans MS" pitchFamily="66" charset="0"/>
              </a:rPr>
              <a:t>Put these 25 ages in a Stem and Leaf Diagram:</a:t>
            </a:r>
          </a:p>
          <a:p>
            <a:endParaRPr lang="en-GB" sz="2800" dirty="0">
              <a:latin typeface="Comic Sans MS" pitchFamily="66" charset="0"/>
            </a:endParaRPr>
          </a:p>
          <a:p>
            <a:r>
              <a:rPr lang="en-GB" sz="2800" dirty="0">
                <a:latin typeface="Comic Sans MS" pitchFamily="66" charset="0"/>
              </a:rPr>
              <a:t>18, 25, 32, 19, 20, 32, 56, 41, 29, 30, 31, 38, 24, 21, 19, 43, 39, 34, 27, 20, 43, 50, 23, 42, 44</a:t>
            </a:r>
          </a:p>
          <a:p>
            <a:endParaRPr lang="en-GB" sz="2800" dirty="0">
              <a:latin typeface="Comic Sans MS" pitchFamily="66" charset="0"/>
            </a:endParaRPr>
          </a:p>
          <a:p>
            <a:r>
              <a:rPr lang="en-GB" sz="2800" b="1" dirty="0" smtClean="0">
                <a:latin typeface="Comic Sans MS" pitchFamily="66" charset="0"/>
              </a:rPr>
              <a:t>Find the Median, Range &amp; Modal Class.</a:t>
            </a:r>
            <a:endParaRPr lang="en-GB" sz="2800" dirty="0">
              <a:solidFill>
                <a:srgbClr val="FF0000"/>
              </a:solidFill>
              <a:latin typeface="Comic Sans MS" pitchFamily="66" charset="0"/>
            </a:endParaRPr>
          </a:p>
        </p:txBody>
      </p:sp>
      <p:sp>
        <p:nvSpPr>
          <p:cNvPr id="3" name="TextBox 2"/>
          <p:cNvSpPr txBox="1"/>
          <p:nvPr/>
        </p:nvSpPr>
        <p:spPr>
          <a:xfrm>
            <a:off x="286603" y="122830"/>
            <a:ext cx="5336275" cy="523220"/>
          </a:xfrm>
          <a:prstGeom prst="rect">
            <a:avLst/>
          </a:prstGeom>
          <a:noFill/>
        </p:spPr>
        <p:txBody>
          <a:bodyPr wrap="square" rtlCol="0">
            <a:spAutoFit/>
          </a:bodyPr>
          <a:lstStyle/>
          <a:p>
            <a:r>
              <a:rPr lang="en-GB" sz="2800" b="1" u="sng" dirty="0" smtClean="0"/>
              <a:t>Your Turn</a:t>
            </a:r>
            <a:endParaRPr lang="en-GB" sz="2800" b="1" u="sng" dirty="0"/>
          </a:p>
        </p:txBody>
      </p:sp>
      <p:sp>
        <p:nvSpPr>
          <p:cNvPr id="4" name="Content Placeholder 2"/>
          <p:cNvSpPr txBox="1">
            <a:spLocks/>
          </p:cNvSpPr>
          <p:nvPr/>
        </p:nvSpPr>
        <p:spPr>
          <a:xfrm>
            <a:off x="6859712" y="194270"/>
            <a:ext cx="586408" cy="52565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buFont typeface="Arial" panose="020B0604020202020204" pitchFamily="34" charset="0"/>
              <a:buNone/>
            </a:pPr>
            <a:r>
              <a:rPr lang="en-GB" dirty="0" smtClean="0"/>
              <a:t>1</a:t>
            </a:r>
          </a:p>
          <a:p>
            <a:pPr>
              <a:lnSpc>
                <a:spcPct val="200000"/>
              </a:lnSpc>
              <a:buFont typeface="Arial" panose="020B0604020202020204" pitchFamily="34" charset="0"/>
              <a:buNone/>
            </a:pPr>
            <a:r>
              <a:rPr lang="en-GB" dirty="0" smtClean="0"/>
              <a:t>2</a:t>
            </a:r>
          </a:p>
          <a:p>
            <a:pPr>
              <a:lnSpc>
                <a:spcPct val="200000"/>
              </a:lnSpc>
              <a:buFont typeface="Arial" panose="020B0604020202020204" pitchFamily="34" charset="0"/>
              <a:buNone/>
            </a:pPr>
            <a:r>
              <a:rPr lang="en-GB" dirty="0" smtClean="0"/>
              <a:t>3</a:t>
            </a:r>
          </a:p>
          <a:p>
            <a:pPr>
              <a:lnSpc>
                <a:spcPct val="200000"/>
              </a:lnSpc>
              <a:buFont typeface="Arial" panose="020B0604020202020204" pitchFamily="34" charset="0"/>
              <a:buNone/>
            </a:pPr>
            <a:r>
              <a:rPr lang="en-GB" dirty="0" smtClean="0"/>
              <a:t>4</a:t>
            </a:r>
          </a:p>
          <a:p>
            <a:pPr>
              <a:lnSpc>
                <a:spcPct val="200000"/>
              </a:lnSpc>
              <a:buFont typeface="Arial" panose="020B0604020202020204" pitchFamily="34" charset="0"/>
              <a:buNone/>
            </a:pPr>
            <a:r>
              <a:rPr lang="en-GB" dirty="0" smtClean="0"/>
              <a:t>5</a:t>
            </a:r>
          </a:p>
          <a:p>
            <a:pPr>
              <a:lnSpc>
                <a:spcPct val="200000"/>
              </a:lnSpc>
              <a:buFont typeface="Arial" panose="020B0604020202020204" pitchFamily="34" charset="0"/>
              <a:buNone/>
            </a:pPr>
            <a:endParaRPr lang="en-GB" dirty="0"/>
          </a:p>
        </p:txBody>
      </p:sp>
      <p:cxnSp>
        <p:nvCxnSpPr>
          <p:cNvPr id="5" name="Straight Connector 4"/>
          <p:cNvCxnSpPr/>
          <p:nvPr/>
        </p:nvCxnSpPr>
        <p:spPr>
          <a:xfrm>
            <a:off x="7476403" y="384440"/>
            <a:ext cx="0" cy="475906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Content Placeholder 2"/>
          <p:cNvSpPr txBox="1">
            <a:spLocks/>
          </p:cNvSpPr>
          <p:nvPr/>
        </p:nvSpPr>
        <p:spPr>
          <a:xfrm>
            <a:off x="7668934" y="122830"/>
            <a:ext cx="5122912" cy="5256584"/>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200000"/>
              </a:lnSpc>
              <a:spcBef>
                <a:spcPct val="20000"/>
              </a:spcBef>
              <a:spcAft>
                <a:spcPts val="0"/>
              </a:spcAft>
              <a:buClrTx/>
              <a:buSzTx/>
              <a:buFont typeface="Arial" pitchFamily="34" charset="0"/>
              <a:buNone/>
              <a:tabLst/>
              <a:defRPr/>
            </a:pPr>
            <a:r>
              <a:rPr lang="en-GB" sz="3200" dirty="0" smtClean="0"/>
              <a:t>8, 9, 9</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200000"/>
              </a:lnSpc>
              <a:spcBef>
                <a:spcPct val="20000"/>
              </a:spcBef>
              <a:spcAft>
                <a:spcPts val="0"/>
              </a:spcAft>
              <a:buClrTx/>
              <a:buSzTx/>
              <a:buFont typeface="Arial" pitchFamily="34" charset="0"/>
              <a:buNone/>
              <a:tabLst/>
              <a:defRPr/>
            </a:pPr>
            <a:r>
              <a:rPr lang="en-GB" sz="3200" dirty="0" smtClean="0"/>
              <a:t>0, 0, 1, 3, 4, 5, 7, 9	</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200000"/>
              </a:lnSpc>
              <a:spcBef>
                <a:spcPct val="20000"/>
              </a:spcBef>
              <a:spcAft>
                <a:spcPts val="0"/>
              </a:spcAft>
              <a:buClrTx/>
              <a:buSzTx/>
              <a:buFont typeface="Arial" pitchFamily="34" charset="0"/>
              <a:buNone/>
              <a:tabLst/>
              <a:defRPr/>
            </a:pPr>
            <a:r>
              <a:rPr lang="en-GB" sz="3200" dirty="0" smtClean="0"/>
              <a:t>0, 1, 2, 2, 4, 8, 9</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200000"/>
              </a:lnSpc>
              <a:spcBef>
                <a:spcPct val="20000"/>
              </a:spcBef>
              <a:spcAft>
                <a:spcPts val="0"/>
              </a:spcAft>
              <a:buClrTx/>
              <a:buSzTx/>
              <a:buFont typeface="Arial" pitchFamily="34" charset="0"/>
              <a:buNone/>
              <a:tabLst/>
              <a:defRPr/>
            </a:pPr>
            <a:r>
              <a:rPr lang="en-GB" sz="3200" dirty="0" smtClean="0"/>
              <a:t>1, 2, 3, 3, 4</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200000"/>
              </a:lnSpc>
              <a:spcBef>
                <a:spcPct val="20000"/>
              </a:spcBef>
              <a:spcAft>
                <a:spcPts val="0"/>
              </a:spcAft>
              <a:buClrTx/>
              <a:buSzTx/>
              <a:buFont typeface="Arial" pitchFamily="34" charset="0"/>
              <a:buNone/>
              <a:tabLst/>
              <a:defRPr/>
            </a:pPr>
            <a:r>
              <a:rPr lang="en-GB" sz="3200" dirty="0" smtClean="0"/>
              <a:t>0, 6</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200000"/>
              </a:lnSpc>
              <a:spcBef>
                <a:spcPct val="20000"/>
              </a:spcBef>
              <a:spcAft>
                <a:spcPts val="0"/>
              </a:spcAft>
              <a:buClrTx/>
              <a:buSzTx/>
              <a:buFont typeface="Arial" pitchFamily="34" charset="0"/>
              <a:buNone/>
              <a:tabLst/>
              <a:defRPr/>
            </a:pP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7" name="Straight Connector 6"/>
          <p:cNvCxnSpPr/>
          <p:nvPr/>
        </p:nvCxnSpPr>
        <p:spPr>
          <a:xfrm flipH="1">
            <a:off x="6859712" y="1202950"/>
            <a:ext cx="4198813"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6859712" y="2283070"/>
            <a:ext cx="4141663"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6859712" y="3291182"/>
            <a:ext cx="4098801"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6859712" y="4299294"/>
            <a:ext cx="3370678"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0065271" y="3963642"/>
            <a:ext cx="1872208" cy="1415772"/>
          </a:xfrm>
          <a:prstGeom prst="rect">
            <a:avLst/>
          </a:prstGeom>
          <a:noFill/>
        </p:spPr>
        <p:txBody>
          <a:bodyPr wrap="square" rtlCol="0">
            <a:spAutoFit/>
          </a:bodyPr>
          <a:lstStyle/>
          <a:p>
            <a:pPr algn="ctr"/>
            <a:r>
              <a:rPr lang="en-GB" sz="3600" b="1" u="sng" dirty="0" smtClean="0"/>
              <a:t>KEY</a:t>
            </a:r>
          </a:p>
          <a:p>
            <a:pPr algn="ctr"/>
            <a:endParaRPr lang="en-GB" sz="1400" b="1" u="sng" dirty="0" smtClean="0"/>
          </a:p>
          <a:p>
            <a:pPr algn="ctr"/>
            <a:r>
              <a:rPr lang="en-GB" sz="3600" dirty="0" smtClean="0"/>
              <a:t>3|1 = 31</a:t>
            </a:r>
            <a:endParaRPr lang="en-GB" sz="2800" dirty="0"/>
          </a:p>
        </p:txBody>
      </p:sp>
      <p:cxnSp>
        <p:nvCxnSpPr>
          <p:cNvPr id="13" name="Straight Arrow Connector 12"/>
          <p:cNvCxnSpPr/>
          <p:nvPr/>
        </p:nvCxnSpPr>
        <p:spPr>
          <a:xfrm flipH="1">
            <a:off x="2171700" y="4617309"/>
            <a:ext cx="385764" cy="36361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50334" y="4923770"/>
            <a:ext cx="928688" cy="523220"/>
          </a:xfrm>
          <a:prstGeom prst="rect">
            <a:avLst/>
          </a:prstGeom>
          <a:noFill/>
        </p:spPr>
        <p:txBody>
          <a:bodyPr wrap="square" rtlCol="0">
            <a:spAutoFit/>
          </a:bodyPr>
          <a:lstStyle/>
          <a:p>
            <a:r>
              <a:rPr lang="en-GB" sz="2800" b="1" dirty="0" smtClean="0"/>
              <a:t>31</a:t>
            </a:r>
            <a:endParaRPr lang="en-GB" sz="2800" b="1" dirty="0"/>
          </a:p>
        </p:txBody>
      </p:sp>
      <p:cxnSp>
        <p:nvCxnSpPr>
          <p:cNvPr id="17" name="Straight Arrow Connector 16"/>
          <p:cNvCxnSpPr/>
          <p:nvPr/>
        </p:nvCxnSpPr>
        <p:spPr>
          <a:xfrm>
            <a:off x="3829907" y="4617309"/>
            <a:ext cx="354376" cy="36902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942753" y="4980920"/>
            <a:ext cx="928688" cy="523220"/>
          </a:xfrm>
          <a:prstGeom prst="rect">
            <a:avLst/>
          </a:prstGeom>
          <a:noFill/>
        </p:spPr>
        <p:txBody>
          <a:bodyPr wrap="square" rtlCol="0">
            <a:spAutoFit/>
          </a:bodyPr>
          <a:lstStyle/>
          <a:p>
            <a:r>
              <a:rPr lang="en-GB" sz="2800" b="1" dirty="0" smtClean="0"/>
              <a:t>38</a:t>
            </a:r>
            <a:endParaRPr lang="en-GB" sz="2800" b="1" dirty="0"/>
          </a:p>
        </p:txBody>
      </p:sp>
      <p:cxnSp>
        <p:nvCxnSpPr>
          <p:cNvPr id="21" name="Straight Arrow Connector 20"/>
          <p:cNvCxnSpPr/>
          <p:nvPr/>
        </p:nvCxnSpPr>
        <p:spPr>
          <a:xfrm>
            <a:off x="5500688" y="4617309"/>
            <a:ext cx="432713" cy="36361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348550" y="4980920"/>
            <a:ext cx="1258654" cy="523220"/>
          </a:xfrm>
          <a:prstGeom prst="rect">
            <a:avLst/>
          </a:prstGeom>
          <a:noFill/>
        </p:spPr>
        <p:txBody>
          <a:bodyPr wrap="square" rtlCol="0">
            <a:spAutoFit/>
          </a:bodyPr>
          <a:lstStyle/>
          <a:p>
            <a:r>
              <a:rPr lang="en-GB" sz="2800" b="1" dirty="0" smtClean="0"/>
              <a:t>20-29</a:t>
            </a:r>
            <a:endParaRPr lang="en-GB" sz="2800" b="1" dirty="0"/>
          </a:p>
        </p:txBody>
      </p:sp>
    </p:spTree>
    <p:extLst>
      <p:ext uri="{BB962C8B-B14F-4D97-AF65-F5344CB8AC3E}">
        <p14:creationId xmlns:p14="http://schemas.microsoft.com/office/powerpoint/2010/main" val="314184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26"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585994" y="1111239"/>
            <a:ext cx="7156511" cy="1107996"/>
          </a:xfrm>
          <a:prstGeom prst="rect">
            <a:avLst/>
          </a:prstGeom>
          <a:noFill/>
        </p:spPr>
        <p:txBody>
          <a:bodyPr wrap="none" lIns="91440" tIns="45720" rIns="91440" bIns="45720">
            <a:spAutoFit/>
          </a:bodyPr>
          <a:lstStyle/>
          <a:p>
            <a:pPr algn="ctr"/>
            <a:r>
              <a:rPr lang="en-US" sz="66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Frequency Polygons</a:t>
            </a:r>
            <a:endParaRPr lang="en-US" sz="66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050904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2996325" y="1349136"/>
            <a:ext cx="5761037" cy="850900"/>
          </a:xfrm>
          <a:prstGeom prst="rect">
            <a:avLst/>
          </a:prstGeom>
          <a:solidFill>
            <a:srgbClr val="FFFF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GB" altLang="en-US" sz="2400" dirty="0">
                <a:solidFill>
                  <a:srgbClr val="000066"/>
                </a:solidFill>
              </a:rPr>
              <a:t>What are the midpoints of each class interval for the race times data?</a:t>
            </a:r>
            <a:endParaRPr lang="en-US" altLang="en-US" sz="3200" dirty="0">
              <a:solidFill>
                <a:srgbClr val="000066"/>
              </a:solidFill>
            </a:endParaRPr>
          </a:p>
        </p:txBody>
      </p:sp>
      <p:graphicFrame>
        <p:nvGraphicFramePr>
          <p:cNvPr id="79931" name="Group 59"/>
          <p:cNvGraphicFramePr>
            <a:graphicFrameLocks noGrp="1"/>
          </p:cNvGraphicFramePr>
          <p:nvPr>
            <p:extLst>
              <p:ext uri="{D42A27DB-BD31-4B8C-83A1-F6EECF244321}">
                <p14:modId xmlns:p14="http://schemas.microsoft.com/office/powerpoint/2010/main" val="1187949780"/>
              </p:ext>
            </p:extLst>
          </p:nvPr>
        </p:nvGraphicFramePr>
        <p:xfrm>
          <a:off x="764276" y="2274738"/>
          <a:ext cx="5987955" cy="3200400"/>
        </p:xfrm>
        <a:graphic>
          <a:graphicData uri="http://schemas.openxmlformats.org/drawingml/2006/table">
            <a:tbl>
              <a:tblPr/>
              <a:tblGrid>
                <a:gridCol w="2610135">
                  <a:extLst>
                    <a:ext uri="{9D8B030D-6E8A-4147-A177-3AD203B41FA5}">
                      <a16:colId xmlns:a16="http://schemas.microsoft.com/office/drawing/2014/main" val="20000"/>
                    </a:ext>
                  </a:extLst>
                </a:gridCol>
                <a:gridCol w="1688910">
                  <a:extLst>
                    <a:ext uri="{9D8B030D-6E8A-4147-A177-3AD203B41FA5}">
                      <a16:colId xmlns:a16="http://schemas.microsoft.com/office/drawing/2014/main" val="20001"/>
                    </a:ext>
                  </a:extLst>
                </a:gridCol>
                <a:gridCol w="1688910">
                  <a:extLst>
                    <a:ext uri="{9D8B030D-6E8A-4147-A177-3AD203B41FA5}">
                      <a16:colId xmlns:a16="http://schemas.microsoft.com/office/drawing/2014/main" val="1450886907"/>
                    </a:ext>
                  </a:extLst>
                </a:gridCol>
              </a:tblGrid>
              <a:tr h="412750">
                <a:tc>
                  <a:txBody>
                    <a:bodyPr/>
                    <a:lstStyle>
                      <a:lvl1pPr>
                        <a:spcBef>
                          <a:spcPct val="20000"/>
                        </a:spcBef>
                        <a:defRPr sz="2800">
                          <a:solidFill>
                            <a:schemeClr val="tx1"/>
                          </a:solidFill>
                          <a:latin typeface="Arial" charset="0"/>
                          <a:cs typeface="Arial" charset="0"/>
                        </a:defRPr>
                      </a:lvl1pPr>
                      <a:lvl2pPr>
                        <a:spcBef>
                          <a:spcPct val="20000"/>
                        </a:spcBef>
                        <a:defRPr sz="2400">
                          <a:solidFill>
                            <a:schemeClr val="tx1"/>
                          </a:solidFill>
                          <a:latin typeface="Arial" charset="0"/>
                          <a:cs typeface="Arial" charset="0"/>
                        </a:defRPr>
                      </a:lvl2pPr>
                      <a:lvl3pPr>
                        <a:spcBef>
                          <a:spcPct val="20000"/>
                        </a:spcBef>
                        <a:defRPr sz="2000">
                          <a:solidFill>
                            <a:schemeClr val="tx1"/>
                          </a:solidFill>
                          <a:latin typeface="Arial" charset="0"/>
                          <a:cs typeface="Arial" charset="0"/>
                        </a:defRPr>
                      </a:lvl3pPr>
                      <a:lvl4pPr>
                        <a:spcBef>
                          <a:spcPct val="20000"/>
                        </a:spcBef>
                        <a:defRPr>
                          <a:solidFill>
                            <a:schemeClr val="tx1"/>
                          </a:solidFill>
                          <a:latin typeface="Arial" charset="0"/>
                          <a:cs typeface="Arial" charset="0"/>
                        </a:defRPr>
                      </a:lvl4pPr>
                      <a:lvl5pPr>
                        <a:spcBef>
                          <a:spcPct val="20000"/>
                        </a:spcBef>
                        <a:defRPr>
                          <a:solidFill>
                            <a:schemeClr val="tx1"/>
                          </a:solidFill>
                          <a:latin typeface="Arial" charset="0"/>
                          <a:cs typeface="Arial" charset="0"/>
                        </a:defRPr>
                      </a:lvl5pPr>
                      <a:lvl6pPr fontAlgn="base">
                        <a:spcBef>
                          <a:spcPct val="20000"/>
                        </a:spcBef>
                        <a:spcAft>
                          <a:spcPct val="0"/>
                        </a:spcAft>
                        <a:defRPr>
                          <a:solidFill>
                            <a:schemeClr val="tx1"/>
                          </a:solidFill>
                          <a:latin typeface="Arial" charset="0"/>
                          <a:cs typeface="Arial" charset="0"/>
                        </a:defRPr>
                      </a:lvl6pPr>
                      <a:lvl7pPr fontAlgn="base">
                        <a:spcBef>
                          <a:spcPct val="20000"/>
                        </a:spcBef>
                        <a:spcAft>
                          <a:spcPct val="0"/>
                        </a:spcAft>
                        <a:defRPr>
                          <a:solidFill>
                            <a:schemeClr val="tx1"/>
                          </a:solidFill>
                          <a:latin typeface="Arial" charset="0"/>
                          <a:cs typeface="Arial" charset="0"/>
                        </a:defRPr>
                      </a:lvl7pPr>
                      <a:lvl8pPr fontAlgn="base">
                        <a:spcBef>
                          <a:spcPct val="20000"/>
                        </a:spcBef>
                        <a:spcAft>
                          <a:spcPct val="0"/>
                        </a:spcAft>
                        <a:defRPr>
                          <a:solidFill>
                            <a:schemeClr val="tx1"/>
                          </a:solidFill>
                          <a:latin typeface="Arial" charset="0"/>
                          <a:cs typeface="Arial" charset="0"/>
                        </a:defRPr>
                      </a:lvl8pPr>
                      <a:lvl9pPr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dirty="0" smtClean="0">
                          <a:ln>
                            <a:noFill/>
                          </a:ln>
                          <a:solidFill>
                            <a:srgbClr val="000066"/>
                          </a:solidFill>
                          <a:effectLst/>
                          <a:latin typeface="Arial" charset="0"/>
                          <a:cs typeface="Arial" charset="0"/>
                        </a:rPr>
                        <a:t>Times in seconds</a:t>
                      </a:r>
                      <a:endParaRPr kumimoji="0" lang="en-US" altLang="en-US" sz="2400" b="0" i="0" u="none" strike="noStrike" cap="none" normalizeH="0" baseline="0" dirty="0" smtClean="0">
                        <a:ln>
                          <a:noFill/>
                        </a:ln>
                        <a:solidFill>
                          <a:srgbClr val="000066"/>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a:spcBef>
                          <a:spcPct val="20000"/>
                        </a:spcBef>
                        <a:defRPr sz="2400">
                          <a:solidFill>
                            <a:schemeClr val="tx1"/>
                          </a:solidFill>
                          <a:latin typeface="Arial" charset="0"/>
                          <a:cs typeface="Arial" charset="0"/>
                        </a:defRPr>
                      </a:lvl2pPr>
                      <a:lvl3pPr>
                        <a:spcBef>
                          <a:spcPct val="20000"/>
                        </a:spcBef>
                        <a:defRPr sz="2000">
                          <a:solidFill>
                            <a:schemeClr val="tx1"/>
                          </a:solidFill>
                          <a:latin typeface="Arial" charset="0"/>
                          <a:cs typeface="Arial" charset="0"/>
                        </a:defRPr>
                      </a:lvl3pPr>
                      <a:lvl4pPr>
                        <a:spcBef>
                          <a:spcPct val="20000"/>
                        </a:spcBef>
                        <a:defRPr>
                          <a:solidFill>
                            <a:schemeClr val="tx1"/>
                          </a:solidFill>
                          <a:latin typeface="Arial" charset="0"/>
                          <a:cs typeface="Arial" charset="0"/>
                        </a:defRPr>
                      </a:lvl4pPr>
                      <a:lvl5pPr>
                        <a:spcBef>
                          <a:spcPct val="20000"/>
                        </a:spcBef>
                        <a:defRPr>
                          <a:solidFill>
                            <a:schemeClr val="tx1"/>
                          </a:solidFill>
                          <a:latin typeface="Arial" charset="0"/>
                          <a:cs typeface="Arial" charset="0"/>
                        </a:defRPr>
                      </a:lvl5pPr>
                      <a:lvl6pPr fontAlgn="base">
                        <a:spcBef>
                          <a:spcPct val="20000"/>
                        </a:spcBef>
                        <a:spcAft>
                          <a:spcPct val="0"/>
                        </a:spcAft>
                        <a:defRPr>
                          <a:solidFill>
                            <a:schemeClr val="tx1"/>
                          </a:solidFill>
                          <a:latin typeface="Arial" charset="0"/>
                          <a:cs typeface="Arial" charset="0"/>
                        </a:defRPr>
                      </a:lvl6pPr>
                      <a:lvl7pPr fontAlgn="base">
                        <a:spcBef>
                          <a:spcPct val="20000"/>
                        </a:spcBef>
                        <a:spcAft>
                          <a:spcPct val="0"/>
                        </a:spcAft>
                        <a:defRPr>
                          <a:solidFill>
                            <a:schemeClr val="tx1"/>
                          </a:solidFill>
                          <a:latin typeface="Arial" charset="0"/>
                          <a:cs typeface="Arial" charset="0"/>
                        </a:defRPr>
                      </a:lvl7pPr>
                      <a:lvl8pPr fontAlgn="base">
                        <a:spcBef>
                          <a:spcPct val="20000"/>
                        </a:spcBef>
                        <a:spcAft>
                          <a:spcPct val="0"/>
                        </a:spcAft>
                        <a:defRPr>
                          <a:solidFill>
                            <a:schemeClr val="tx1"/>
                          </a:solidFill>
                          <a:latin typeface="Arial" charset="0"/>
                          <a:cs typeface="Arial" charset="0"/>
                        </a:defRPr>
                      </a:lvl8pPr>
                      <a:lvl9pPr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dirty="0" smtClean="0">
                          <a:ln>
                            <a:noFill/>
                          </a:ln>
                          <a:solidFill>
                            <a:srgbClr val="000066"/>
                          </a:solidFill>
                          <a:effectLst/>
                          <a:latin typeface="Arial" charset="0"/>
                          <a:cs typeface="Arial" charset="0"/>
                        </a:rPr>
                        <a:t>Midpoint</a:t>
                      </a:r>
                      <a:endParaRPr kumimoji="0" lang="en-US" altLang="en-US" sz="2400" b="0" i="0" u="none" strike="noStrike" cap="none" normalizeH="0" baseline="0" dirty="0" smtClean="0">
                        <a:ln>
                          <a:noFill/>
                        </a:ln>
                        <a:solidFill>
                          <a:srgbClr val="000066"/>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smtClean="0">
                          <a:ln>
                            <a:noFill/>
                          </a:ln>
                          <a:solidFill>
                            <a:srgbClr val="000066"/>
                          </a:solidFill>
                          <a:effectLst/>
                          <a:latin typeface="Arial" charset="0"/>
                          <a:cs typeface="Arial" charset="0"/>
                        </a:rPr>
                        <a:t>Frequency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5925">
                <a:tc>
                  <a:txBody>
                    <a:bodyPr/>
                    <a:lstStyle>
                      <a:lvl1pPr>
                        <a:spcBef>
                          <a:spcPct val="20000"/>
                        </a:spcBef>
                        <a:defRPr sz="2800">
                          <a:solidFill>
                            <a:schemeClr val="tx1"/>
                          </a:solidFill>
                          <a:latin typeface="Arial" charset="0"/>
                          <a:cs typeface="Arial" charset="0"/>
                        </a:defRPr>
                      </a:lvl1pPr>
                      <a:lvl2pPr>
                        <a:spcBef>
                          <a:spcPct val="20000"/>
                        </a:spcBef>
                        <a:defRPr sz="2400">
                          <a:solidFill>
                            <a:schemeClr val="tx1"/>
                          </a:solidFill>
                          <a:latin typeface="Arial" charset="0"/>
                          <a:cs typeface="Arial" charset="0"/>
                        </a:defRPr>
                      </a:lvl2pPr>
                      <a:lvl3pPr>
                        <a:spcBef>
                          <a:spcPct val="20000"/>
                        </a:spcBef>
                        <a:defRPr sz="2000">
                          <a:solidFill>
                            <a:schemeClr val="tx1"/>
                          </a:solidFill>
                          <a:latin typeface="Arial" charset="0"/>
                          <a:cs typeface="Arial" charset="0"/>
                        </a:defRPr>
                      </a:lvl3pPr>
                      <a:lvl4pPr>
                        <a:spcBef>
                          <a:spcPct val="20000"/>
                        </a:spcBef>
                        <a:defRPr>
                          <a:solidFill>
                            <a:schemeClr val="tx1"/>
                          </a:solidFill>
                          <a:latin typeface="Arial" charset="0"/>
                          <a:cs typeface="Arial" charset="0"/>
                        </a:defRPr>
                      </a:lvl4pPr>
                      <a:lvl5pPr>
                        <a:spcBef>
                          <a:spcPct val="20000"/>
                        </a:spcBef>
                        <a:defRPr>
                          <a:solidFill>
                            <a:schemeClr val="tx1"/>
                          </a:solidFill>
                          <a:latin typeface="Arial" charset="0"/>
                          <a:cs typeface="Arial" charset="0"/>
                        </a:defRPr>
                      </a:lvl5pPr>
                      <a:lvl6pPr fontAlgn="base">
                        <a:spcBef>
                          <a:spcPct val="20000"/>
                        </a:spcBef>
                        <a:spcAft>
                          <a:spcPct val="0"/>
                        </a:spcAft>
                        <a:defRPr>
                          <a:solidFill>
                            <a:schemeClr val="tx1"/>
                          </a:solidFill>
                          <a:latin typeface="Arial" charset="0"/>
                          <a:cs typeface="Arial" charset="0"/>
                        </a:defRPr>
                      </a:lvl6pPr>
                      <a:lvl7pPr fontAlgn="base">
                        <a:spcBef>
                          <a:spcPct val="20000"/>
                        </a:spcBef>
                        <a:spcAft>
                          <a:spcPct val="0"/>
                        </a:spcAft>
                        <a:defRPr>
                          <a:solidFill>
                            <a:schemeClr val="tx1"/>
                          </a:solidFill>
                          <a:latin typeface="Arial" charset="0"/>
                          <a:cs typeface="Arial" charset="0"/>
                        </a:defRPr>
                      </a:lvl7pPr>
                      <a:lvl8pPr fontAlgn="base">
                        <a:spcBef>
                          <a:spcPct val="20000"/>
                        </a:spcBef>
                        <a:spcAft>
                          <a:spcPct val="0"/>
                        </a:spcAft>
                        <a:defRPr>
                          <a:solidFill>
                            <a:schemeClr val="tx1"/>
                          </a:solidFill>
                          <a:latin typeface="Arial" charset="0"/>
                          <a:cs typeface="Arial" charset="0"/>
                        </a:defRPr>
                      </a:lvl8pPr>
                      <a:lvl9pPr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dirty="0" smtClean="0">
                          <a:ln>
                            <a:noFill/>
                          </a:ln>
                          <a:solidFill>
                            <a:schemeClr val="tx1"/>
                          </a:solidFill>
                          <a:effectLst/>
                          <a:latin typeface="Arial" charset="0"/>
                          <a:cs typeface="Arial" charset="0"/>
                        </a:rPr>
                        <a:t>75 ≤ </a:t>
                      </a:r>
                      <a:r>
                        <a:rPr kumimoji="0" lang="en-GB" altLang="en-US" sz="2400" b="0" i="1" u="none" strike="noStrike" cap="none" normalizeH="0" baseline="0" dirty="0" smtClean="0">
                          <a:ln>
                            <a:noFill/>
                          </a:ln>
                          <a:solidFill>
                            <a:schemeClr val="tx1"/>
                          </a:solidFill>
                          <a:effectLst/>
                          <a:latin typeface="Times New Roman" pitchFamily="18" charset="0"/>
                          <a:cs typeface="Arial" charset="0"/>
                        </a:rPr>
                        <a:t>t</a:t>
                      </a:r>
                      <a:r>
                        <a:rPr kumimoji="0" lang="en-GB" altLang="en-US" sz="2400" b="0" i="0" u="none" strike="noStrike" cap="none" normalizeH="0" baseline="0" dirty="0" smtClean="0">
                          <a:ln>
                            <a:noFill/>
                          </a:ln>
                          <a:solidFill>
                            <a:schemeClr val="tx1"/>
                          </a:solidFill>
                          <a:effectLst/>
                          <a:latin typeface="Arial" charset="0"/>
                          <a:cs typeface="Arial" charset="0"/>
                        </a:rPr>
                        <a:t> &lt; 80</a:t>
                      </a:r>
                      <a:endParaRPr kumimoji="0" lang="en-US" altLang="en-US" sz="2400" b="0" i="0" u="sng"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a:spcBef>
                          <a:spcPct val="20000"/>
                        </a:spcBef>
                        <a:defRPr sz="2400">
                          <a:solidFill>
                            <a:schemeClr val="tx1"/>
                          </a:solidFill>
                          <a:latin typeface="Arial" charset="0"/>
                          <a:cs typeface="Arial" charset="0"/>
                        </a:defRPr>
                      </a:lvl2pPr>
                      <a:lvl3pPr>
                        <a:spcBef>
                          <a:spcPct val="20000"/>
                        </a:spcBef>
                        <a:defRPr sz="2000">
                          <a:solidFill>
                            <a:schemeClr val="tx1"/>
                          </a:solidFill>
                          <a:latin typeface="Arial" charset="0"/>
                          <a:cs typeface="Arial" charset="0"/>
                        </a:defRPr>
                      </a:lvl3pPr>
                      <a:lvl4pPr>
                        <a:spcBef>
                          <a:spcPct val="20000"/>
                        </a:spcBef>
                        <a:defRPr>
                          <a:solidFill>
                            <a:schemeClr val="tx1"/>
                          </a:solidFill>
                          <a:latin typeface="Arial" charset="0"/>
                          <a:cs typeface="Arial" charset="0"/>
                        </a:defRPr>
                      </a:lvl4pPr>
                      <a:lvl5pPr>
                        <a:spcBef>
                          <a:spcPct val="20000"/>
                        </a:spcBef>
                        <a:defRPr>
                          <a:solidFill>
                            <a:schemeClr val="tx1"/>
                          </a:solidFill>
                          <a:latin typeface="Arial" charset="0"/>
                          <a:cs typeface="Arial" charset="0"/>
                        </a:defRPr>
                      </a:lvl5pPr>
                      <a:lvl6pPr fontAlgn="base">
                        <a:spcBef>
                          <a:spcPct val="20000"/>
                        </a:spcBef>
                        <a:spcAft>
                          <a:spcPct val="0"/>
                        </a:spcAft>
                        <a:defRPr>
                          <a:solidFill>
                            <a:schemeClr val="tx1"/>
                          </a:solidFill>
                          <a:latin typeface="Arial" charset="0"/>
                          <a:cs typeface="Arial" charset="0"/>
                        </a:defRPr>
                      </a:lvl6pPr>
                      <a:lvl7pPr fontAlgn="base">
                        <a:spcBef>
                          <a:spcPct val="20000"/>
                        </a:spcBef>
                        <a:spcAft>
                          <a:spcPct val="0"/>
                        </a:spcAft>
                        <a:defRPr>
                          <a:solidFill>
                            <a:schemeClr val="tx1"/>
                          </a:solidFill>
                          <a:latin typeface="Arial" charset="0"/>
                          <a:cs typeface="Arial" charset="0"/>
                        </a:defRPr>
                      </a:lvl7pPr>
                      <a:lvl8pPr fontAlgn="base">
                        <a:spcBef>
                          <a:spcPct val="20000"/>
                        </a:spcBef>
                        <a:spcAft>
                          <a:spcPct val="0"/>
                        </a:spcAft>
                        <a:defRPr>
                          <a:solidFill>
                            <a:schemeClr val="tx1"/>
                          </a:solidFill>
                          <a:latin typeface="Arial" charset="0"/>
                          <a:cs typeface="Arial" charset="0"/>
                        </a:defRPr>
                      </a:lvl8pPr>
                      <a:lvl9pPr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smtClean="0">
                        <a:ln>
                          <a:noFill/>
                        </a:ln>
                        <a:solidFill>
                          <a:srgbClr val="FF66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charset="0"/>
                          <a:cs typeface="Arial" charset="0"/>
                        </a:rPr>
                        <a:t>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5925">
                <a:tc>
                  <a:txBody>
                    <a:bodyPr/>
                    <a:lstStyle>
                      <a:lvl1pPr>
                        <a:spcBef>
                          <a:spcPct val="20000"/>
                        </a:spcBef>
                        <a:defRPr sz="2800">
                          <a:solidFill>
                            <a:schemeClr val="tx1"/>
                          </a:solidFill>
                          <a:latin typeface="Arial" charset="0"/>
                          <a:cs typeface="Arial" charset="0"/>
                        </a:defRPr>
                      </a:lvl1pPr>
                      <a:lvl2pPr>
                        <a:spcBef>
                          <a:spcPct val="20000"/>
                        </a:spcBef>
                        <a:defRPr sz="2400">
                          <a:solidFill>
                            <a:schemeClr val="tx1"/>
                          </a:solidFill>
                          <a:latin typeface="Arial" charset="0"/>
                          <a:cs typeface="Arial" charset="0"/>
                        </a:defRPr>
                      </a:lvl2pPr>
                      <a:lvl3pPr>
                        <a:spcBef>
                          <a:spcPct val="20000"/>
                        </a:spcBef>
                        <a:defRPr sz="2000">
                          <a:solidFill>
                            <a:schemeClr val="tx1"/>
                          </a:solidFill>
                          <a:latin typeface="Arial" charset="0"/>
                          <a:cs typeface="Arial" charset="0"/>
                        </a:defRPr>
                      </a:lvl3pPr>
                      <a:lvl4pPr>
                        <a:spcBef>
                          <a:spcPct val="20000"/>
                        </a:spcBef>
                        <a:defRPr>
                          <a:solidFill>
                            <a:schemeClr val="tx1"/>
                          </a:solidFill>
                          <a:latin typeface="Arial" charset="0"/>
                          <a:cs typeface="Arial" charset="0"/>
                        </a:defRPr>
                      </a:lvl4pPr>
                      <a:lvl5pPr>
                        <a:spcBef>
                          <a:spcPct val="20000"/>
                        </a:spcBef>
                        <a:defRPr>
                          <a:solidFill>
                            <a:schemeClr val="tx1"/>
                          </a:solidFill>
                          <a:latin typeface="Arial" charset="0"/>
                          <a:cs typeface="Arial" charset="0"/>
                        </a:defRPr>
                      </a:lvl5pPr>
                      <a:lvl6pPr fontAlgn="base">
                        <a:spcBef>
                          <a:spcPct val="20000"/>
                        </a:spcBef>
                        <a:spcAft>
                          <a:spcPct val="0"/>
                        </a:spcAft>
                        <a:defRPr>
                          <a:solidFill>
                            <a:schemeClr val="tx1"/>
                          </a:solidFill>
                          <a:latin typeface="Arial" charset="0"/>
                          <a:cs typeface="Arial" charset="0"/>
                        </a:defRPr>
                      </a:lvl6pPr>
                      <a:lvl7pPr fontAlgn="base">
                        <a:spcBef>
                          <a:spcPct val="20000"/>
                        </a:spcBef>
                        <a:spcAft>
                          <a:spcPct val="0"/>
                        </a:spcAft>
                        <a:defRPr>
                          <a:solidFill>
                            <a:schemeClr val="tx1"/>
                          </a:solidFill>
                          <a:latin typeface="Arial" charset="0"/>
                          <a:cs typeface="Arial" charset="0"/>
                        </a:defRPr>
                      </a:lvl7pPr>
                      <a:lvl8pPr fontAlgn="base">
                        <a:spcBef>
                          <a:spcPct val="20000"/>
                        </a:spcBef>
                        <a:spcAft>
                          <a:spcPct val="0"/>
                        </a:spcAft>
                        <a:defRPr>
                          <a:solidFill>
                            <a:schemeClr val="tx1"/>
                          </a:solidFill>
                          <a:latin typeface="Arial" charset="0"/>
                          <a:cs typeface="Arial" charset="0"/>
                        </a:defRPr>
                      </a:lvl8pPr>
                      <a:lvl9pPr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dirty="0" smtClean="0">
                          <a:ln>
                            <a:noFill/>
                          </a:ln>
                          <a:solidFill>
                            <a:schemeClr val="tx1"/>
                          </a:solidFill>
                          <a:effectLst/>
                          <a:latin typeface="Arial" charset="0"/>
                          <a:cs typeface="Arial" charset="0"/>
                        </a:rPr>
                        <a:t>80 ≤ </a:t>
                      </a:r>
                      <a:r>
                        <a:rPr kumimoji="0" lang="en-GB" altLang="en-US" sz="2400" b="0" i="1" u="none" strike="noStrike" cap="none" normalizeH="0" baseline="0" dirty="0" smtClean="0">
                          <a:ln>
                            <a:noFill/>
                          </a:ln>
                          <a:solidFill>
                            <a:schemeClr val="tx1"/>
                          </a:solidFill>
                          <a:effectLst/>
                          <a:latin typeface="Times New Roman" pitchFamily="18" charset="0"/>
                          <a:cs typeface="Arial" charset="0"/>
                        </a:rPr>
                        <a:t>t</a:t>
                      </a:r>
                      <a:r>
                        <a:rPr kumimoji="0" lang="en-GB" altLang="en-US" sz="2400" b="0" i="0" u="none" strike="noStrike" cap="none" normalizeH="0" baseline="0" dirty="0" smtClean="0">
                          <a:ln>
                            <a:noFill/>
                          </a:ln>
                          <a:solidFill>
                            <a:schemeClr val="tx1"/>
                          </a:solidFill>
                          <a:effectLst/>
                          <a:latin typeface="Arial" charset="0"/>
                          <a:cs typeface="Arial" charset="0"/>
                        </a:rPr>
                        <a:t> &lt; 85</a:t>
                      </a:r>
                      <a:endParaRPr kumimoji="0" lang="en-US" altLang="en-US" sz="24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a:spcBef>
                          <a:spcPct val="20000"/>
                        </a:spcBef>
                        <a:defRPr sz="2400">
                          <a:solidFill>
                            <a:schemeClr val="tx1"/>
                          </a:solidFill>
                          <a:latin typeface="Arial" charset="0"/>
                          <a:cs typeface="Arial" charset="0"/>
                        </a:defRPr>
                      </a:lvl2pPr>
                      <a:lvl3pPr>
                        <a:spcBef>
                          <a:spcPct val="20000"/>
                        </a:spcBef>
                        <a:defRPr sz="2000">
                          <a:solidFill>
                            <a:schemeClr val="tx1"/>
                          </a:solidFill>
                          <a:latin typeface="Arial" charset="0"/>
                          <a:cs typeface="Arial" charset="0"/>
                        </a:defRPr>
                      </a:lvl3pPr>
                      <a:lvl4pPr>
                        <a:spcBef>
                          <a:spcPct val="20000"/>
                        </a:spcBef>
                        <a:defRPr>
                          <a:solidFill>
                            <a:schemeClr val="tx1"/>
                          </a:solidFill>
                          <a:latin typeface="Arial" charset="0"/>
                          <a:cs typeface="Arial" charset="0"/>
                        </a:defRPr>
                      </a:lvl4pPr>
                      <a:lvl5pPr>
                        <a:spcBef>
                          <a:spcPct val="20000"/>
                        </a:spcBef>
                        <a:defRPr>
                          <a:solidFill>
                            <a:schemeClr val="tx1"/>
                          </a:solidFill>
                          <a:latin typeface="Arial" charset="0"/>
                          <a:cs typeface="Arial" charset="0"/>
                        </a:defRPr>
                      </a:lvl5pPr>
                      <a:lvl6pPr fontAlgn="base">
                        <a:spcBef>
                          <a:spcPct val="20000"/>
                        </a:spcBef>
                        <a:spcAft>
                          <a:spcPct val="0"/>
                        </a:spcAft>
                        <a:defRPr>
                          <a:solidFill>
                            <a:schemeClr val="tx1"/>
                          </a:solidFill>
                          <a:latin typeface="Arial" charset="0"/>
                          <a:cs typeface="Arial" charset="0"/>
                        </a:defRPr>
                      </a:lvl6pPr>
                      <a:lvl7pPr fontAlgn="base">
                        <a:spcBef>
                          <a:spcPct val="20000"/>
                        </a:spcBef>
                        <a:spcAft>
                          <a:spcPct val="0"/>
                        </a:spcAft>
                        <a:defRPr>
                          <a:solidFill>
                            <a:schemeClr val="tx1"/>
                          </a:solidFill>
                          <a:latin typeface="Arial" charset="0"/>
                          <a:cs typeface="Arial" charset="0"/>
                        </a:defRPr>
                      </a:lvl7pPr>
                      <a:lvl8pPr fontAlgn="base">
                        <a:spcBef>
                          <a:spcPct val="20000"/>
                        </a:spcBef>
                        <a:spcAft>
                          <a:spcPct val="0"/>
                        </a:spcAft>
                        <a:defRPr>
                          <a:solidFill>
                            <a:schemeClr val="tx1"/>
                          </a:solidFill>
                          <a:latin typeface="Arial" charset="0"/>
                          <a:cs typeface="Arial" charset="0"/>
                        </a:defRPr>
                      </a:lvl8pPr>
                      <a:lvl9pPr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smtClean="0">
                        <a:ln>
                          <a:noFill/>
                        </a:ln>
                        <a:solidFill>
                          <a:srgbClr val="FF66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charset="0"/>
                          <a:cs typeface="Arial" charset="0"/>
                        </a:rPr>
                        <a:t>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5925">
                <a:tc>
                  <a:txBody>
                    <a:bodyPr/>
                    <a:lstStyle>
                      <a:lvl1pPr>
                        <a:spcBef>
                          <a:spcPct val="20000"/>
                        </a:spcBef>
                        <a:defRPr sz="2800">
                          <a:solidFill>
                            <a:schemeClr val="tx1"/>
                          </a:solidFill>
                          <a:latin typeface="Arial" charset="0"/>
                          <a:cs typeface="Arial" charset="0"/>
                        </a:defRPr>
                      </a:lvl1pPr>
                      <a:lvl2pPr>
                        <a:spcBef>
                          <a:spcPct val="20000"/>
                        </a:spcBef>
                        <a:defRPr sz="2400">
                          <a:solidFill>
                            <a:schemeClr val="tx1"/>
                          </a:solidFill>
                          <a:latin typeface="Arial" charset="0"/>
                          <a:cs typeface="Arial" charset="0"/>
                        </a:defRPr>
                      </a:lvl2pPr>
                      <a:lvl3pPr>
                        <a:spcBef>
                          <a:spcPct val="20000"/>
                        </a:spcBef>
                        <a:defRPr sz="2000">
                          <a:solidFill>
                            <a:schemeClr val="tx1"/>
                          </a:solidFill>
                          <a:latin typeface="Arial" charset="0"/>
                          <a:cs typeface="Arial" charset="0"/>
                        </a:defRPr>
                      </a:lvl3pPr>
                      <a:lvl4pPr>
                        <a:spcBef>
                          <a:spcPct val="20000"/>
                        </a:spcBef>
                        <a:defRPr>
                          <a:solidFill>
                            <a:schemeClr val="tx1"/>
                          </a:solidFill>
                          <a:latin typeface="Arial" charset="0"/>
                          <a:cs typeface="Arial" charset="0"/>
                        </a:defRPr>
                      </a:lvl4pPr>
                      <a:lvl5pPr>
                        <a:spcBef>
                          <a:spcPct val="20000"/>
                        </a:spcBef>
                        <a:defRPr>
                          <a:solidFill>
                            <a:schemeClr val="tx1"/>
                          </a:solidFill>
                          <a:latin typeface="Arial" charset="0"/>
                          <a:cs typeface="Arial" charset="0"/>
                        </a:defRPr>
                      </a:lvl5pPr>
                      <a:lvl6pPr fontAlgn="base">
                        <a:spcBef>
                          <a:spcPct val="20000"/>
                        </a:spcBef>
                        <a:spcAft>
                          <a:spcPct val="0"/>
                        </a:spcAft>
                        <a:defRPr>
                          <a:solidFill>
                            <a:schemeClr val="tx1"/>
                          </a:solidFill>
                          <a:latin typeface="Arial" charset="0"/>
                          <a:cs typeface="Arial" charset="0"/>
                        </a:defRPr>
                      </a:lvl6pPr>
                      <a:lvl7pPr fontAlgn="base">
                        <a:spcBef>
                          <a:spcPct val="20000"/>
                        </a:spcBef>
                        <a:spcAft>
                          <a:spcPct val="0"/>
                        </a:spcAft>
                        <a:defRPr>
                          <a:solidFill>
                            <a:schemeClr val="tx1"/>
                          </a:solidFill>
                          <a:latin typeface="Arial" charset="0"/>
                          <a:cs typeface="Arial" charset="0"/>
                        </a:defRPr>
                      </a:lvl7pPr>
                      <a:lvl8pPr fontAlgn="base">
                        <a:spcBef>
                          <a:spcPct val="20000"/>
                        </a:spcBef>
                        <a:spcAft>
                          <a:spcPct val="0"/>
                        </a:spcAft>
                        <a:defRPr>
                          <a:solidFill>
                            <a:schemeClr val="tx1"/>
                          </a:solidFill>
                          <a:latin typeface="Arial" charset="0"/>
                          <a:cs typeface="Arial" charset="0"/>
                        </a:defRPr>
                      </a:lvl8pPr>
                      <a:lvl9pPr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dirty="0" smtClean="0">
                          <a:ln>
                            <a:noFill/>
                          </a:ln>
                          <a:solidFill>
                            <a:schemeClr val="tx1"/>
                          </a:solidFill>
                          <a:effectLst/>
                          <a:latin typeface="Arial" charset="0"/>
                          <a:cs typeface="Arial" charset="0"/>
                        </a:rPr>
                        <a:t>85 ≤ </a:t>
                      </a:r>
                      <a:r>
                        <a:rPr kumimoji="0" lang="en-GB" altLang="en-US" sz="2400" b="0" i="1" u="none" strike="noStrike" cap="none" normalizeH="0" baseline="0" dirty="0" smtClean="0">
                          <a:ln>
                            <a:noFill/>
                          </a:ln>
                          <a:solidFill>
                            <a:schemeClr val="tx1"/>
                          </a:solidFill>
                          <a:effectLst/>
                          <a:latin typeface="Times New Roman" pitchFamily="18" charset="0"/>
                          <a:cs typeface="Arial" charset="0"/>
                        </a:rPr>
                        <a:t>t</a:t>
                      </a:r>
                      <a:r>
                        <a:rPr kumimoji="0" lang="en-GB" altLang="en-US" sz="2400" b="0" i="0" u="none" strike="noStrike" cap="none" normalizeH="0" baseline="0" dirty="0" smtClean="0">
                          <a:ln>
                            <a:noFill/>
                          </a:ln>
                          <a:solidFill>
                            <a:schemeClr val="tx1"/>
                          </a:solidFill>
                          <a:effectLst/>
                          <a:latin typeface="Arial" charset="0"/>
                          <a:cs typeface="Arial" charset="0"/>
                        </a:rPr>
                        <a:t> &lt; 90</a:t>
                      </a:r>
                      <a:endParaRPr kumimoji="0" lang="en-US" altLang="en-US" sz="24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a:spcBef>
                          <a:spcPct val="20000"/>
                        </a:spcBef>
                        <a:defRPr sz="2400">
                          <a:solidFill>
                            <a:schemeClr val="tx1"/>
                          </a:solidFill>
                          <a:latin typeface="Arial" charset="0"/>
                          <a:cs typeface="Arial" charset="0"/>
                        </a:defRPr>
                      </a:lvl2pPr>
                      <a:lvl3pPr>
                        <a:spcBef>
                          <a:spcPct val="20000"/>
                        </a:spcBef>
                        <a:defRPr sz="2000">
                          <a:solidFill>
                            <a:schemeClr val="tx1"/>
                          </a:solidFill>
                          <a:latin typeface="Arial" charset="0"/>
                          <a:cs typeface="Arial" charset="0"/>
                        </a:defRPr>
                      </a:lvl3pPr>
                      <a:lvl4pPr>
                        <a:spcBef>
                          <a:spcPct val="20000"/>
                        </a:spcBef>
                        <a:defRPr>
                          <a:solidFill>
                            <a:schemeClr val="tx1"/>
                          </a:solidFill>
                          <a:latin typeface="Arial" charset="0"/>
                          <a:cs typeface="Arial" charset="0"/>
                        </a:defRPr>
                      </a:lvl4pPr>
                      <a:lvl5pPr>
                        <a:spcBef>
                          <a:spcPct val="20000"/>
                        </a:spcBef>
                        <a:defRPr>
                          <a:solidFill>
                            <a:schemeClr val="tx1"/>
                          </a:solidFill>
                          <a:latin typeface="Arial" charset="0"/>
                          <a:cs typeface="Arial" charset="0"/>
                        </a:defRPr>
                      </a:lvl5pPr>
                      <a:lvl6pPr fontAlgn="base">
                        <a:spcBef>
                          <a:spcPct val="20000"/>
                        </a:spcBef>
                        <a:spcAft>
                          <a:spcPct val="0"/>
                        </a:spcAft>
                        <a:defRPr>
                          <a:solidFill>
                            <a:schemeClr val="tx1"/>
                          </a:solidFill>
                          <a:latin typeface="Arial" charset="0"/>
                          <a:cs typeface="Arial" charset="0"/>
                        </a:defRPr>
                      </a:lvl6pPr>
                      <a:lvl7pPr fontAlgn="base">
                        <a:spcBef>
                          <a:spcPct val="20000"/>
                        </a:spcBef>
                        <a:spcAft>
                          <a:spcPct val="0"/>
                        </a:spcAft>
                        <a:defRPr>
                          <a:solidFill>
                            <a:schemeClr val="tx1"/>
                          </a:solidFill>
                          <a:latin typeface="Arial" charset="0"/>
                          <a:cs typeface="Arial" charset="0"/>
                        </a:defRPr>
                      </a:lvl7pPr>
                      <a:lvl8pPr fontAlgn="base">
                        <a:spcBef>
                          <a:spcPct val="20000"/>
                        </a:spcBef>
                        <a:spcAft>
                          <a:spcPct val="0"/>
                        </a:spcAft>
                        <a:defRPr>
                          <a:solidFill>
                            <a:schemeClr val="tx1"/>
                          </a:solidFill>
                          <a:latin typeface="Arial" charset="0"/>
                          <a:cs typeface="Arial" charset="0"/>
                        </a:defRPr>
                      </a:lvl8pPr>
                      <a:lvl9pPr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smtClean="0">
                        <a:ln>
                          <a:noFill/>
                        </a:ln>
                        <a:solidFill>
                          <a:srgbClr val="FF66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charset="0"/>
                          <a:cs typeface="Arial" charset="0"/>
                        </a:rPr>
                        <a:t>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3863">
                <a:tc>
                  <a:txBody>
                    <a:bodyPr/>
                    <a:lstStyle>
                      <a:lvl1pPr>
                        <a:spcBef>
                          <a:spcPct val="20000"/>
                        </a:spcBef>
                        <a:defRPr sz="2800">
                          <a:solidFill>
                            <a:schemeClr val="tx1"/>
                          </a:solidFill>
                          <a:latin typeface="Arial" charset="0"/>
                          <a:cs typeface="Arial" charset="0"/>
                        </a:defRPr>
                      </a:lvl1pPr>
                      <a:lvl2pPr>
                        <a:spcBef>
                          <a:spcPct val="20000"/>
                        </a:spcBef>
                        <a:defRPr sz="2400">
                          <a:solidFill>
                            <a:schemeClr val="tx1"/>
                          </a:solidFill>
                          <a:latin typeface="Arial" charset="0"/>
                          <a:cs typeface="Arial" charset="0"/>
                        </a:defRPr>
                      </a:lvl2pPr>
                      <a:lvl3pPr>
                        <a:spcBef>
                          <a:spcPct val="20000"/>
                        </a:spcBef>
                        <a:defRPr sz="2000">
                          <a:solidFill>
                            <a:schemeClr val="tx1"/>
                          </a:solidFill>
                          <a:latin typeface="Arial" charset="0"/>
                          <a:cs typeface="Arial" charset="0"/>
                        </a:defRPr>
                      </a:lvl3pPr>
                      <a:lvl4pPr>
                        <a:spcBef>
                          <a:spcPct val="20000"/>
                        </a:spcBef>
                        <a:defRPr>
                          <a:solidFill>
                            <a:schemeClr val="tx1"/>
                          </a:solidFill>
                          <a:latin typeface="Arial" charset="0"/>
                          <a:cs typeface="Arial" charset="0"/>
                        </a:defRPr>
                      </a:lvl4pPr>
                      <a:lvl5pPr>
                        <a:spcBef>
                          <a:spcPct val="20000"/>
                        </a:spcBef>
                        <a:defRPr>
                          <a:solidFill>
                            <a:schemeClr val="tx1"/>
                          </a:solidFill>
                          <a:latin typeface="Arial" charset="0"/>
                          <a:cs typeface="Arial" charset="0"/>
                        </a:defRPr>
                      </a:lvl5pPr>
                      <a:lvl6pPr fontAlgn="base">
                        <a:spcBef>
                          <a:spcPct val="20000"/>
                        </a:spcBef>
                        <a:spcAft>
                          <a:spcPct val="0"/>
                        </a:spcAft>
                        <a:defRPr>
                          <a:solidFill>
                            <a:schemeClr val="tx1"/>
                          </a:solidFill>
                          <a:latin typeface="Arial" charset="0"/>
                          <a:cs typeface="Arial" charset="0"/>
                        </a:defRPr>
                      </a:lvl6pPr>
                      <a:lvl7pPr fontAlgn="base">
                        <a:spcBef>
                          <a:spcPct val="20000"/>
                        </a:spcBef>
                        <a:spcAft>
                          <a:spcPct val="0"/>
                        </a:spcAft>
                        <a:defRPr>
                          <a:solidFill>
                            <a:schemeClr val="tx1"/>
                          </a:solidFill>
                          <a:latin typeface="Arial" charset="0"/>
                          <a:cs typeface="Arial" charset="0"/>
                        </a:defRPr>
                      </a:lvl7pPr>
                      <a:lvl8pPr fontAlgn="base">
                        <a:spcBef>
                          <a:spcPct val="20000"/>
                        </a:spcBef>
                        <a:spcAft>
                          <a:spcPct val="0"/>
                        </a:spcAft>
                        <a:defRPr>
                          <a:solidFill>
                            <a:schemeClr val="tx1"/>
                          </a:solidFill>
                          <a:latin typeface="Arial" charset="0"/>
                          <a:cs typeface="Arial" charset="0"/>
                        </a:defRPr>
                      </a:lvl8pPr>
                      <a:lvl9pPr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dirty="0" smtClean="0">
                          <a:ln>
                            <a:noFill/>
                          </a:ln>
                          <a:solidFill>
                            <a:schemeClr val="tx1"/>
                          </a:solidFill>
                          <a:effectLst/>
                          <a:latin typeface="Arial" charset="0"/>
                          <a:cs typeface="Arial" charset="0"/>
                        </a:rPr>
                        <a:t>90 ≤ </a:t>
                      </a:r>
                      <a:r>
                        <a:rPr kumimoji="0" lang="en-GB" altLang="en-US" sz="2400" b="0" i="1" u="none" strike="noStrike" cap="none" normalizeH="0" baseline="0" dirty="0" smtClean="0">
                          <a:ln>
                            <a:noFill/>
                          </a:ln>
                          <a:solidFill>
                            <a:schemeClr val="tx1"/>
                          </a:solidFill>
                          <a:effectLst/>
                          <a:latin typeface="Times New Roman" pitchFamily="18" charset="0"/>
                          <a:cs typeface="Arial" charset="0"/>
                        </a:rPr>
                        <a:t>t</a:t>
                      </a:r>
                      <a:r>
                        <a:rPr kumimoji="0" lang="en-GB" altLang="en-US" sz="2400" b="0" i="0" u="none" strike="noStrike" cap="none" normalizeH="0" baseline="0" dirty="0" smtClean="0">
                          <a:ln>
                            <a:noFill/>
                          </a:ln>
                          <a:solidFill>
                            <a:schemeClr val="tx1"/>
                          </a:solidFill>
                          <a:effectLst/>
                          <a:latin typeface="Arial" charset="0"/>
                          <a:cs typeface="Arial" charset="0"/>
                        </a:rPr>
                        <a:t> &lt; 95</a:t>
                      </a:r>
                      <a:endParaRPr kumimoji="0" lang="en-US" altLang="en-US" sz="24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a:spcBef>
                          <a:spcPct val="20000"/>
                        </a:spcBef>
                        <a:defRPr sz="2400">
                          <a:solidFill>
                            <a:schemeClr val="tx1"/>
                          </a:solidFill>
                          <a:latin typeface="Arial" charset="0"/>
                          <a:cs typeface="Arial" charset="0"/>
                        </a:defRPr>
                      </a:lvl2pPr>
                      <a:lvl3pPr>
                        <a:spcBef>
                          <a:spcPct val="20000"/>
                        </a:spcBef>
                        <a:defRPr sz="2000">
                          <a:solidFill>
                            <a:schemeClr val="tx1"/>
                          </a:solidFill>
                          <a:latin typeface="Arial" charset="0"/>
                          <a:cs typeface="Arial" charset="0"/>
                        </a:defRPr>
                      </a:lvl3pPr>
                      <a:lvl4pPr>
                        <a:spcBef>
                          <a:spcPct val="20000"/>
                        </a:spcBef>
                        <a:defRPr>
                          <a:solidFill>
                            <a:schemeClr val="tx1"/>
                          </a:solidFill>
                          <a:latin typeface="Arial" charset="0"/>
                          <a:cs typeface="Arial" charset="0"/>
                        </a:defRPr>
                      </a:lvl4pPr>
                      <a:lvl5pPr>
                        <a:spcBef>
                          <a:spcPct val="20000"/>
                        </a:spcBef>
                        <a:defRPr>
                          <a:solidFill>
                            <a:schemeClr val="tx1"/>
                          </a:solidFill>
                          <a:latin typeface="Arial" charset="0"/>
                          <a:cs typeface="Arial" charset="0"/>
                        </a:defRPr>
                      </a:lvl5pPr>
                      <a:lvl6pPr fontAlgn="base">
                        <a:spcBef>
                          <a:spcPct val="20000"/>
                        </a:spcBef>
                        <a:spcAft>
                          <a:spcPct val="0"/>
                        </a:spcAft>
                        <a:defRPr>
                          <a:solidFill>
                            <a:schemeClr val="tx1"/>
                          </a:solidFill>
                          <a:latin typeface="Arial" charset="0"/>
                          <a:cs typeface="Arial" charset="0"/>
                        </a:defRPr>
                      </a:lvl6pPr>
                      <a:lvl7pPr fontAlgn="base">
                        <a:spcBef>
                          <a:spcPct val="20000"/>
                        </a:spcBef>
                        <a:spcAft>
                          <a:spcPct val="0"/>
                        </a:spcAft>
                        <a:defRPr>
                          <a:solidFill>
                            <a:schemeClr val="tx1"/>
                          </a:solidFill>
                          <a:latin typeface="Arial" charset="0"/>
                          <a:cs typeface="Arial" charset="0"/>
                        </a:defRPr>
                      </a:lvl7pPr>
                      <a:lvl8pPr fontAlgn="base">
                        <a:spcBef>
                          <a:spcPct val="20000"/>
                        </a:spcBef>
                        <a:spcAft>
                          <a:spcPct val="0"/>
                        </a:spcAft>
                        <a:defRPr>
                          <a:solidFill>
                            <a:schemeClr val="tx1"/>
                          </a:solidFill>
                          <a:latin typeface="Arial" charset="0"/>
                          <a:cs typeface="Arial" charset="0"/>
                        </a:defRPr>
                      </a:lvl8pPr>
                      <a:lvl9pPr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smtClean="0">
                        <a:ln>
                          <a:noFill/>
                        </a:ln>
                        <a:solidFill>
                          <a:srgbClr val="FF66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charset="0"/>
                          <a:cs typeface="Arial" charset="0"/>
                        </a:rPr>
                        <a:t>28</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2275">
                <a:tc>
                  <a:txBody>
                    <a:bodyPr/>
                    <a:lstStyle>
                      <a:lvl1pPr>
                        <a:spcBef>
                          <a:spcPct val="20000"/>
                        </a:spcBef>
                        <a:defRPr sz="2800">
                          <a:solidFill>
                            <a:schemeClr val="tx1"/>
                          </a:solidFill>
                          <a:latin typeface="Arial" charset="0"/>
                          <a:cs typeface="Arial" charset="0"/>
                        </a:defRPr>
                      </a:lvl1pPr>
                      <a:lvl2pPr>
                        <a:spcBef>
                          <a:spcPct val="20000"/>
                        </a:spcBef>
                        <a:defRPr sz="2400">
                          <a:solidFill>
                            <a:schemeClr val="tx1"/>
                          </a:solidFill>
                          <a:latin typeface="Arial" charset="0"/>
                          <a:cs typeface="Arial" charset="0"/>
                        </a:defRPr>
                      </a:lvl2pPr>
                      <a:lvl3pPr>
                        <a:spcBef>
                          <a:spcPct val="20000"/>
                        </a:spcBef>
                        <a:defRPr sz="2000">
                          <a:solidFill>
                            <a:schemeClr val="tx1"/>
                          </a:solidFill>
                          <a:latin typeface="Arial" charset="0"/>
                          <a:cs typeface="Arial" charset="0"/>
                        </a:defRPr>
                      </a:lvl3pPr>
                      <a:lvl4pPr>
                        <a:spcBef>
                          <a:spcPct val="20000"/>
                        </a:spcBef>
                        <a:defRPr>
                          <a:solidFill>
                            <a:schemeClr val="tx1"/>
                          </a:solidFill>
                          <a:latin typeface="Arial" charset="0"/>
                          <a:cs typeface="Arial" charset="0"/>
                        </a:defRPr>
                      </a:lvl4pPr>
                      <a:lvl5pPr>
                        <a:spcBef>
                          <a:spcPct val="20000"/>
                        </a:spcBef>
                        <a:defRPr>
                          <a:solidFill>
                            <a:schemeClr val="tx1"/>
                          </a:solidFill>
                          <a:latin typeface="Arial" charset="0"/>
                          <a:cs typeface="Arial" charset="0"/>
                        </a:defRPr>
                      </a:lvl5pPr>
                      <a:lvl6pPr fontAlgn="base">
                        <a:spcBef>
                          <a:spcPct val="20000"/>
                        </a:spcBef>
                        <a:spcAft>
                          <a:spcPct val="0"/>
                        </a:spcAft>
                        <a:defRPr>
                          <a:solidFill>
                            <a:schemeClr val="tx1"/>
                          </a:solidFill>
                          <a:latin typeface="Arial" charset="0"/>
                          <a:cs typeface="Arial" charset="0"/>
                        </a:defRPr>
                      </a:lvl6pPr>
                      <a:lvl7pPr fontAlgn="base">
                        <a:spcBef>
                          <a:spcPct val="20000"/>
                        </a:spcBef>
                        <a:spcAft>
                          <a:spcPct val="0"/>
                        </a:spcAft>
                        <a:defRPr>
                          <a:solidFill>
                            <a:schemeClr val="tx1"/>
                          </a:solidFill>
                          <a:latin typeface="Arial" charset="0"/>
                          <a:cs typeface="Arial" charset="0"/>
                        </a:defRPr>
                      </a:lvl7pPr>
                      <a:lvl8pPr fontAlgn="base">
                        <a:spcBef>
                          <a:spcPct val="20000"/>
                        </a:spcBef>
                        <a:spcAft>
                          <a:spcPct val="0"/>
                        </a:spcAft>
                        <a:defRPr>
                          <a:solidFill>
                            <a:schemeClr val="tx1"/>
                          </a:solidFill>
                          <a:latin typeface="Arial" charset="0"/>
                          <a:cs typeface="Arial" charset="0"/>
                        </a:defRPr>
                      </a:lvl8pPr>
                      <a:lvl9pPr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dirty="0" smtClean="0">
                          <a:ln>
                            <a:noFill/>
                          </a:ln>
                          <a:solidFill>
                            <a:schemeClr val="tx1"/>
                          </a:solidFill>
                          <a:effectLst/>
                          <a:latin typeface="Arial" charset="0"/>
                          <a:cs typeface="Arial" charset="0"/>
                        </a:rPr>
                        <a:t>95 ≤ </a:t>
                      </a:r>
                      <a:r>
                        <a:rPr kumimoji="0" lang="en-GB" altLang="en-US" sz="2400" b="0" i="1" u="none" strike="noStrike" cap="none" normalizeH="0" baseline="0" dirty="0" smtClean="0">
                          <a:ln>
                            <a:noFill/>
                          </a:ln>
                          <a:solidFill>
                            <a:schemeClr val="tx1"/>
                          </a:solidFill>
                          <a:effectLst/>
                          <a:latin typeface="Times New Roman" pitchFamily="18" charset="0"/>
                          <a:cs typeface="Arial" charset="0"/>
                        </a:rPr>
                        <a:t>t</a:t>
                      </a:r>
                      <a:r>
                        <a:rPr kumimoji="0" lang="en-GB" altLang="en-US" sz="2400" b="0" i="0" u="none" strike="noStrike" cap="none" normalizeH="0" baseline="0" dirty="0" smtClean="0">
                          <a:ln>
                            <a:noFill/>
                          </a:ln>
                          <a:solidFill>
                            <a:schemeClr val="tx1"/>
                          </a:solidFill>
                          <a:effectLst/>
                          <a:latin typeface="Arial" charset="0"/>
                          <a:cs typeface="Arial" charset="0"/>
                        </a:rPr>
                        <a:t> &lt; 100</a:t>
                      </a:r>
                      <a:endParaRPr kumimoji="0" lang="en-US" altLang="en-US" sz="24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a:spcBef>
                          <a:spcPct val="20000"/>
                        </a:spcBef>
                        <a:defRPr sz="2400">
                          <a:solidFill>
                            <a:schemeClr val="tx1"/>
                          </a:solidFill>
                          <a:latin typeface="Arial" charset="0"/>
                          <a:cs typeface="Arial" charset="0"/>
                        </a:defRPr>
                      </a:lvl2pPr>
                      <a:lvl3pPr>
                        <a:spcBef>
                          <a:spcPct val="20000"/>
                        </a:spcBef>
                        <a:defRPr sz="2000">
                          <a:solidFill>
                            <a:schemeClr val="tx1"/>
                          </a:solidFill>
                          <a:latin typeface="Arial" charset="0"/>
                          <a:cs typeface="Arial" charset="0"/>
                        </a:defRPr>
                      </a:lvl3pPr>
                      <a:lvl4pPr>
                        <a:spcBef>
                          <a:spcPct val="20000"/>
                        </a:spcBef>
                        <a:defRPr>
                          <a:solidFill>
                            <a:schemeClr val="tx1"/>
                          </a:solidFill>
                          <a:latin typeface="Arial" charset="0"/>
                          <a:cs typeface="Arial" charset="0"/>
                        </a:defRPr>
                      </a:lvl4pPr>
                      <a:lvl5pPr>
                        <a:spcBef>
                          <a:spcPct val="20000"/>
                        </a:spcBef>
                        <a:defRPr>
                          <a:solidFill>
                            <a:schemeClr val="tx1"/>
                          </a:solidFill>
                          <a:latin typeface="Arial" charset="0"/>
                          <a:cs typeface="Arial" charset="0"/>
                        </a:defRPr>
                      </a:lvl5pPr>
                      <a:lvl6pPr fontAlgn="base">
                        <a:spcBef>
                          <a:spcPct val="20000"/>
                        </a:spcBef>
                        <a:spcAft>
                          <a:spcPct val="0"/>
                        </a:spcAft>
                        <a:defRPr>
                          <a:solidFill>
                            <a:schemeClr val="tx1"/>
                          </a:solidFill>
                          <a:latin typeface="Arial" charset="0"/>
                          <a:cs typeface="Arial" charset="0"/>
                        </a:defRPr>
                      </a:lvl6pPr>
                      <a:lvl7pPr fontAlgn="base">
                        <a:spcBef>
                          <a:spcPct val="20000"/>
                        </a:spcBef>
                        <a:spcAft>
                          <a:spcPct val="0"/>
                        </a:spcAft>
                        <a:defRPr>
                          <a:solidFill>
                            <a:schemeClr val="tx1"/>
                          </a:solidFill>
                          <a:latin typeface="Arial" charset="0"/>
                          <a:cs typeface="Arial" charset="0"/>
                        </a:defRPr>
                      </a:lvl7pPr>
                      <a:lvl8pPr fontAlgn="base">
                        <a:spcBef>
                          <a:spcPct val="20000"/>
                        </a:spcBef>
                        <a:spcAft>
                          <a:spcPct val="0"/>
                        </a:spcAft>
                        <a:defRPr>
                          <a:solidFill>
                            <a:schemeClr val="tx1"/>
                          </a:solidFill>
                          <a:latin typeface="Arial" charset="0"/>
                          <a:cs typeface="Arial" charset="0"/>
                        </a:defRPr>
                      </a:lvl8pPr>
                      <a:lvl9pPr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smtClean="0">
                        <a:ln>
                          <a:noFill/>
                        </a:ln>
                        <a:solidFill>
                          <a:srgbClr val="FF66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charset="0"/>
                          <a:cs typeface="Arial" charset="0"/>
                        </a:rPr>
                        <a:t>18</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22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altLang="en-US" sz="2400" b="0" i="0" u="none" strike="noStrike" cap="none" normalizeH="0" baseline="0" dirty="0" smtClean="0">
                          <a:ln>
                            <a:noFill/>
                          </a:ln>
                          <a:solidFill>
                            <a:schemeClr val="tx1"/>
                          </a:solidFill>
                          <a:effectLst/>
                          <a:latin typeface="Arial" charset="0"/>
                          <a:cs typeface="Arial" charset="0"/>
                        </a:rPr>
                        <a:t>100 ≤ </a:t>
                      </a:r>
                      <a:r>
                        <a:rPr kumimoji="0" lang="en-GB" altLang="en-US" sz="2400" b="0" i="1" u="none" strike="noStrike" cap="none" normalizeH="0" baseline="0" dirty="0" smtClean="0">
                          <a:ln>
                            <a:noFill/>
                          </a:ln>
                          <a:solidFill>
                            <a:schemeClr val="tx1"/>
                          </a:solidFill>
                          <a:effectLst/>
                          <a:latin typeface="Times New Roman" pitchFamily="18" charset="0"/>
                          <a:cs typeface="Arial" charset="0"/>
                        </a:rPr>
                        <a:t>t</a:t>
                      </a:r>
                      <a:r>
                        <a:rPr kumimoji="0" lang="en-GB" altLang="en-US" sz="2400" b="0" i="0" u="none" strike="noStrike" cap="none" normalizeH="0" baseline="0" dirty="0" smtClean="0">
                          <a:ln>
                            <a:noFill/>
                          </a:ln>
                          <a:solidFill>
                            <a:schemeClr val="tx1"/>
                          </a:solidFill>
                          <a:effectLst/>
                          <a:latin typeface="Arial" charset="0"/>
                          <a:cs typeface="Arial" charset="0"/>
                        </a:rPr>
                        <a:t> &lt; 105</a:t>
                      </a:r>
                      <a:endParaRPr kumimoji="0" lang="en-US" altLang="en-US" sz="24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smtClean="0">
                        <a:ln>
                          <a:noFill/>
                        </a:ln>
                        <a:solidFill>
                          <a:srgbClr val="FF66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charset="0"/>
                          <a:cs typeface="Arial" charset="0"/>
                        </a:rPr>
                        <a:t>8</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88512946"/>
                  </a:ext>
                </a:extLst>
              </a:tr>
            </a:tbl>
          </a:graphicData>
        </a:graphic>
      </p:graphicFrame>
      <p:sp>
        <p:nvSpPr>
          <p:cNvPr id="79898" name="Text Box 26"/>
          <p:cNvSpPr txBox="1">
            <a:spLocks noChangeArrowheads="1"/>
          </p:cNvSpPr>
          <p:nvPr/>
        </p:nvSpPr>
        <p:spPr bwMode="auto">
          <a:xfrm>
            <a:off x="3600332" y="2707745"/>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GB" altLang="en-US" sz="2400" dirty="0">
                <a:solidFill>
                  <a:srgbClr val="FF6600"/>
                </a:solidFill>
              </a:rPr>
              <a:t>7</a:t>
            </a:r>
            <a:r>
              <a:rPr lang="en-GB" altLang="en-US" sz="2400" dirty="0" smtClean="0">
                <a:solidFill>
                  <a:srgbClr val="FF6600"/>
                </a:solidFill>
              </a:rPr>
              <a:t>7.5</a:t>
            </a:r>
            <a:endParaRPr lang="en-US" altLang="en-US" sz="2400" dirty="0">
              <a:solidFill>
                <a:srgbClr val="FF6600"/>
              </a:solidFill>
            </a:endParaRPr>
          </a:p>
        </p:txBody>
      </p:sp>
      <p:sp>
        <p:nvSpPr>
          <p:cNvPr id="79899" name="Text Box 27"/>
          <p:cNvSpPr txBox="1">
            <a:spLocks noChangeArrowheads="1"/>
          </p:cNvSpPr>
          <p:nvPr/>
        </p:nvSpPr>
        <p:spPr bwMode="auto">
          <a:xfrm>
            <a:off x="3600332" y="3163358"/>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GB" altLang="en-US" sz="2400" dirty="0">
                <a:solidFill>
                  <a:srgbClr val="FF6600"/>
                </a:solidFill>
              </a:rPr>
              <a:t>8</a:t>
            </a:r>
            <a:r>
              <a:rPr lang="en-GB" altLang="en-US" sz="2400" dirty="0" smtClean="0">
                <a:solidFill>
                  <a:srgbClr val="FF6600"/>
                </a:solidFill>
              </a:rPr>
              <a:t>2.5</a:t>
            </a:r>
            <a:endParaRPr lang="en-US" altLang="en-US" sz="2400" dirty="0">
              <a:solidFill>
                <a:srgbClr val="FF6600"/>
              </a:solidFill>
            </a:endParaRPr>
          </a:p>
        </p:txBody>
      </p:sp>
      <p:sp>
        <p:nvSpPr>
          <p:cNvPr id="79900" name="Text Box 28"/>
          <p:cNvSpPr txBox="1">
            <a:spLocks noChangeArrowheads="1"/>
          </p:cNvSpPr>
          <p:nvPr/>
        </p:nvSpPr>
        <p:spPr bwMode="auto">
          <a:xfrm>
            <a:off x="3600332" y="361897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GB" altLang="en-US" sz="2400" dirty="0">
                <a:solidFill>
                  <a:srgbClr val="FF6600"/>
                </a:solidFill>
              </a:rPr>
              <a:t>8</a:t>
            </a:r>
            <a:r>
              <a:rPr lang="en-GB" altLang="en-US" sz="2400" dirty="0" smtClean="0">
                <a:solidFill>
                  <a:srgbClr val="FF6600"/>
                </a:solidFill>
              </a:rPr>
              <a:t>7.5</a:t>
            </a:r>
            <a:endParaRPr lang="en-US" altLang="en-US" sz="2400" dirty="0">
              <a:solidFill>
                <a:srgbClr val="FF6600"/>
              </a:solidFill>
            </a:endParaRPr>
          </a:p>
        </p:txBody>
      </p:sp>
      <p:sp>
        <p:nvSpPr>
          <p:cNvPr id="79901" name="Text Box 29"/>
          <p:cNvSpPr txBox="1">
            <a:spLocks noChangeArrowheads="1"/>
          </p:cNvSpPr>
          <p:nvPr/>
        </p:nvSpPr>
        <p:spPr bwMode="auto">
          <a:xfrm>
            <a:off x="3600332" y="407617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GB" altLang="en-US" sz="2400" dirty="0">
                <a:solidFill>
                  <a:srgbClr val="FF6600"/>
                </a:solidFill>
              </a:rPr>
              <a:t>9</a:t>
            </a:r>
            <a:r>
              <a:rPr lang="en-GB" altLang="en-US" sz="2400" dirty="0" smtClean="0">
                <a:solidFill>
                  <a:srgbClr val="FF6600"/>
                </a:solidFill>
              </a:rPr>
              <a:t>2.5</a:t>
            </a:r>
            <a:endParaRPr lang="en-US" altLang="en-US" sz="2400" dirty="0">
              <a:solidFill>
                <a:srgbClr val="FF6600"/>
              </a:solidFill>
            </a:endParaRPr>
          </a:p>
        </p:txBody>
      </p:sp>
      <p:sp>
        <p:nvSpPr>
          <p:cNvPr id="79902" name="Text Box 30"/>
          <p:cNvSpPr txBox="1">
            <a:spLocks noChangeArrowheads="1"/>
          </p:cNvSpPr>
          <p:nvPr/>
        </p:nvSpPr>
        <p:spPr bwMode="auto">
          <a:xfrm>
            <a:off x="3600332" y="4530195"/>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GB" altLang="en-US" sz="2400" dirty="0">
                <a:solidFill>
                  <a:srgbClr val="FF6600"/>
                </a:solidFill>
              </a:rPr>
              <a:t>9</a:t>
            </a:r>
            <a:r>
              <a:rPr lang="en-GB" altLang="en-US" sz="2400" dirty="0" smtClean="0">
                <a:solidFill>
                  <a:srgbClr val="FF6600"/>
                </a:solidFill>
              </a:rPr>
              <a:t>7.5</a:t>
            </a:r>
            <a:endParaRPr lang="en-US" altLang="en-US" sz="2400" dirty="0">
              <a:solidFill>
                <a:srgbClr val="FF6600"/>
              </a:solidFill>
            </a:endParaRPr>
          </a:p>
        </p:txBody>
      </p:sp>
      <p:sp>
        <p:nvSpPr>
          <p:cNvPr id="79903" name="Text Box 31"/>
          <p:cNvSpPr txBox="1">
            <a:spLocks noChangeArrowheads="1"/>
          </p:cNvSpPr>
          <p:nvPr/>
        </p:nvSpPr>
        <p:spPr bwMode="auto">
          <a:xfrm>
            <a:off x="7148016" y="2674609"/>
            <a:ext cx="378777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GB" altLang="en-US" sz="2400" dirty="0">
                <a:solidFill>
                  <a:srgbClr val="000066"/>
                </a:solidFill>
              </a:rPr>
              <a:t>To find the midpoint of two numbers, add them together and divide by 2.</a:t>
            </a:r>
            <a:endParaRPr lang="en-US" altLang="en-US" sz="2400" dirty="0">
              <a:solidFill>
                <a:srgbClr val="000066"/>
              </a:solidFill>
            </a:endParaRPr>
          </a:p>
        </p:txBody>
      </p:sp>
      <p:sp>
        <p:nvSpPr>
          <p:cNvPr id="79908" name="Rectangle 36"/>
          <p:cNvSpPr>
            <a:spLocks noChangeArrowheads="1"/>
          </p:cNvSpPr>
          <p:nvPr/>
        </p:nvSpPr>
        <p:spPr bwMode="auto">
          <a:xfrm>
            <a:off x="996904" y="848164"/>
            <a:ext cx="1087663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50000"/>
              </a:spcBef>
              <a:spcAft>
                <a:spcPct val="0"/>
              </a:spcAft>
            </a:pPr>
            <a:r>
              <a:rPr lang="en-GB" altLang="en-US" sz="2400" dirty="0" smtClean="0">
                <a:solidFill>
                  <a:srgbClr val="000066"/>
                </a:solidFill>
              </a:rPr>
              <a:t>In a frequency polygon you plot </a:t>
            </a:r>
            <a:r>
              <a:rPr lang="en-GB" altLang="en-US" sz="2400" dirty="0">
                <a:solidFill>
                  <a:srgbClr val="000066"/>
                </a:solidFill>
              </a:rPr>
              <a:t>the midpoints of each </a:t>
            </a:r>
            <a:r>
              <a:rPr lang="en-GB" altLang="en-US" sz="2400" dirty="0" smtClean="0">
                <a:solidFill>
                  <a:srgbClr val="000066"/>
                </a:solidFill>
              </a:rPr>
              <a:t>interval </a:t>
            </a:r>
            <a:r>
              <a:rPr lang="en-GB" altLang="en-US" sz="2400" dirty="0">
                <a:solidFill>
                  <a:srgbClr val="000066"/>
                </a:solidFill>
              </a:rPr>
              <a:t>and </a:t>
            </a:r>
            <a:r>
              <a:rPr lang="en-GB" altLang="en-US" sz="2400" dirty="0" smtClean="0">
                <a:solidFill>
                  <a:srgbClr val="000066"/>
                </a:solidFill>
              </a:rPr>
              <a:t>join </a:t>
            </a:r>
            <a:r>
              <a:rPr lang="en-GB" altLang="en-US" sz="2400" dirty="0">
                <a:solidFill>
                  <a:srgbClr val="000066"/>
                </a:solidFill>
              </a:rPr>
              <a:t>them together.</a:t>
            </a:r>
          </a:p>
        </p:txBody>
      </p:sp>
      <p:sp>
        <p:nvSpPr>
          <p:cNvPr id="3" name="TextBox 2"/>
          <p:cNvSpPr txBox="1"/>
          <p:nvPr/>
        </p:nvSpPr>
        <p:spPr>
          <a:xfrm>
            <a:off x="122829" y="54589"/>
            <a:ext cx="11300347" cy="830997"/>
          </a:xfrm>
          <a:prstGeom prst="rect">
            <a:avLst/>
          </a:prstGeom>
          <a:noFill/>
        </p:spPr>
        <p:txBody>
          <a:bodyPr wrap="square" rtlCol="0">
            <a:spAutoFit/>
          </a:bodyPr>
          <a:lstStyle/>
          <a:p>
            <a:r>
              <a:rPr lang="en-GB" sz="2400" dirty="0" smtClean="0"/>
              <a:t>Frequency Polygons can be a useful way to quickly get a picture of the shape of the data. It’s similar to a Bar Chart, but quicker to draw!  </a:t>
            </a:r>
            <a:endParaRPr lang="en-GB" sz="2400" dirty="0"/>
          </a:p>
        </p:txBody>
      </p:sp>
      <p:sp>
        <p:nvSpPr>
          <p:cNvPr id="12" name="Text Box 30"/>
          <p:cNvSpPr txBox="1">
            <a:spLocks noChangeArrowheads="1"/>
          </p:cNvSpPr>
          <p:nvPr/>
        </p:nvSpPr>
        <p:spPr bwMode="auto">
          <a:xfrm>
            <a:off x="3600332" y="5033209"/>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GB" altLang="en-US" sz="2400" dirty="0">
                <a:solidFill>
                  <a:srgbClr val="FF6600"/>
                </a:solidFill>
              </a:rPr>
              <a:t>9</a:t>
            </a:r>
            <a:r>
              <a:rPr lang="en-GB" altLang="en-US" sz="2400" dirty="0" smtClean="0">
                <a:solidFill>
                  <a:srgbClr val="FF6600"/>
                </a:solidFill>
              </a:rPr>
              <a:t>2.5</a:t>
            </a:r>
            <a:endParaRPr lang="en-US" altLang="en-US" sz="2400" dirty="0">
              <a:solidFill>
                <a:srgbClr val="FF6600"/>
              </a:solidFill>
            </a:endParaRPr>
          </a:p>
        </p:txBody>
      </p:sp>
    </p:spTree>
    <p:extLst>
      <p:ext uri="{BB962C8B-B14F-4D97-AF65-F5344CB8AC3E}">
        <p14:creationId xmlns:p14="http://schemas.microsoft.com/office/powerpoint/2010/main" val="3699015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90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87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993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90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89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989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990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9901"/>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990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nimBg="1"/>
      <p:bldP spid="79898" grpId="0" autoUpdateAnimBg="0"/>
      <p:bldP spid="79899" grpId="0" autoUpdateAnimBg="0"/>
      <p:bldP spid="79900" grpId="0" autoUpdateAnimBg="0"/>
      <p:bldP spid="79901" grpId="0" autoUpdateAnimBg="0"/>
      <p:bldP spid="79902" grpId="0" autoUpdateAnimBg="0"/>
      <p:bldP spid="79903" grpId="0" autoUpdateAnimBg="0"/>
      <p:bldP spid="79908" grpId="0"/>
      <p:bldP spid="12"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9075" name="Text Box 51"/>
          <p:cNvSpPr txBox="1">
            <a:spLocks noChangeArrowheads="1"/>
          </p:cNvSpPr>
          <p:nvPr/>
        </p:nvSpPr>
        <p:spPr bwMode="auto">
          <a:xfrm>
            <a:off x="1660240" y="126361"/>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endParaRPr lang="en-US" altLang="en-US" sz="2400">
              <a:solidFill>
                <a:srgbClr val="010066"/>
              </a:solidFill>
            </a:endParaRPr>
          </a:p>
        </p:txBody>
      </p:sp>
      <p:sp>
        <p:nvSpPr>
          <p:cNvPr id="129076" name="Text Box 52"/>
          <p:cNvSpPr txBox="1">
            <a:spLocks noChangeArrowheads="1"/>
          </p:cNvSpPr>
          <p:nvPr/>
        </p:nvSpPr>
        <p:spPr bwMode="auto">
          <a:xfrm>
            <a:off x="996287" y="99374"/>
            <a:ext cx="982638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fontAlgn="base" hangingPunct="0">
              <a:spcBef>
                <a:spcPct val="0"/>
              </a:spcBef>
              <a:spcAft>
                <a:spcPct val="0"/>
              </a:spcAft>
            </a:pPr>
            <a:r>
              <a:rPr lang="en-GB" altLang="en-US" sz="2400" dirty="0" smtClean="0">
                <a:solidFill>
                  <a:srgbClr val="010066"/>
                </a:solidFill>
              </a:rPr>
              <a:t>Imagine a Bar Chart had already been drawn. If </a:t>
            </a:r>
            <a:r>
              <a:rPr lang="en-GB" altLang="en-US" sz="2400" dirty="0">
                <a:solidFill>
                  <a:srgbClr val="010066"/>
                </a:solidFill>
              </a:rPr>
              <a:t>we plot the midpoints at the top of each bar and join them together the following graph is produced:</a:t>
            </a:r>
          </a:p>
        </p:txBody>
      </p:sp>
      <p:grpSp>
        <p:nvGrpSpPr>
          <p:cNvPr id="129090" name="Group 66"/>
          <p:cNvGrpSpPr>
            <a:grpSpLocks/>
          </p:cNvGrpSpPr>
          <p:nvPr/>
        </p:nvGrpSpPr>
        <p:grpSpPr bwMode="auto">
          <a:xfrm>
            <a:off x="1607854" y="1088387"/>
            <a:ext cx="8429625" cy="4432299"/>
            <a:chOff x="113" y="1253"/>
            <a:chExt cx="5310" cy="2792"/>
          </a:xfrm>
        </p:grpSpPr>
        <p:sp>
          <p:nvSpPr>
            <p:cNvPr id="129034" name="Line 10"/>
            <p:cNvSpPr>
              <a:spLocks noChangeShapeType="1"/>
            </p:cNvSpPr>
            <p:nvPr/>
          </p:nvSpPr>
          <p:spPr bwMode="auto">
            <a:xfrm>
              <a:off x="1421"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035" name="Line 11"/>
            <p:cNvSpPr>
              <a:spLocks noChangeShapeType="1"/>
            </p:cNvSpPr>
            <p:nvPr/>
          </p:nvSpPr>
          <p:spPr bwMode="auto">
            <a:xfrm>
              <a:off x="2062"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036" name="Line 12"/>
            <p:cNvSpPr>
              <a:spLocks noChangeShapeType="1"/>
            </p:cNvSpPr>
            <p:nvPr/>
          </p:nvSpPr>
          <p:spPr bwMode="auto">
            <a:xfrm>
              <a:off x="2703"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037" name="Line 13"/>
            <p:cNvSpPr>
              <a:spLocks noChangeShapeType="1"/>
            </p:cNvSpPr>
            <p:nvPr/>
          </p:nvSpPr>
          <p:spPr bwMode="auto">
            <a:xfrm>
              <a:off x="3344"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038" name="Line 14"/>
            <p:cNvSpPr>
              <a:spLocks noChangeShapeType="1"/>
            </p:cNvSpPr>
            <p:nvPr/>
          </p:nvSpPr>
          <p:spPr bwMode="auto">
            <a:xfrm>
              <a:off x="3985"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039" name="Line 15"/>
            <p:cNvSpPr>
              <a:spLocks noChangeShapeType="1"/>
            </p:cNvSpPr>
            <p:nvPr/>
          </p:nvSpPr>
          <p:spPr bwMode="auto">
            <a:xfrm>
              <a:off x="4627"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040" name="Rectangle 16"/>
            <p:cNvSpPr>
              <a:spLocks noChangeArrowheads="1"/>
            </p:cNvSpPr>
            <p:nvPr/>
          </p:nvSpPr>
          <p:spPr bwMode="auto">
            <a:xfrm>
              <a:off x="767" y="2434"/>
              <a:ext cx="4509" cy="36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129041" name="Rectangle 17"/>
            <p:cNvSpPr>
              <a:spLocks noChangeArrowheads="1"/>
            </p:cNvSpPr>
            <p:nvPr/>
          </p:nvSpPr>
          <p:spPr bwMode="auto">
            <a:xfrm>
              <a:off x="767" y="2797"/>
              <a:ext cx="4509" cy="36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129042" name="Rectangle 18"/>
            <p:cNvSpPr>
              <a:spLocks noChangeArrowheads="1"/>
            </p:cNvSpPr>
            <p:nvPr/>
          </p:nvSpPr>
          <p:spPr bwMode="auto">
            <a:xfrm>
              <a:off x="767" y="3158"/>
              <a:ext cx="4509" cy="36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129043" name="Rectangle 19"/>
            <p:cNvSpPr>
              <a:spLocks noChangeArrowheads="1"/>
            </p:cNvSpPr>
            <p:nvPr/>
          </p:nvSpPr>
          <p:spPr bwMode="auto">
            <a:xfrm>
              <a:off x="767" y="2072"/>
              <a:ext cx="4509" cy="36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129044" name="Rectangle 20"/>
            <p:cNvSpPr>
              <a:spLocks noChangeArrowheads="1"/>
            </p:cNvSpPr>
            <p:nvPr/>
          </p:nvSpPr>
          <p:spPr bwMode="auto">
            <a:xfrm>
              <a:off x="767" y="1709"/>
              <a:ext cx="4509" cy="36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129045" name="Rectangle 21"/>
            <p:cNvSpPr>
              <a:spLocks noChangeArrowheads="1"/>
            </p:cNvSpPr>
            <p:nvPr/>
          </p:nvSpPr>
          <p:spPr bwMode="auto">
            <a:xfrm>
              <a:off x="767" y="1347"/>
              <a:ext cx="4509" cy="36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129046" name="Text Box 22"/>
            <p:cNvSpPr txBox="1">
              <a:spLocks noChangeArrowheads="1"/>
            </p:cNvSpPr>
            <p:nvPr/>
          </p:nvSpPr>
          <p:spPr bwMode="auto">
            <a:xfrm rot="16169467">
              <a:off x="-300" y="2243"/>
              <a:ext cx="1077" cy="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GB" altLang="en-US" sz="2000">
                  <a:solidFill>
                    <a:srgbClr val="000066"/>
                  </a:solidFill>
                </a:rPr>
                <a:t>Frequency</a:t>
              </a:r>
              <a:endParaRPr lang="en-US" altLang="en-US" sz="2000">
                <a:solidFill>
                  <a:srgbClr val="000066"/>
                </a:solidFill>
              </a:endParaRPr>
            </a:p>
          </p:txBody>
        </p:sp>
        <p:sp>
          <p:nvSpPr>
            <p:cNvPr id="129047" name="Text Box 23"/>
            <p:cNvSpPr txBox="1">
              <a:spLocks noChangeArrowheads="1"/>
            </p:cNvSpPr>
            <p:nvPr/>
          </p:nvSpPr>
          <p:spPr bwMode="auto">
            <a:xfrm>
              <a:off x="1247" y="3548"/>
              <a:ext cx="272"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80</a:t>
              </a:r>
            </a:p>
          </p:txBody>
        </p:sp>
        <p:sp>
          <p:nvSpPr>
            <p:cNvPr id="129048" name="Rectangle 24"/>
            <p:cNvSpPr>
              <a:spLocks noChangeArrowheads="1"/>
            </p:cNvSpPr>
            <p:nvPr/>
          </p:nvSpPr>
          <p:spPr bwMode="auto">
            <a:xfrm>
              <a:off x="1418" y="3450"/>
              <a:ext cx="639" cy="71"/>
            </a:xfrm>
            <a:prstGeom prst="rect">
              <a:avLst/>
            </a:prstGeom>
            <a:gradFill rotWithShape="1">
              <a:gsLst>
                <a:gs pos="0">
                  <a:srgbClr val="99CCFF">
                    <a:gamma/>
                    <a:tint val="25490"/>
                    <a:invGamma/>
                  </a:srgbClr>
                </a:gs>
                <a:gs pos="100000">
                  <a:srgbClr val="99CCFF"/>
                </a:gs>
              </a:gsLst>
              <a:lin ang="5400000" scaled="1"/>
            </a:gradFill>
            <a:ln w="28575">
              <a:solidFill>
                <a:srgbClr val="000000"/>
              </a:solidFill>
              <a:miter lim="800000"/>
              <a:headEnd/>
              <a:tailEnd/>
            </a:ln>
          </p:spPr>
          <p:txBody>
            <a:bodyPr/>
            <a:lstStyle/>
            <a:p>
              <a:pPr eaLnBrk="0" fontAlgn="base" hangingPunct="0">
                <a:spcBef>
                  <a:spcPct val="0"/>
                </a:spcBef>
                <a:spcAft>
                  <a:spcPct val="0"/>
                </a:spcAft>
              </a:pPr>
              <a:endParaRPr lang="en-GB" sz="2400">
                <a:solidFill>
                  <a:srgbClr val="010066"/>
                </a:solidFill>
              </a:endParaRPr>
            </a:p>
          </p:txBody>
        </p:sp>
        <p:sp>
          <p:nvSpPr>
            <p:cNvPr id="129049" name="Rectangle 25"/>
            <p:cNvSpPr>
              <a:spLocks noChangeArrowheads="1"/>
            </p:cNvSpPr>
            <p:nvPr/>
          </p:nvSpPr>
          <p:spPr bwMode="auto">
            <a:xfrm>
              <a:off x="2057" y="3162"/>
              <a:ext cx="647" cy="359"/>
            </a:xfrm>
            <a:prstGeom prst="rect">
              <a:avLst/>
            </a:prstGeom>
            <a:gradFill rotWithShape="1">
              <a:gsLst>
                <a:gs pos="0">
                  <a:srgbClr val="99CCFF">
                    <a:gamma/>
                    <a:tint val="25490"/>
                    <a:invGamma/>
                  </a:srgbClr>
                </a:gs>
                <a:gs pos="100000">
                  <a:srgbClr val="99CCFF"/>
                </a:gs>
              </a:gsLst>
              <a:lin ang="5400000" scaled="1"/>
            </a:gradFill>
            <a:ln w="28575">
              <a:solidFill>
                <a:srgbClr val="000000"/>
              </a:solidFill>
              <a:miter lim="800000"/>
              <a:headEnd/>
              <a:tailEnd/>
            </a:ln>
          </p:spPr>
          <p:txBody>
            <a:bodyPr/>
            <a:lstStyle/>
            <a:p>
              <a:pPr eaLnBrk="0" fontAlgn="base" hangingPunct="0">
                <a:spcBef>
                  <a:spcPct val="0"/>
                </a:spcBef>
                <a:spcAft>
                  <a:spcPct val="0"/>
                </a:spcAft>
              </a:pPr>
              <a:endParaRPr lang="en-GB" sz="2400">
                <a:solidFill>
                  <a:srgbClr val="010066"/>
                </a:solidFill>
              </a:endParaRPr>
            </a:p>
          </p:txBody>
        </p:sp>
        <p:sp>
          <p:nvSpPr>
            <p:cNvPr id="129050" name="Rectangle 26"/>
            <p:cNvSpPr>
              <a:spLocks noChangeArrowheads="1"/>
            </p:cNvSpPr>
            <p:nvPr/>
          </p:nvSpPr>
          <p:spPr bwMode="auto">
            <a:xfrm>
              <a:off x="2704" y="1495"/>
              <a:ext cx="638" cy="2026"/>
            </a:xfrm>
            <a:prstGeom prst="rect">
              <a:avLst/>
            </a:prstGeom>
            <a:gradFill rotWithShape="1">
              <a:gsLst>
                <a:gs pos="0">
                  <a:srgbClr val="99CCFF">
                    <a:gamma/>
                    <a:tint val="25490"/>
                    <a:invGamma/>
                  </a:srgbClr>
                </a:gs>
                <a:gs pos="100000">
                  <a:srgbClr val="99CCFF"/>
                </a:gs>
              </a:gsLst>
              <a:lin ang="5400000" scaled="1"/>
            </a:gradFill>
            <a:ln w="28575">
              <a:solidFill>
                <a:srgbClr val="000000"/>
              </a:solidFill>
              <a:miter lim="800000"/>
              <a:headEnd/>
              <a:tailEnd/>
            </a:ln>
          </p:spPr>
          <p:txBody>
            <a:bodyPr/>
            <a:lstStyle/>
            <a:p>
              <a:pPr eaLnBrk="0" fontAlgn="base" hangingPunct="0">
                <a:spcBef>
                  <a:spcPct val="0"/>
                </a:spcBef>
                <a:spcAft>
                  <a:spcPct val="0"/>
                </a:spcAft>
              </a:pPr>
              <a:endParaRPr lang="en-GB" sz="2400">
                <a:solidFill>
                  <a:srgbClr val="010066"/>
                </a:solidFill>
              </a:endParaRPr>
            </a:p>
          </p:txBody>
        </p:sp>
        <p:sp>
          <p:nvSpPr>
            <p:cNvPr id="129051" name="Rectangle 27"/>
            <p:cNvSpPr>
              <a:spLocks noChangeArrowheads="1"/>
            </p:cNvSpPr>
            <p:nvPr/>
          </p:nvSpPr>
          <p:spPr bwMode="auto">
            <a:xfrm>
              <a:off x="3342" y="2219"/>
              <a:ext cx="646" cy="1302"/>
            </a:xfrm>
            <a:prstGeom prst="rect">
              <a:avLst/>
            </a:prstGeom>
            <a:gradFill rotWithShape="1">
              <a:gsLst>
                <a:gs pos="0">
                  <a:srgbClr val="99CCFF">
                    <a:gamma/>
                    <a:tint val="25490"/>
                    <a:invGamma/>
                  </a:srgbClr>
                </a:gs>
                <a:gs pos="100000">
                  <a:srgbClr val="99CCFF"/>
                </a:gs>
              </a:gsLst>
              <a:lin ang="5400000" scaled="1"/>
            </a:gradFill>
            <a:ln w="28575">
              <a:solidFill>
                <a:srgbClr val="000000"/>
              </a:solidFill>
              <a:miter lim="800000"/>
              <a:headEnd/>
              <a:tailEnd/>
            </a:ln>
          </p:spPr>
          <p:txBody>
            <a:bodyPr/>
            <a:lstStyle/>
            <a:p>
              <a:pPr eaLnBrk="0" fontAlgn="base" hangingPunct="0">
                <a:spcBef>
                  <a:spcPct val="0"/>
                </a:spcBef>
                <a:spcAft>
                  <a:spcPct val="0"/>
                </a:spcAft>
              </a:pPr>
              <a:endParaRPr lang="en-GB" sz="2400">
                <a:solidFill>
                  <a:srgbClr val="010066"/>
                </a:solidFill>
              </a:endParaRPr>
            </a:p>
          </p:txBody>
        </p:sp>
        <p:sp>
          <p:nvSpPr>
            <p:cNvPr id="129052" name="Rectangle 28"/>
            <p:cNvSpPr>
              <a:spLocks noChangeArrowheads="1"/>
            </p:cNvSpPr>
            <p:nvPr/>
          </p:nvSpPr>
          <p:spPr bwMode="auto">
            <a:xfrm>
              <a:off x="3988" y="2944"/>
              <a:ext cx="639" cy="577"/>
            </a:xfrm>
            <a:prstGeom prst="rect">
              <a:avLst/>
            </a:prstGeom>
            <a:gradFill rotWithShape="1">
              <a:gsLst>
                <a:gs pos="0">
                  <a:srgbClr val="99CCFF">
                    <a:gamma/>
                    <a:tint val="25490"/>
                    <a:invGamma/>
                  </a:srgbClr>
                </a:gs>
                <a:gs pos="100000">
                  <a:srgbClr val="99CCFF"/>
                </a:gs>
              </a:gsLst>
              <a:lin ang="5400000" scaled="1"/>
            </a:gradFill>
            <a:ln w="28575">
              <a:solidFill>
                <a:srgbClr val="000000"/>
              </a:solidFill>
              <a:miter lim="800000"/>
              <a:headEnd/>
              <a:tailEnd/>
            </a:ln>
          </p:spPr>
          <p:txBody>
            <a:bodyPr/>
            <a:lstStyle/>
            <a:p>
              <a:pPr eaLnBrk="0" fontAlgn="base" hangingPunct="0">
                <a:spcBef>
                  <a:spcPct val="0"/>
                </a:spcBef>
                <a:spcAft>
                  <a:spcPct val="0"/>
                </a:spcAft>
              </a:pPr>
              <a:endParaRPr lang="en-GB" sz="2400">
                <a:solidFill>
                  <a:srgbClr val="010066"/>
                </a:solidFill>
              </a:endParaRPr>
            </a:p>
          </p:txBody>
        </p:sp>
        <p:sp>
          <p:nvSpPr>
            <p:cNvPr id="129053" name="Line 29"/>
            <p:cNvSpPr>
              <a:spLocks noChangeShapeType="1"/>
            </p:cNvSpPr>
            <p:nvPr/>
          </p:nvSpPr>
          <p:spPr bwMode="auto">
            <a:xfrm>
              <a:off x="774" y="1347"/>
              <a:ext cx="2" cy="217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129054" name="Line 30"/>
            <p:cNvSpPr>
              <a:spLocks noChangeShapeType="1"/>
            </p:cNvSpPr>
            <p:nvPr/>
          </p:nvSpPr>
          <p:spPr bwMode="auto">
            <a:xfrm>
              <a:off x="712" y="3521"/>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129055" name="Line 31"/>
            <p:cNvSpPr>
              <a:spLocks noChangeShapeType="1"/>
            </p:cNvSpPr>
            <p:nvPr/>
          </p:nvSpPr>
          <p:spPr bwMode="auto">
            <a:xfrm>
              <a:off x="712" y="3162"/>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129056" name="Line 32"/>
            <p:cNvSpPr>
              <a:spLocks noChangeShapeType="1"/>
            </p:cNvSpPr>
            <p:nvPr/>
          </p:nvSpPr>
          <p:spPr bwMode="auto">
            <a:xfrm>
              <a:off x="712" y="2796"/>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129057" name="Line 33"/>
            <p:cNvSpPr>
              <a:spLocks noChangeShapeType="1"/>
            </p:cNvSpPr>
            <p:nvPr/>
          </p:nvSpPr>
          <p:spPr bwMode="auto">
            <a:xfrm>
              <a:off x="712" y="2438"/>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129058" name="Line 34"/>
            <p:cNvSpPr>
              <a:spLocks noChangeShapeType="1"/>
            </p:cNvSpPr>
            <p:nvPr/>
          </p:nvSpPr>
          <p:spPr bwMode="auto">
            <a:xfrm>
              <a:off x="712" y="2071"/>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129059" name="Line 35"/>
            <p:cNvSpPr>
              <a:spLocks noChangeShapeType="1"/>
            </p:cNvSpPr>
            <p:nvPr/>
          </p:nvSpPr>
          <p:spPr bwMode="auto">
            <a:xfrm>
              <a:off x="712" y="1713"/>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129060" name="Line 36"/>
            <p:cNvSpPr>
              <a:spLocks noChangeShapeType="1"/>
            </p:cNvSpPr>
            <p:nvPr/>
          </p:nvSpPr>
          <p:spPr bwMode="auto">
            <a:xfrm>
              <a:off x="712" y="1347"/>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129061" name="Rectangle 37"/>
            <p:cNvSpPr>
              <a:spLocks noChangeArrowheads="1"/>
            </p:cNvSpPr>
            <p:nvPr/>
          </p:nvSpPr>
          <p:spPr bwMode="auto">
            <a:xfrm>
              <a:off x="554" y="3427"/>
              <a:ext cx="78"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0</a:t>
              </a:r>
              <a:endParaRPr lang="en-GB" altLang="en-US" sz="2400">
                <a:solidFill>
                  <a:srgbClr val="000066"/>
                </a:solidFill>
              </a:endParaRPr>
            </a:p>
          </p:txBody>
        </p:sp>
        <p:sp>
          <p:nvSpPr>
            <p:cNvPr id="129062" name="Rectangle 38"/>
            <p:cNvSpPr>
              <a:spLocks noChangeArrowheads="1"/>
            </p:cNvSpPr>
            <p:nvPr/>
          </p:nvSpPr>
          <p:spPr bwMode="auto">
            <a:xfrm>
              <a:off x="554" y="3068"/>
              <a:ext cx="78"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5</a:t>
              </a:r>
              <a:endParaRPr lang="en-GB" altLang="en-US" sz="2400">
                <a:solidFill>
                  <a:srgbClr val="000066"/>
                </a:solidFill>
              </a:endParaRPr>
            </a:p>
          </p:txBody>
        </p:sp>
        <p:sp>
          <p:nvSpPr>
            <p:cNvPr id="129063" name="Rectangle 39"/>
            <p:cNvSpPr>
              <a:spLocks noChangeArrowheads="1"/>
            </p:cNvSpPr>
            <p:nvPr/>
          </p:nvSpPr>
          <p:spPr bwMode="auto">
            <a:xfrm>
              <a:off x="453" y="2702"/>
              <a:ext cx="15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10</a:t>
              </a:r>
              <a:endParaRPr lang="en-GB" altLang="en-US" sz="2400">
                <a:solidFill>
                  <a:srgbClr val="000066"/>
                </a:solidFill>
              </a:endParaRPr>
            </a:p>
          </p:txBody>
        </p:sp>
        <p:sp>
          <p:nvSpPr>
            <p:cNvPr id="129064" name="Rectangle 40"/>
            <p:cNvSpPr>
              <a:spLocks noChangeArrowheads="1"/>
            </p:cNvSpPr>
            <p:nvPr/>
          </p:nvSpPr>
          <p:spPr bwMode="auto">
            <a:xfrm>
              <a:off x="453" y="2344"/>
              <a:ext cx="15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15</a:t>
              </a:r>
              <a:endParaRPr lang="en-GB" altLang="en-US" sz="2400">
                <a:solidFill>
                  <a:srgbClr val="000066"/>
                </a:solidFill>
              </a:endParaRPr>
            </a:p>
          </p:txBody>
        </p:sp>
        <p:sp>
          <p:nvSpPr>
            <p:cNvPr id="129065" name="Rectangle 41"/>
            <p:cNvSpPr>
              <a:spLocks noChangeArrowheads="1"/>
            </p:cNvSpPr>
            <p:nvPr/>
          </p:nvSpPr>
          <p:spPr bwMode="auto">
            <a:xfrm>
              <a:off x="453" y="1978"/>
              <a:ext cx="15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20</a:t>
              </a:r>
              <a:endParaRPr lang="en-GB" altLang="en-US" sz="2400">
                <a:solidFill>
                  <a:srgbClr val="000066"/>
                </a:solidFill>
              </a:endParaRPr>
            </a:p>
          </p:txBody>
        </p:sp>
        <p:sp>
          <p:nvSpPr>
            <p:cNvPr id="129066" name="Rectangle 42"/>
            <p:cNvSpPr>
              <a:spLocks noChangeArrowheads="1"/>
            </p:cNvSpPr>
            <p:nvPr/>
          </p:nvSpPr>
          <p:spPr bwMode="auto">
            <a:xfrm>
              <a:off x="453" y="1619"/>
              <a:ext cx="15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25</a:t>
              </a:r>
              <a:endParaRPr lang="en-GB" altLang="en-US" sz="2400">
                <a:solidFill>
                  <a:srgbClr val="000066"/>
                </a:solidFill>
              </a:endParaRPr>
            </a:p>
          </p:txBody>
        </p:sp>
        <p:sp>
          <p:nvSpPr>
            <p:cNvPr id="129067" name="Rectangle 43"/>
            <p:cNvSpPr>
              <a:spLocks noChangeArrowheads="1"/>
            </p:cNvSpPr>
            <p:nvPr/>
          </p:nvSpPr>
          <p:spPr bwMode="auto">
            <a:xfrm>
              <a:off x="453" y="1253"/>
              <a:ext cx="15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30</a:t>
              </a:r>
              <a:endParaRPr lang="en-GB" altLang="en-US" sz="2400">
                <a:solidFill>
                  <a:srgbClr val="000066"/>
                </a:solidFill>
              </a:endParaRPr>
            </a:p>
          </p:txBody>
        </p:sp>
        <p:sp>
          <p:nvSpPr>
            <p:cNvPr id="129068" name="Text Box 44"/>
            <p:cNvSpPr txBox="1">
              <a:spLocks noChangeArrowheads="1"/>
            </p:cNvSpPr>
            <p:nvPr/>
          </p:nvSpPr>
          <p:spPr bwMode="auto">
            <a:xfrm>
              <a:off x="1910" y="3548"/>
              <a:ext cx="272"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85</a:t>
              </a:r>
            </a:p>
          </p:txBody>
        </p:sp>
        <p:sp>
          <p:nvSpPr>
            <p:cNvPr id="129069" name="Text Box 45"/>
            <p:cNvSpPr txBox="1">
              <a:spLocks noChangeArrowheads="1"/>
            </p:cNvSpPr>
            <p:nvPr/>
          </p:nvSpPr>
          <p:spPr bwMode="auto">
            <a:xfrm>
              <a:off x="2548" y="3548"/>
              <a:ext cx="272"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90</a:t>
              </a:r>
            </a:p>
          </p:txBody>
        </p:sp>
        <p:sp>
          <p:nvSpPr>
            <p:cNvPr id="129070" name="Text Box 46"/>
            <p:cNvSpPr txBox="1">
              <a:spLocks noChangeArrowheads="1"/>
            </p:cNvSpPr>
            <p:nvPr/>
          </p:nvSpPr>
          <p:spPr bwMode="auto">
            <a:xfrm>
              <a:off x="3190" y="3548"/>
              <a:ext cx="272"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95</a:t>
              </a:r>
            </a:p>
          </p:txBody>
        </p:sp>
        <p:sp>
          <p:nvSpPr>
            <p:cNvPr id="129071" name="Text Box 47"/>
            <p:cNvSpPr txBox="1">
              <a:spLocks noChangeArrowheads="1"/>
            </p:cNvSpPr>
            <p:nvPr/>
          </p:nvSpPr>
          <p:spPr bwMode="auto">
            <a:xfrm>
              <a:off x="3805" y="3548"/>
              <a:ext cx="350"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100</a:t>
              </a:r>
            </a:p>
          </p:txBody>
        </p:sp>
        <p:sp>
          <p:nvSpPr>
            <p:cNvPr id="129072" name="Text Box 48"/>
            <p:cNvSpPr txBox="1">
              <a:spLocks noChangeArrowheads="1"/>
            </p:cNvSpPr>
            <p:nvPr/>
          </p:nvSpPr>
          <p:spPr bwMode="auto">
            <a:xfrm>
              <a:off x="4437" y="3548"/>
              <a:ext cx="350"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105</a:t>
              </a:r>
            </a:p>
          </p:txBody>
        </p:sp>
        <p:sp>
          <p:nvSpPr>
            <p:cNvPr id="129073" name="Rectangle 49"/>
            <p:cNvSpPr>
              <a:spLocks noChangeArrowheads="1"/>
            </p:cNvSpPr>
            <p:nvPr/>
          </p:nvSpPr>
          <p:spPr bwMode="auto">
            <a:xfrm>
              <a:off x="2243" y="3793"/>
              <a:ext cx="1231"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50000"/>
                </a:spcBef>
                <a:spcAft>
                  <a:spcPct val="0"/>
                </a:spcAft>
              </a:pPr>
              <a:r>
                <a:rPr lang="en-GB" altLang="en-US" sz="2000">
                  <a:solidFill>
                    <a:srgbClr val="000066"/>
                  </a:solidFill>
                </a:rPr>
                <a:t>Times in seconds</a:t>
              </a:r>
              <a:endParaRPr lang="en-US" altLang="en-US" sz="2000">
                <a:solidFill>
                  <a:srgbClr val="000066"/>
                </a:solidFill>
              </a:endParaRPr>
            </a:p>
          </p:txBody>
        </p:sp>
        <p:sp>
          <p:nvSpPr>
            <p:cNvPr id="129074" name="Line 50"/>
            <p:cNvSpPr>
              <a:spLocks noChangeShapeType="1"/>
            </p:cNvSpPr>
            <p:nvPr/>
          </p:nvSpPr>
          <p:spPr bwMode="auto">
            <a:xfrm>
              <a:off x="767" y="3522"/>
              <a:ext cx="450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079" name="Text Box 55"/>
            <p:cNvSpPr txBox="1">
              <a:spLocks noChangeArrowheads="1"/>
            </p:cNvSpPr>
            <p:nvPr/>
          </p:nvSpPr>
          <p:spPr bwMode="auto">
            <a:xfrm>
              <a:off x="5073" y="3548"/>
              <a:ext cx="350"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110</a:t>
              </a:r>
            </a:p>
          </p:txBody>
        </p:sp>
        <p:sp>
          <p:nvSpPr>
            <p:cNvPr id="129080" name="Line 56"/>
            <p:cNvSpPr>
              <a:spLocks noChangeShapeType="1"/>
            </p:cNvSpPr>
            <p:nvPr/>
          </p:nvSpPr>
          <p:spPr bwMode="auto">
            <a:xfrm>
              <a:off x="5276"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081" name="Line 57"/>
            <p:cNvSpPr>
              <a:spLocks noChangeShapeType="1"/>
            </p:cNvSpPr>
            <p:nvPr/>
          </p:nvSpPr>
          <p:spPr bwMode="auto">
            <a:xfrm>
              <a:off x="774"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082" name="Text Box 58"/>
            <p:cNvSpPr txBox="1">
              <a:spLocks noChangeArrowheads="1"/>
            </p:cNvSpPr>
            <p:nvPr/>
          </p:nvSpPr>
          <p:spPr bwMode="auto">
            <a:xfrm>
              <a:off x="634" y="3548"/>
              <a:ext cx="272"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75</a:t>
              </a:r>
            </a:p>
          </p:txBody>
        </p:sp>
      </p:grpSp>
      <p:sp>
        <p:nvSpPr>
          <p:cNvPr id="129098" name="Line 74"/>
          <p:cNvSpPr>
            <a:spLocks noChangeShapeType="1"/>
          </p:cNvSpPr>
          <p:nvPr/>
        </p:nvSpPr>
        <p:spPr bwMode="auto">
          <a:xfrm flipV="1">
            <a:off x="3158840" y="4552312"/>
            <a:ext cx="1023938" cy="122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099" name="Line 75"/>
          <p:cNvSpPr>
            <a:spLocks noChangeShapeType="1"/>
          </p:cNvSpPr>
          <p:nvPr/>
        </p:nvSpPr>
        <p:spPr bwMode="auto">
          <a:xfrm flipV="1">
            <a:off x="4182779" y="4123687"/>
            <a:ext cx="1012825" cy="4286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100" name="Line 76"/>
          <p:cNvSpPr>
            <a:spLocks noChangeShapeType="1"/>
          </p:cNvSpPr>
          <p:nvPr/>
        </p:nvSpPr>
        <p:spPr bwMode="auto">
          <a:xfrm flipV="1">
            <a:off x="5206715" y="1456686"/>
            <a:ext cx="1003300" cy="26670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101" name="Line 77"/>
          <p:cNvSpPr>
            <a:spLocks noChangeShapeType="1"/>
          </p:cNvSpPr>
          <p:nvPr/>
        </p:nvSpPr>
        <p:spPr bwMode="auto">
          <a:xfrm>
            <a:off x="6210015" y="1456687"/>
            <a:ext cx="1035050" cy="11572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102" name="Line 78"/>
          <p:cNvSpPr>
            <a:spLocks noChangeShapeType="1"/>
          </p:cNvSpPr>
          <p:nvPr/>
        </p:nvSpPr>
        <p:spPr bwMode="auto">
          <a:xfrm>
            <a:off x="7233954" y="2613973"/>
            <a:ext cx="1036637" cy="11557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129091" name="Oval 67"/>
          <p:cNvSpPr>
            <a:spLocks noChangeArrowheads="1"/>
          </p:cNvSpPr>
          <p:nvPr/>
        </p:nvSpPr>
        <p:spPr bwMode="auto">
          <a:xfrm>
            <a:off x="3111215" y="4630098"/>
            <a:ext cx="107950" cy="107950"/>
          </a:xfrm>
          <a:prstGeom prst="ellipse">
            <a:avLst/>
          </a:prstGeom>
          <a:solidFill>
            <a:srgbClr val="FF66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129093" name="Oval 69"/>
          <p:cNvSpPr>
            <a:spLocks noChangeArrowheads="1"/>
          </p:cNvSpPr>
          <p:nvPr/>
        </p:nvSpPr>
        <p:spPr bwMode="auto">
          <a:xfrm>
            <a:off x="4131978" y="4507861"/>
            <a:ext cx="107950" cy="107950"/>
          </a:xfrm>
          <a:prstGeom prst="ellipse">
            <a:avLst/>
          </a:prstGeom>
          <a:solidFill>
            <a:srgbClr val="FF66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129094" name="Oval 70"/>
          <p:cNvSpPr>
            <a:spLocks noChangeArrowheads="1"/>
          </p:cNvSpPr>
          <p:nvPr/>
        </p:nvSpPr>
        <p:spPr bwMode="auto">
          <a:xfrm>
            <a:off x="5154328" y="4076061"/>
            <a:ext cx="107950" cy="107950"/>
          </a:xfrm>
          <a:prstGeom prst="ellipse">
            <a:avLst/>
          </a:prstGeom>
          <a:solidFill>
            <a:srgbClr val="FF66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129095" name="Oval 71"/>
          <p:cNvSpPr>
            <a:spLocks noChangeArrowheads="1"/>
          </p:cNvSpPr>
          <p:nvPr/>
        </p:nvSpPr>
        <p:spPr bwMode="auto">
          <a:xfrm>
            <a:off x="6173503" y="1412236"/>
            <a:ext cx="107950" cy="107950"/>
          </a:xfrm>
          <a:prstGeom prst="ellipse">
            <a:avLst/>
          </a:prstGeom>
          <a:solidFill>
            <a:srgbClr val="FF66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129096" name="Oval 72"/>
          <p:cNvSpPr>
            <a:spLocks noChangeArrowheads="1"/>
          </p:cNvSpPr>
          <p:nvPr/>
        </p:nvSpPr>
        <p:spPr bwMode="auto">
          <a:xfrm>
            <a:off x="7192678" y="2564761"/>
            <a:ext cx="107950" cy="107950"/>
          </a:xfrm>
          <a:prstGeom prst="ellipse">
            <a:avLst/>
          </a:prstGeom>
          <a:solidFill>
            <a:srgbClr val="FF66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129097" name="Oval 73"/>
          <p:cNvSpPr>
            <a:spLocks noChangeArrowheads="1"/>
          </p:cNvSpPr>
          <p:nvPr/>
        </p:nvSpPr>
        <p:spPr bwMode="auto">
          <a:xfrm>
            <a:off x="8213440" y="3715698"/>
            <a:ext cx="107950" cy="107950"/>
          </a:xfrm>
          <a:prstGeom prst="ellipse">
            <a:avLst/>
          </a:prstGeom>
          <a:solidFill>
            <a:srgbClr val="FF66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Tree>
    <p:extLst>
      <p:ext uri="{BB962C8B-B14F-4D97-AF65-F5344CB8AC3E}">
        <p14:creationId xmlns:p14="http://schemas.microsoft.com/office/powerpoint/2010/main" val="4884138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9091"/>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129093"/>
                                        </p:tgtEl>
                                        <p:attrNameLst>
                                          <p:attrName>style.visibility</p:attrName>
                                        </p:attrNameLst>
                                      </p:cBhvr>
                                      <p:to>
                                        <p:strVal val="visible"/>
                                      </p:to>
                                    </p:set>
                                  </p:childTnLst>
                                </p:cTn>
                              </p:par>
                            </p:childTnLst>
                          </p:cTn>
                        </p:par>
                        <p:par>
                          <p:cTn id="10" fill="hold" nodeType="afterGroup">
                            <p:stCondLst>
                              <p:cond delay="500"/>
                            </p:stCondLst>
                            <p:childTnLst>
                              <p:par>
                                <p:cTn id="11" presetID="1" presetClass="entr" presetSubtype="0" fill="hold" grpId="0" nodeType="afterEffect">
                                  <p:stCondLst>
                                    <p:cond delay="500"/>
                                  </p:stCondLst>
                                  <p:childTnLst>
                                    <p:set>
                                      <p:cBhvr>
                                        <p:cTn id="12" dur="1" fill="hold">
                                          <p:stCondLst>
                                            <p:cond delay="0"/>
                                          </p:stCondLst>
                                        </p:cTn>
                                        <p:tgtEl>
                                          <p:spTgt spid="129094"/>
                                        </p:tgtEl>
                                        <p:attrNameLst>
                                          <p:attrName>style.visibility</p:attrName>
                                        </p:attrNameLst>
                                      </p:cBhvr>
                                      <p:to>
                                        <p:strVal val="visible"/>
                                      </p:to>
                                    </p:set>
                                  </p:childTnLst>
                                </p:cTn>
                              </p:par>
                            </p:childTnLst>
                          </p:cTn>
                        </p:par>
                        <p:par>
                          <p:cTn id="13" fill="hold" nodeType="afterGroup">
                            <p:stCondLst>
                              <p:cond delay="1000"/>
                            </p:stCondLst>
                            <p:childTnLst>
                              <p:par>
                                <p:cTn id="14" presetID="1" presetClass="entr" presetSubtype="0" fill="hold" grpId="0" nodeType="afterEffect">
                                  <p:stCondLst>
                                    <p:cond delay="500"/>
                                  </p:stCondLst>
                                  <p:childTnLst>
                                    <p:set>
                                      <p:cBhvr>
                                        <p:cTn id="15" dur="1" fill="hold">
                                          <p:stCondLst>
                                            <p:cond delay="0"/>
                                          </p:stCondLst>
                                        </p:cTn>
                                        <p:tgtEl>
                                          <p:spTgt spid="129095"/>
                                        </p:tgtEl>
                                        <p:attrNameLst>
                                          <p:attrName>style.visibility</p:attrName>
                                        </p:attrNameLst>
                                      </p:cBhvr>
                                      <p:to>
                                        <p:strVal val="visible"/>
                                      </p:to>
                                    </p:set>
                                  </p:childTnLst>
                                </p:cTn>
                              </p:par>
                            </p:childTnLst>
                          </p:cTn>
                        </p:par>
                        <p:par>
                          <p:cTn id="16" fill="hold" nodeType="afterGroup">
                            <p:stCondLst>
                              <p:cond delay="1500"/>
                            </p:stCondLst>
                            <p:childTnLst>
                              <p:par>
                                <p:cTn id="17" presetID="1" presetClass="entr" presetSubtype="0" fill="hold" grpId="0" nodeType="afterEffect">
                                  <p:stCondLst>
                                    <p:cond delay="500"/>
                                  </p:stCondLst>
                                  <p:childTnLst>
                                    <p:set>
                                      <p:cBhvr>
                                        <p:cTn id="18" dur="1" fill="hold">
                                          <p:stCondLst>
                                            <p:cond delay="0"/>
                                          </p:stCondLst>
                                        </p:cTn>
                                        <p:tgtEl>
                                          <p:spTgt spid="129096"/>
                                        </p:tgtEl>
                                        <p:attrNameLst>
                                          <p:attrName>style.visibility</p:attrName>
                                        </p:attrNameLst>
                                      </p:cBhvr>
                                      <p:to>
                                        <p:strVal val="visible"/>
                                      </p:to>
                                    </p:set>
                                  </p:childTnLst>
                                </p:cTn>
                              </p:par>
                            </p:childTnLst>
                          </p:cTn>
                        </p:par>
                        <p:par>
                          <p:cTn id="19" fill="hold" nodeType="afterGroup">
                            <p:stCondLst>
                              <p:cond delay="2000"/>
                            </p:stCondLst>
                            <p:childTnLst>
                              <p:par>
                                <p:cTn id="20" presetID="1" presetClass="entr" presetSubtype="0" fill="hold" grpId="0" nodeType="afterEffect">
                                  <p:stCondLst>
                                    <p:cond delay="500"/>
                                  </p:stCondLst>
                                  <p:childTnLst>
                                    <p:set>
                                      <p:cBhvr>
                                        <p:cTn id="21" dur="1" fill="hold">
                                          <p:stCondLst>
                                            <p:cond delay="0"/>
                                          </p:stCondLst>
                                        </p:cTn>
                                        <p:tgtEl>
                                          <p:spTgt spid="129097"/>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29098"/>
                                        </p:tgtEl>
                                        <p:attrNameLst>
                                          <p:attrName>style.visibility</p:attrName>
                                        </p:attrNameLst>
                                      </p:cBhvr>
                                      <p:to>
                                        <p:strVal val="visible"/>
                                      </p:to>
                                    </p:set>
                                    <p:animEffect transition="in" filter="wipe(left)">
                                      <p:cBhvr>
                                        <p:cTn id="26" dur="500"/>
                                        <p:tgtEl>
                                          <p:spTgt spid="129098"/>
                                        </p:tgtEl>
                                      </p:cBhvr>
                                    </p:animEffect>
                                  </p:childTnLst>
                                </p:cTn>
                              </p:par>
                            </p:childTnLst>
                          </p:cTn>
                        </p:par>
                        <p:par>
                          <p:cTn id="27" fill="hold" nodeType="afterGroup">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129099"/>
                                        </p:tgtEl>
                                        <p:attrNameLst>
                                          <p:attrName>style.visibility</p:attrName>
                                        </p:attrNameLst>
                                      </p:cBhvr>
                                      <p:to>
                                        <p:strVal val="visible"/>
                                      </p:to>
                                    </p:set>
                                    <p:animEffect transition="in" filter="wipe(left)">
                                      <p:cBhvr>
                                        <p:cTn id="30" dur="500"/>
                                        <p:tgtEl>
                                          <p:spTgt spid="129099"/>
                                        </p:tgtEl>
                                      </p:cBhvr>
                                    </p:animEffect>
                                  </p:childTnLst>
                                </p:cTn>
                              </p:par>
                            </p:childTnLst>
                          </p:cTn>
                        </p:par>
                        <p:par>
                          <p:cTn id="31" fill="hold" nodeType="afterGroup">
                            <p:stCondLst>
                              <p:cond delay="1000"/>
                            </p:stCondLst>
                            <p:childTnLst>
                              <p:par>
                                <p:cTn id="32" presetID="22" presetClass="entr" presetSubtype="8" fill="hold" grpId="0" nodeType="afterEffect">
                                  <p:stCondLst>
                                    <p:cond delay="0"/>
                                  </p:stCondLst>
                                  <p:childTnLst>
                                    <p:set>
                                      <p:cBhvr>
                                        <p:cTn id="33" dur="1" fill="hold">
                                          <p:stCondLst>
                                            <p:cond delay="0"/>
                                          </p:stCondLst>
                                        </p:cTn>
                                        <p:tgtEl>
                                          <p:spTgt spid="129100"/>
                                        </p:tgtEl>
                                        <p:attrNameLst>
                                          <p:attrName>style.visibility</p:attrName>
                                        </p:attrNameLst>
                                      </p:cBhvr>
                                      <p:to>
                                        <p:strVal val="visible"/>
                                      </p:to>
                                    </p:set>
                                    <p:animEffect transition="in" filter="wipe(left)">
                                      <p:cBhvr>
                                        <p:cTn id="34" dur="500"/>
                                        <p:tgtEl>
                                          <p:spTgt spid="129100"/>
                                        </p:tgtEl>
                                      </p:cBhvr>
                                    </p:animEffect>
                                  </p:childTnLst>
                                </p:cTn>
                              </p:par>
                            </p:childTnLst>
                          </p:cTn>
                        </p:par>
                        <p:par>
                          <p:cTn id="35" fill="hold" nodeType="afterGroup">
                            <p:stCondLst>
                              <p:cond delay="1500"/>
                            </p:stCondLst>
                            <p:childTnLst>
                              <p:par>
                                <p:cTn id="36" presetID="22" presetClass="entr" presetSubtype="8" fill="hold" grpId="0" nodeType="afterEffect">
                                  <p:stCondLst>
                                    <p:cond delay="0"/>
                                  </p:stCondLst>
                                  <p:childTnLst>
                                    <p:set>
                                      <p:cBhvr>
                                        <p:cTn id="37" dur="1" fill="hold">
                                          <p:stCondLst>
                                            <p:cond delay="0"/>
                                          </p:stCondLst>
                                        </p:cTn>
                                        <p:tgtEl>
                                          <p:spTgt spid="129101"/>
                                        </p:tgtEl>
                                        <p:attrNameLst>
                                          <p:attrName>style.visibility</p:attrName>
                                        </p:attrNameLst>
                                      </p:cBhvr>
                                      <p:to>
                                        <p:strVal val="visible"/>
                                      </p:to>
                                    </p:set>
                                    <p:animEffect transition="in" filter="wipe(left)">
                                      <p:cBhvr>
                                        <p:cTn id="38" dur="500"/>
                                        <p:tgtEl>
                                          <p:spTgt spid="129101"/>
                                        </p:tgtEl>
                                      </p:cBhvr>
                                    </p:animEffect>
                                  </p:childTnLst>
                                </p:cTn>
                              </p:par>
                            </p:childTnLst>
                          </p:cTn>
                        </p:par>
                        <p:par>
                          <p:cTn id="39" fill="hold" nodeType="afterGroup">
                            <p:stCondLst>
                              <p:cond delay="2000"/>
                            </p:stCondLst>
                            <p:childTnLst>
                              <p:par>
                                <p:cTn id="40" presetID="22" presetClass="entr" presetSubtype="8" fill="hold" grpId="0" nodeType="afterEffect">
                                  <p:stCondLst>
                                    <p:cond delay="0"/>
                                  </p:stCondLst>
                                  <p:childTnLst>
                                    <p:set>
                                      <p:cBhvr>
                                        <p:cTn id="41" dur="1" fill="hold">
                                          <p:stCondLst>
                                            <p:cond delay="0"/>
                                          </p:stCondLst>
                                        </p:cTn>
                                        <p:tgtEl>
                                          <p:spTgt spid="129102"/>
                                        </p:tgtEl>
                                        <p:attrNameLst>
                                          <p:attrName>style.visibility</p:attrName>
                                        </p:attrNameLst>
                                      </p:cBhvr>
                                      <p:to>
                                        <p:strVal val="visible"/>
                                      </p:to>
                                    </p:set>
                                    <p:animEffect transition="in" filter="wipe(left)">
                                      <p:cBhvr>
                                        <p:cTn id="42" dur="500"/>
                                        <p:tgtEl>
                                          <p:spTgt spid="129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98" grpId="0" animBg="1"/>
      <p:bldP spid="129099" grpId="0" animBg="1"/>
      <p:bldP spid="129100" grpId="0" animBg="1"/>
      <p:bldP spid="129101" grpId="0" animBg="1"/>
      <p:bldP spid="129102" grpId="0" animBg="1"/>
      <p:bldP spid="129091" grpId="0" animBg="1"/>
      <p:bldP spid="129093" grpId="0" animBg="1"/>
      <p:bldP spid="129094" grpId="0" animBg="1"/>
      <p:bldP spid="129095" grpId="0" animBg="1"/>
      <p:bldP spid="129096" grpId="0" animBg="1"/>
      <p:bldP spid="129097"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86087" name="Group 71"/>
          <p:cNvGrpSpPr>
            <a:grpSpLocks/>
          </p:cNvGrpSpPr>
          <p:nvPr/>
        </p:nvGrpSpPr>
        <p:grpSpPr bwMode="auto">
          <a:xfrm>
            <a:off x="1594207" y="1074740"/>
            <a:ext cx="8429625" cy="4432299"/>
            <a:chOff x="113" y="1253"/>
            <a:chExt cx="5310" cy="2792"/>
          </a:xfrm>
        </p:grpSpPr>
        <p:sp>
          <p:nvSpPr>
            <p:cNvPr id="86029" name="Line 13"/>
            <p:cNvSpPr>
              <a:spLocks noChangeShapeType="1"/>
            </p:cNvSpPr>
            <p:nvPr/>
          </p:nvSpPr>
          <p:spPr bwMode="auto">
            <a:xfrm>
              <a:off x="1421"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30" name="Line 14"/>
            <p:cNvSpPr>
              <a:spLocks noChangeShapeType="1"/>
            </p:cNvSpPr>
            <p:nvPr/>
          </p:nvSpPr>
          <p:spPr bwMode="auto">
            <a:xfrm>
              <a:off x="2062"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31" name="Line 15"/>
            <p:cNvSpPr>
              <a:spLocks noChangeShapeType="1"/>
            </p:cNvSpPr>
            <p:nvPr/>
          </p:nvSpPr>
          <p:spPr bwMode="auto">
            <a:xfrm>
              <a:off x="2703"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32" name="Line 16"/>
            <p:cNvSpPr>
              <a:spLocks noChangeShapeType="1"/>
            </p:cNvSpPr>
            <p:nvPr/>
          </p:nvSpPr>
          <p:spPr bwMode="auto">
            <a:xfrm>
              <a:off x="3344"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33" name="Line 17"/>
            <p:cNvSpPr>
              <a:spLocks noChangeShapeType="1"/>
            </p:cNvSpPr>
            <p:nvPr/>
          </p:nvSpPr>
          <p:spPr bwMode="auto">
            <a:xfrm>
              <a:off x="3985"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34" name="Line 18"/>
            <p:cNvSpPr>
              <a:spLocks noChangeShapeType="1"/>
            </p:cNvSpPr>
            <p:nvPr/>
          </p:nvSpPr>
          <p:spPr bwMode="auto">
            <a:xfrm>
              <a:off x="4627"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35" name="Rectangle 19"/>
            <p:cNvSpPr>
              <a:spLocks noChangeArrowheads="1"/>
            </p:cNvSpPr>
            <p:nvPr/>
          </p:nvSpPr>
          <p:spPr bwMode="auto">
            <a:xfrm>
              <a:off x="767" y="2434"/>
              <a:ext cx="4509" cy="36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86036" name="Rectangle 20"/>
            <p:cNvSpPr>
              <a:spLocks noChangeArrowheads="1"/>
            </p:cNvSpPr>
            <p:nvPr/>
          </p:nvSpPr>
          <p:spPr bwMode="auto">
            <a:xfrm>
              <a:off x="767" y="2797"/>
              <a:ext cx="4509" cy="36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86037" name="Rectangle 21"/>
            <p:cNvSpPr>
              <a:spLocks noChangeArrowheads="1"/>
            </p:cNvSpPr>
            <p:nvPr/>
          </p:nvSpPr>
          <p:spPr bwMode="auto">
            <a:xfrm>
              <a:off x="767" y="3158"/>
              <a:ext cx="4509" cy="36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86038" name="Rectangle 22"/>
            <p:cNvSpPr>
              <a:spLocks noChangeArrowheads="1"/>
            </p:cNvSpPr>
            <p:nvPr/>
          </p:nvSpPr>
          <p:spPr bwMode="auto">
            <a:xfrm>
              <a:off x="767" y="2072"/>
              <a:ext cx="4509" cy="36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86039" name="Rectangle 23"/>
            <p:cNvSpPr>
              <a:spLocks noChangeArrowheads="1"/>
            </p:cNvSpPr>
            <p:nvPr/>
          </p:nvSpPr>
          <p:spPr bwMode="auto">
            <a:xfrm>
              <a:off x="767" y="1709"/>
              <a:ext cx="4509" cy="36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86040" name="Rectangle 24"/>
            <p:cNvSpPr>
              <a:spLocks noChangeArrowheads="1"/>
            </p:cNvSpPr>
            <p:nvPr/>
          </p:nvSpPr>
          <p:spPr bwMode="auto">
            <a:xfrm>
              <a:off x="767" y="1347"/>
              <a:ext cx="4509" cy="364"/>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86041" name="Text Box 25"/>
            <p:cNvSpPr txBox="1">
              <a:spLocks noChangeArrowheads="1"/>
            </p:cNvSpPr>
            <p:nvPr/>
          </p:nvSpPr>
          <p:spPr bwMode="auto">
            <a:xfrm rot="16169467">
              <a:off x="-300" y="2243"/>
              <a:ext cx="1077" cy="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GB" altLang="en-US" sz="2000">
                  <a:solidFill>
                    <a:srgbClr val="000066"/>
                  </a:solidFill>
                </a:rPr>
                <a:t>Frequency</a:t>
              </a:r>
              <a:endParaRPr lang="en-US" altLang="en-US" sz="2000">
                <a:solidFill>
                  <a:srgbClr val="000066"/>
                </a:solidFill>
              </a:endParaRPr>
            </a:p>
          </p:txBody>
        </p:sp>
        <p:sp>
          <p:nvSpPr>
            <p:cNvPr id="86042" name="Text Box 26"/>
            <p:cNvSpPr txBox="1">
              <a:spLocks noChangeArrowheads="1"/>
            </p:cNvSpPr>
            <p:nvPr/>
          </p:nvSpPr>
          <p:spPr bwMode="auto">
            <a:xfrm>
              <a:off x="1247" y="3548"/>
              <a:ext cx="272"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80</a:t>
              </a:r>
            </a:p>
          </p:txBody>
        </p:sp>
        <p:sp>
          <p:nvSpPr>
            <p:cNvPr id="86048" name="Line 32"/>
            <p:cNvSpPr>
              <a:spLocks noChangeShapeType="1"/>
            </p:cNvSpPr>
            <p:nvPr/>
          </p:nvSpPr>
          <p:spPr bwMode="auto">
            <a:xfrm>
              <a:off x="774" y="1347"/>
              <a:ext cx="2" cy="217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86049" name="Line 33"/>
            <p:cNvSpPr>
              <a:spLocks noChangeShapeType="1"/>
            </p:cNvSpPr>
            <p:nvPr/>
          </p:nvSpPr>
          <p:spPr bwMode="auto">
            <a:xfrm>
              <a:off x="712" y="3521"/>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86050" name="Line 34"/>
            <p:cNvSpPr>
              <a:spLocks noChangeShapeType="1"/>
            </p:cNvSpPr>
            <p:nvPr/>
          </p:nvSpPr>
          <p:spPr bwMode="auto">
            <a:xfrm>
              <a:off x="712" y="3162"/>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86051" name="Line 35"/>
            <p:cNvSpPr>
              <a:spLocks noChangeShapeType="1"/>
            </p:cNvSpPr>
            <p:nvPr/>
          </p:nvSpPr>
          <p:spPr bwMode="auto">
            <a:xfrm>
              <a:off x="712" y="2796"/>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86052" name="Line 36"/>
            <p:cNvSpPr>
              <a:spLocks noChangeShapeType="1"/>
            </p:cNvSpPr>
            <p:nvPr/>
          </p:nvSpPr>
          <p:spPr bwMode="auto">
            <a:xfrm>
              <a:off x="712" y="2438"/>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86053" name="Line 37"/>
            <p:cNvSpPr>
              <a:spLocks noChangeShapeType="1"/>
            </p:cNvSpPr>
            <p:nvPr/>
          </p:nvSpPr>
          <p:spPr bwMode="auto">
            <a:xfrm>
              <a:off x="712" y="2071"/>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86054" name="Line 38"/>
            <p:cNvSpPr>
              <a:spLocks noChangeShapeType="1"/>
            </p:cNvSpPr>
            <p:nvPr/>
          </p:nvSpPr>
          <p:spPr bwMode="auto">
            <a:xfrm>
              <a:off x="712" y="1713"/>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86055" name="Line 39"/>
            <p:cNvSpPr>
              <a:spLocks noChangeShapeType="1"/>
            </p:cNvSpPr>
            <p:nvPr/>
          </p:nvSpPr>
          <p:spPr bwMode="auto">
            <a:xfrm>
              <a:off x="712" y="1347"/>
              <a:ext cx="62"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2400">
                <a:solidFill>
                  <a:srgbClr val="010066"/>
                </a:solidFill>
              </a:endParaRPr>
            </a:p>
          </p:txBody>
        </p:sp>
        <p:sp>
          <p:nvSpPr>
            <p:cNvPr id="86056" name="Rectangle 40"/>
            <p:cNvSpPr>
              <a:spLocks noChangeArrowheads="1"/>
            </p:cNvSpPr>
            <p:nvPr/>
          </p:nvSpPr>
          <p:spPr bwMode="auto">
            <a:xfrm>
              <a:off x="554" y="3427"/>
              <a:ext cx="78"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0</a:t>
              </a:r>
              <a:endParaRPr lang="en-GB" altLang="en-US" sz="2400">
                <a:solidFill>
                  <a:srgbClr val="000066"/>
                </a:solidFill>
              </a:endParaRPr>
            </a:p>
          </p:txBody>
        </p:sp>
        <p:sp>
          <p:nvSpPr>
            <p:cNvPr id="86057" name="Rectangle 41"/>
            <p:cNvSpPr>
              <a:spLocks noChangeArrowheads="1"/>
            </p:cNvSpPr>
            <p:nvPr/>
          </p:nvSpPr>
          <p:spPr bwMode="auto">
            <a:xfrm>
              <a:off x="554" y="3068"/>
              <a:ext cx="78"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5</a:t>
              </a:r>
              <a:endParaRPr lang="en-GB" altLang="en-US" sz="2400">
                <a:solidFill>
                  <a:srgbClr val="000066"/>
                </a:solidFill>
              </a:endParaRPr>
            </a:p>
          </p:txBody>
        </p:sp>
        <p:sp>
          <p:nvSpPr>
            <p:cNvPr id="86058" name="Rectangle 42"/>
            <p:cNvSpPr>
              <a:spLocks noChangeArrowheads="1"/>
            </p:cNvSpPr>
            <p:nvPr/>
          </p:nvSpPr>
          <p:spPr bwMode="auto">
            <a:xfrm>
              <a:off x="453" y="2702"/>
              <a:ext cx="15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10</a:t>
              </a:r>
              <a:endParaRPr lang="en-GB" altLang="en-US" sz="2400">
                <a:solidFill>
                  <a:srgbClr val="000066"/>
                </a:solidFill>
              </a:endParaRPr>
            </a:p>
          </p:txBody>
        </p:sp>
        <p:sp>
          <p:nvSpPr>
            <p:cNvPr id="86059" name="Rectangle 43"/>
            <p:cNvSpPr>
              <a:spLocks noChangeArrowheads="1"/>
            </p:cNvSpPr>
            <p:nvPr/>
          </p:nvSpPr>
          <p:spPr bwMode="auto">
            <a:xfrm>
              <a:off x="453" y="2344"/>
              <a:ext cx="15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15</a:t>
              </a:r>
              <a:endParaRPr lang="en-GB" altLang="en-US" sz="2400">
                <a:solidFill>
                  <a:srgbClr val="000066"/>
                </a:solidFill>
              </a:endParaRPr>
            </a:p>
          </p:txBody>
        </p:sp>
        <p:sp>
          <p:nvSpPr>
            <p:cNvPr id="86060" name="Rectangle 44"/>
            <p:cNvSpPr>
              <a:spLocks noChangeArrowheads="1"/>
            </p:cNvSpPr>
            <p:nvPr/>
          </p:nvSpPr>
          <p:spPr bwMode="auto">
            <a:xfrm>
              <a:off x="453" y="1978"/>
              <a:ext cx="15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20</a:t>
              </a:r>
              <a:endParaRPr lang="en-GB" altLang="en-US" sz="2400">
                <a:solidFill>
                  <a:srgbClr val="000066"/>
                </a:solidFill>
              </a:endParaRPr>
            </a:p>
          </p:txBody>
        </p:sp>
        <p:sp>
          <p:nvSpPr>
            <p:cNvPr id="86061" name="Rectangle 45"/>
            <p:cNvSpPr>
              <a:spLocks noChangeArrowheads="1"/>
            </p:cNvSpPr>
            <p:nvPr/>
          </p:nvSpPr>
          <p:spPr bwMode="auto">
            <a:xfrm>
              <a:off x="453" y="1619"/>
              <a:ext cx="15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25</a:t>
              </a:r>
              <a:endParaRPr lang="en-GB" altLang="en-US" sz="2400">
                <a:solidFill>
                  <a:srgbClr val="000066"/>
                </a:solidFill>
              </a:endParaRPr>
            </a:p>
          </p:txBody>
        </p:sp>
        <p:sp>
          <p:nvSpPr>
            <p:cNvPr id="86062" name="Rectangle 46"/>
            <p:cNvSpPr>
              <a:spLocks noChangeArrowheads="1"/>
            </p:cNvSpPr>
            <p:nvPr/>
          </p:nvSpPr>
          <p:spPr bwMode="auto">
            <a:xfrm>
              <a:off x="453" y="1253"/>
              <a:ext cx="15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altLang="en-US" sz="1900">
                  <a:solidFill>
                    <a:srgbClr val="000066"/>
                  </a:solidFill>
                </a:rPr>
                <a:t>30</a:t>
              </a:r>
              <a:endParaRPr lang="en-GB" altLang="en-US" sz="2400">
                <a:solidFill>
                  <a:srgbClr val="000066"/>
                </a:solidFill>
              </a:endParaRPr>
            </a:p>
          </p:txBody>
        </p:sp>
        <p:sp>
          <p:nvSpPr>
            <p:cNvPr id="86063" name="Text Box 47"/>
            <p:cNvSpPr txBox="1">
              <a:spLocks noChangeArrowheads="1"/>
            </p:cNvSpPr>
            <p:nvPr/>
          </p:nvSpPr>
          <p:spPr bwMode="auto">
            <a:xfrm>
              <a:off x="1910" y="3548"/>
              <a:ext cx="272"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85</a:t>
              </a:r>
            </a:p>
          </p:txBody>
        </p:sp>
        <p:sp>
          <p:nvSpPr>
            <p:cNvPr id="86064" name="Text Box 48"/>
            <p:cNvSpPr txBox="1">
              <a:spLocks noChangeArrowheads="1"/>
            </p:cNvSpPr>
            <p:nvPr/>
          </p:nvSpPr>
          <p:spPr bwMode="auto">
            <a:xfrm>
              <a:off x="2548" y="3548"/>
              <a:ext cx="272"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90</a:t>
              </a:r>
            </a:p>
          </p:txBody>
        </p:sp>
        <p:sp>
          <p:nvSpPr>
            <p:cNvPr id="86065" name="Text Box 49"/>
            <p:cNvSpPr txBox="1">
              <a:spLocks noChangeArrowheads="1"/>
            </p:cNvSpPr>
            <p:nvPr/>
          </p:nvSpPr>
          <p:spPr bwMode="auto">
            <a:xfrm>
              <a:off x="3190" y="3548"/>
              <a:ext cx="272"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95</a:t>
              </a:r>
            </a:p>
          </p:txBody>
        </p:sp>
        <p:sp>
          <p:nvSpPr>
            <p:cNvPr id="86066" name="Text Box 50"/>
            <p:cNvSpPr txBox="1">
              <a:spLocks noChangeArrowheads="1"/>
            </p:cNvSpPr>
            <p:nvPr/>
          </p:nvSpPr>
          <p:spPr bwMode="auto">
            <a:xfrm>
              <a:off x="3805" y="3548"/>
              <a:ext cx="350"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100</a:t>
              </a:r>
            </a:p>
          </p:txBody>
        </p:sp>
        <p:sp>
          <p:nvSpPr>
            <p:cNvPr id="86067" name="Text Box 51"/>
            <p:cNvSpPr txBox="1">
              <a:spLocks noChangeArrowheads="1"/>
            </p:cNvSpPr>
            <p:nvPr/>
          </p:nvSpPr>
          <p:spPr bwMode="auto">
            <a:xfrm>
              <a:off x="4437" y="3548"/>
              <a:ext cx="350"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105</a:t>
              </a:r>
            </a:p>
          </p:txBody>
        </p:sp>
        <p:sp>
          <p:nvSpPr>
            <p:cNvPr id="86068" name="Rectangle 52"/>
            <p:cNvSpPr>
              <a:spLocks noChangeArrowheads="1"/>
            </p:cNvSpPr>
            <p:nvPr/>
          </p:nvSpPr>
          <p:spPr bwMode="auto">
            <a:xfrm>
              <a:off x="2243" y="3793"/>
              <a:ext cx="1231"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50000"/>
                </a:spcBef>
                <a:spcAft>
                  <a:spcPct val="0"/>
                </a:spcAft>
              </a:pPr>
              <a:r>
                <a:rPr lang="en-GB" altLang="en-US" sz="2000">
                  <a:solidFill>
                    <a:srgbClr val="000066"/>
                  </a:solidFill>
                </a:rPr>
                <a:t>Times in seconds</a:t>
              </a:r>
              <a:endParaRPr lang="en-US" altLang="en-US" sz="2000">
                <a:solidFill>
                  <a:srgbClr val="000066"/>
                </a:solidFill>
              </a:endParaRPr>
            </a:p>
          </p:txBody>
        </p:sp>
        <p:sp>
          <p:nvSpPr>
            <p:cNvPr id="86069" name="Line 53"/>
            <p:cNvSpPr>
              <a:spLocks noChangeShapeType="1"/>
            </p:cNvSpPr>
            <p:nvPr/>
          </p:nvSpPr>
          <p:spPr bwMode="auto">
            <a:xfrm>
              <a:off x="767" y="3522"/>
              <a:ext cx="450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70" name="Text Box 54"/>
            <p:cNvSpPr txBox="1">
              <a:spLocks noChangeArrowheads="1"/>
            </p:cNvSpPr>
            <p:nvPr/>
          </p:nvSpPr>
          <p:spPr bwMode="auto">
            <a:xfrm>
              <a:off x="5073" y="3548"/>
              <a:ext cx="350"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110</a:t>
              </a:r>
            </a:p>
          </p:txBody>
        </p:sp>
        <p:sp>
          <p:nvSpPr>
            <p:cNvPr id="86071" name="Line 55"/>
            <p:cNvSpPr>
              <a:spLocks noChangeShapeType="1"/>
            </p:cNvSpPr>
            <p:nvPr/>
          </p:nvSpPr>
          <p:spPr bwMode="auto">
            <a:xfrm>
              <a:off x="5276"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72" name="Line 56"/>
            <p:cNvSpPr>
              <a:spLocks noChangeShapeType="1"/>
            </p:cNvSpPr>
            <p:nvPr/>
          </p:nvSpPr>
          <p:spPr bwMode="auto">
            <a:xfrm>
              <a:off x="774" y="3470"/>
              <a:ext cx="0" cy="1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73" name="Text Box 57"/>
            <p:cNvSpPr txBox="1">
              <a:spLocks noChangeArrowheads="1"/>
            </p:cNvSpPr>
            <p:nvPr/>
          </p:nvSpPr>
          <p:spPr bwMode="auto">
            <a:xfrm>
              <a:off x="634" y="3548"/>
              <a:ext cx="272"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en-US" sz="1900">
                  <a:solidFill>
                    <a:srgbClr val="010066"/>
                  </a:solidFill>
                </a:rPr>
                <a:t>75</a:t>
              </a:r>
            </a:p>
          </p:txBody>
        </p:sp>
        <p:sp>
          <p:nvSpPr>
            <p:cNvPr id="86074" name="Line 58"/>
            <p:cNvSpPr>
              <a:spLocks noChangeShapeType="1"/>
            </p:cNvSpPr>
            <p:nvPr/>
          </p:nvSpPr>
          <p:spPr bwMode="auto">
            <a:xfrm flipV="1">
              <a:off x="1090" y="3435"/>
              <a:ext cx="645" cy="7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75" name="Line 59"/>
            <p:cNvSpPr>
              <a:spLocks noChangeShapeType="1"/>
            </p:cNvSpPr>
            <p:nvPr/>
          </p:nvSpPr>
          <p:spPr bwMode="auto">
            <a:xfrm flipV="1">
              <a:off x="1735" y="3165"/>
              <a:ext cx="638" cy="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76" name="Line 60"/>
            <p:cNvSpPr>
              <a:spLocks noChangeShapeType="1"/>
            </p:cNvSpPr>
            <p:nvPr/>
          </p:nvSpPr>
          <p:spPr bwMode="auto">
            <a:xfrm flipV="1">
              <a:off x="2380" y="1485"/>
              <a:ext cx="632" cy="168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77" name="Line 61"/>
            <p:cNvSpPr>
              <a:spLocks noChangeShapeType="1"/>
            </p:cNvSpPr>
            <p:nvPr/>
          </p:nvSpPr>
          <p:spPr bwMode="auto">
            <a:xfrm>
              <a:off x="3012" y="1485"/>
              <a:ext cx="652" cy="72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78" name="Line 62"/>
            <p:cNvSpPr>
              <a:spLocks noChangeShapeType="1"/>
            </p:cNvSpPr>
            <p:nvPr/>
          </p:nvSpPr>
          <p:spPr bwMode="auto">
            <a:xfrm>
              <a:off x="3657" y="2214"/>
              <a:ext cx="653" cy="72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z="2400">
                <a:solidFill>
                  <a:srgbClr val="010066"/>
                </a:solidFill>
              </a:endParaRPr>
            </a:p>
          </p:txBody>
        </p:sp>
        <p:sp>
          <p:nvSpPr>
            <p:cNvPr id="86080" name="Oval 64"/>
            <p:cNvSpPr>
              <a:spLocks noChangeArrowheads="1"/>
            </p:cNvSpPr>
            <p:nvPr/>
          </p:nvSpPr>
          <p:spPr bwMode="auto">
            <a:xfrm>
              <a:off x="1060" y="3484"/>
              <a:ext cx="68" cy="68"/>
            </a:xfrm>
            <a:prstGeom prst="ellipse">
              <a:avLst/>
            </a:prstGeom>
            <a:solidFill>
              <a:srgbClr val="FF66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86082" name="Oval 66"/>
            <p:cNvSpPr>
              <a:spLocks noChangeArrowheads="1"/>
            </p:cNvSpPr>
            <p:nvPr/>
          </p:nvSpPr>
          <p:spPr bwMode="auto">
            <a:xfrm>
              <a:off x="1703" y="3407"/>
              <a:ext cx="68" cy="68"/>
            </a:xfrm>
            <a:prstGeom prst="ellipse">
              <a:avLst/>
            </a:prstGeom>
            <a:solidFill>
              <a:srgbClr val="FF66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86083" name="Oval 67"/>
            <p:cNvSpPr>
              <a:spLocks noChangeArrowheads="1"/>
            </p:cNvSpPr>
            <p:nvPr/>
          </p:nvSpPr>
          <p:spPr bwMode="auto">
            <a:xfrm>
              <a:off x="2347" y="3135"/>
              <a:ext cx="68" cy="68"/>
            </a:xfrm>
            <a:prstGeom prst="ellipse">
              <a:avLst/>
            </a:prstGeom>
            <a:solidFill>
              <a:srgbClr val="FF66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86084" name="Oval 68"/>
            <p:cNvSpPr>
              <a:spLocks noChangeArrowheads="1"/>
            </p:cNvSpPr>
            <p:nvPr/>
          </p:nvSpPr>
          <p:spPr bwMode="auto">
            <a:xfrm>
              <a:off x="2989" y="1457"/>
              <a:ext cx="68" cy="68"/>
            </a:xfrm>
            <a:prstGeom prst="ellipse">
              <a:avLst/>
            </a:prstGeom>
            <a:solidFill>
              <a:srgbClr val="FF66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86085" name="Oval 69"/>
            <p:cNvSpPr>
              <a:spLocks noChangeArrowheads="1"/>
            </p:cNvSpPr>
            <p:nvPr/>
          </p:nvSpPr>
          <p:spPr bwMode="auto">
            <a:xfrm>
              <a:off x="3631" y="2183"/>
              <a:ext cx="68" cy="68"/>
            </a:xfrm>
            <a:prstGeom prst="ellipse">
              <a:avLst/>
            </a:prstGeom>
            <a:solidFill>
              <a:srgbClr val="FF66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sp>
          <p:nvSpPr>
            <p:cNvPr id="86086" name="Oval 70"/>
            <p:cNvSpPr>
              <a:spLocks noChangeArrowheads="1"/>
            </p:cNvSpPr>
            <p:nvPr/>
          </p:nvSpPr>
          <p:spPr bwMode="auto">
            <a:xfrm>
              <a:off x="4274" y="2908"/>
              <a:ext cx="68" cy="68"/>
            </a:xfrm>
            <a:prstGeom prst="ellipse">
              <a:avLst/>
            </a:prstGeom>
            <a:solidFill>
              <a:srgbClr val="FF66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z="2400">
                <a:solidFill>
                  <a:srgbClr val="010066"/>
                </a:solidFill>
              </a:endParaRPr>
            </a:p>
          </p:txBody>
        </p:sp>
      </p:grpSp>
      <p:sp>
        <p:nvSpPr>
          <p:cNvPr id="86026" name="Text Box 10"/>
          <p:cNvSpPr txBox="1">
            <a:spLocks noChangeArrowheads="1"/>
          </p:cNvSpPr>
          <p:nvPr/>
        </p:nvSpPr>
        <p:spPr bwMode="auto">
          <a:xfrm>
            <a:off x="1701184" y="126361"/>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endParaRPr lang="en-US" altLang="en-US" sz="2400">
              <a:solidFill>
                <a:srgbClr val="010066"/>
              </a:solidFill>
            </a:endParaRPr>
          </a:p>
        </p:txBody>
      </p:sp>
      <p:sp>
        <p:nvSpPr>
          <p:cNvPr id="86027" name="Text Box 11"/>
          <p:cNvSpPr txBox="1">
            <a:spLocks noChangeArrowheads="1"/>
          </p:cNvSpPr>
          <p:nvPr/>
        </p:nvSpPr>
        <p:spPr bwMode="auto">
          <a:xfrm>
            <a:off x="1646593" y="257176"/>
            <a:ext cx="8732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GB" altLang="en-US" sz="2400">
                <a:solidFill>
                  <a:srgbClr val="010066"/>
                </a:solidFill>
              </a:rPr>
              <a:t>Removing the bars leaves a frequency polygon.</a:t>
            </a:r>
          </a:p>
        </p:txBody>
      </p:sp>
    </p:spTree>
    <p:extLst>
      <p:ext uri="{BB962C8B-B14F-4D97-AF65-F5344CB8AC3E}">
        <p14:creationId xmlns:p14="http://schemas.microsoft.com/office/powerpoint/2010/main" val="3236686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86087"/>
                                        </p:tgtEl>
                                        <p:attrNameLst>
                                          <p:attrName>style.visibility</p:attrName>
                                        </p:attrNameLst>
                                      </p:cBhvr>
                                      <p:to>
                                        <p:strVal val="visible"/>
                                      </p:to>
                                    </p:set>
                                    <p:animEffect transition="in" filter="dissolve">
                                      <p:cBhvr>
                                        <p:cTn id="7" dur="2000"/>
                                        <p:tgtEl>
                                          <p:spTgt spid="860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104503" y="91440"/>
            <a:ext cx="7876904" cy="461665"/>
          </a:xfrm>
          <a:prstGeom prst="rect">
            <a:avLst/>
          </a:prstGeom>
          <a:noFill/>
        </p:spPr>
        <p:txBody>
          <a:bodyPr wrap="square" rtlCol="0">
            <a:spAutoFit/>
          </a:bodyPr>
          <a:lstStyle/>
          <a:p>
            <a:r>
              <a:rPr lang="en-GB" sz="2400" b="1" u="sng" dirty="0" smtClean="0"/>
              <a:t>1-10 </a:t>
            </a:r>
            <a:r>
              <a:rPr lang="en-GB" sz="2400" b="1" u="sng" dirty="0" smtClean="0"/>
              <a:t>Quiz. </a:t>
            </a:r>
            <a:endParaRPr lang="en-GB" sz="2400" b="1" u="sng" dirty="0"/>
          </a:p>
        </p:txBody>
      </p:sp>
      <mc:AlternateContent xmlns:mc="http://schemas.openxmlformats.org/markup-compatibility/2006" xmlns:a14="http://schemas.microsoft.com/office/drawing/2010/main">
        <mc:Choice Requires="a14">
          <p:sp>
            <p:nvSpPr>
              <p:cNvPr id="7" name="TextBox 6"/>
              <p:cNvSpPr txBox="1"/>
              <p:nvPr/>
            </p:nvSpPr>
            <p:spPr>
              <a:xfrm>
                <a:off x="209006" y="718456"/>
                <a:ext cx="9901645" cy="4852803"/>
              </a:xfrm>
              <a:prstGeom prst="rect">
                <a:avLst/>
              </a:prstGeom>
              <a:noFill/>
            </p:spPr>
            <p:txBody>
              <a:bodyPr wrap="square" rtlCol="0">
                <a:spAutoFit/>
              </a:bodyPr>
              <a:lstStyle/>
              <a:p>
                <a:pPr marL="514350" indent="-514350">
                  <a:buAutoNum type="arabicParenR"/>
                </a:pPr>
                <a:r>
                  <a:rPr lang="en-GB" sz="2800" b="0" dirty="0" smtClean="0">
                    <a:ea typeface="Cambria Math" panose="02040503050406030204" pitchFamily="18" charset="0"/>
                  </a:rPr>
                  <a:t>Angles around a point add up to?</a:t>
                </a:r>
              </a:p>
              <a:p>
                <a:pPr marL="514350" indent="-514350">
                  <a:buAutoNum type="arabicParenR"/>
                </a:pPr>
                <a:r>
                  <a:rPr lang="en-GB" sz="2800" dirty="0" smtClean="0"/>
                  <a:t>Simplify </a:t>
                </a:r>
                <a14:m>
                  <m:oMath xmlns:m="http://schemas.openxmlformats.org/officeDocument/2006/math">
                    <m:f>
                      <m:fPr>
                        <m:ctrlPr>
                          <a:rPr lang="en-GB" sz="2800" i="1" smtClean="0">
                            <a:latin typeface="Cambria Math" panose="02040503050406030204" pitchFamily="18" charset="0"/>
                          </a:rPr>
                        </m:ctrlPr>
                      </m:fPr>
                      <m:num>
                        <m:r>
                          <a:rPr lang="en-GB" sz="2800" b="0" i="1" smtClean="0">
                            <a:latin typeface="Cambria Math" panose="02040503050406030204" pitchFamily="18" charset="0"/>
                          </a:rPr>
                          <m:t>20</m:t>
                        </m:r>
                        <m:r>
                          <a:rPr lang="en-GB" sz="2800" b="0" i="1" smtClean="0">
                            <a:latin typeface="Cambria Math" panose="02040503050406030204" pitchFamily="18" charset="0"/>
                          </a:rPr>
                          <m:t>𝑎𝑏</m:t>
                        </m:r>
                      </m:num>
                      <m:den>
                        <m:r>
                          <a:rPr lang="en-GB" sz="2800" b="0" i="1" smtClean="0">
                            <a:latin typeface="Cambria Math" panose="02040503050406030204" pitchFamily="18" charset="0"/>
                          </a:rPr>
                          <m:t>5</m:t>
                        </m:r>
                        <m:r>
                          <a:rPr lang="en-GB" sz="2800" b="0" i="1" smtClean="0">
                            <a:latin typeface="Cambria Math" panose="02040503050406030204" pitchFamily="18" charset="0"/>
                          </a:rPr>
                          <m:t>𝑎</m:t>
                        </m:r>
                      </m:den>
                    </m:f>
                  </m:oMath>
                </a14:m>
                <a:endParaRPr lang="en-GB" sz="2800" dirty="0" smtClean="0"/>
              </a:p>
              <a:p>
                <a:pPr marL="342900" indent="-342900">
                  <a:buAutoNum type="arabicParenR"/>
                </a:pPr>
                <a:r>
                  <a:rPr lang="en-GB" sz="2800" b="0" dirty="0" smtClean="0"/>
                  <a:t> </a:t>
                </a:r>
                <a14:m>
                  <m:oMath xmlns:m="http://schemas.openxmlformats.org/officeDocument/2006/math">
                    <m:r>
                      <a:rPr lang="en-GB" sz="2800" b="0" i="1" smtClean="0">
                        <a:latin typeface="Cambria Math" panose="02040503050406030204" pitchFamily="18" charset="0"/>
                      </a:rPr>
                      <m:t>1.34</m:t>
                    </m:r>
                    <m:r>
                      <a:rPr lang="en-GB" sz="2800" b="0" i="1" smtClean="0">
                        <a:latin typeface="Cambria Math" panose="02040503050406030204" pitchFamily="18" charset="0"/>
                        <a:ea typeface="Cambria Math" panose="02040503050406030204" pitchFamily="18" charset="0"/>
                      </a:rPr>
                      <m:t>×20</m:t>
                    </m:r>
                  </m:oMath>
                </a14:m>
                <a:endParaRPr lang="en-GB" sz="2800" b="0" dirty="0" smtClean="0">
                  <a:ea typeface="Cambria Math" panose="02040503050406030204" pitchFamily="18" charset="0"/>
                </a:endParaRPr>
              </a:p>
              <a:p>
                <a:pPr marL="342900" indent="-342900">
                  <a:buAutoNum type="arabicParenR"/>
                </a:pPr>
                <a:r>
                  <a:rPr lang="en-GB" sz="2800" dirty="0" smtClean="0"/>
                  <a:t> </a:t>
                </a:r>
                <a14:m>
                  <m:oMath xmlns:m="http://schemas.openxmlformats.org/officeDocument/2006/math">
                    <m:sSup>
                      <m:sSupPr>
                        <m:ctrlPr>
                          <a:rPr lang="en-GB" sz="2800" i="1" smtClean="0">
                            <a:latin typeface="Cambria Math" panose="02040503050406030204" pitchFamily="18" charset="0"/>
                          </a:rPr>
                        </m:ctrlPr>
                      </m:sSupPr>
                      <m:e>
                        <m:r>
                          <a:rPr lang="en-GB" sz="2800" b="0" i="1" smtClean="0">
                            <a:latin typeface="Cambria Math" panose="02040503050406030204" pitchFamily="18" charset="0"/>
                          </a:rPr>
                          <m:t>100</m:t>
                        </m:r>
                      </m:e>
                      <m:sup>
                        <m:f>
                          <m:fPr>
                            <m:ctrlPr>
                              <a:rPr lang="en-GB" sz="2800" i="1" smtClean="0">
                                <a:latin typeface="Cambria Math" panose="02040503050406030204" pitchFamily="18" charset="0"/>
                              </a:rPr>
                            </m:ctrlPr>
                          </m:fPr>
                          <m:num>
                            <m:r>
                              <a:rPr lang="en-GB" sz="2800" b="0" i="1" smtClean="0">
                                <a:latin typeface="Cambria Math" panose="02040503050406030204" pitchFamily="18" charset="0"/>
                              </a:rPr>
                              <m:t>1</m:t>
                            </m:r>
                          </m:num>
                          <m:den>
                            <m:r>
                              <a:rPr lang="en-GB" sz="2800" b="0" i="1" smtClean="0">
                                <a:latin typeface="Cambria Math" panose="02040503050406030204" pitchFamily="18" charset="0"/>
                              </a:rPr>
                              <m:t>2</m:t>
                            </m:r>
                          </m:den>
                        </m:f>
                      </m:sup>
                    </m:sSup>
                  </m:oMath>
                </a14:m>
                <a:endParaRPr lang="en-GB" sz="2800" dirty="0" smtClean="0"/>
              </a:p>
              <a:p>
                <a:pPr marL="342900" indent="-342900">
                  <a:buAutoNum type="arabicParenR"/>
                </a:pPr>
                <a:r>
                  <a:rPr lang="en-GB" sz="2800" dirty="0" smtClean="0"/>
                  <a:t> Round 0.004417 to 2 significant figures.</a:t>
                </a:r>
              </a:p>
              <a:p>
                <a:pPr marL="342900" indent="-342900">
                  <a:buAutoNum type="arabicParenR"/>
                </a:pPr>
                <a:r>
                  <a:rPr lang="en-GB" sz="2800" dirty="0" smtClean="0"/>
                  <a:t> What is 0.75hrs in </a:t>
                </a:r>
                <a:r>
                  <a:rPr lang="en-GB" sz="2800" dirty="0" err="1" smtClean="0"/>
                  <a:t>mins</a:t>
                </a:r>
                <a:r>
                  <a:rPr lang="en-GB" sz="2800" dirty="0" smtClean="0"/>
                  <a:t>?</a:t>
                </a:r>
              </a:p>
              <a:p>
                <a:pPr marL="342900" indent="-342900">
                  <a:buAutoNum type="arabicParenR"/>
                </a:pPr>
                <a:r>
                  <a:rPr lang="en-GB" sz="2800" dirty="0" smtClean="0"/>
                  <a:t> </a:t>
                </a:r>
                <a14:m>
                  <m:oMath xmlns:m="http://schemas.openxmlformats.org/officeDocument/2006/math">
                    <m:r>
                      <a:rPr lang="en-GB" sz="2800" b="0" i="1" smtClean="0">
                        <a:latin typeface="Cambria Math" panose="02040503050406030204" pitchFamily="18" charset="0"/>
                      </a:rPr>
                      <m:t>−9</m:t>
                    </m:r>
                    <m:r>
                      <a:rPr lang="en-GB" sz="2800" b="0" i="1" smtClean="0">
                        <a:latin typeface="Cambria Math" panose="02040503050406030204" pitchFamily="18" charset="0"/>
                        <a:ea typeface="Cambria Math" panose="02040503050406030204" pitchFamily="18" charset="0"/>
                      </a:rPr>
                      <m:t>×−8+5</m:t>
                    </m:r>
                  </m:oMath>
                </a14:m>
                <a:endParaRPr lang="en-GB" sz="2800" dirty="0" smtClean="0"/>
              </a:p>
              <a:p>
                <a:pPr marL="342900" indent="-342900">
                  <a:buAutoNum type="arabicParenR"/>
                </a:pPr>
                <a:r>
                  <a:rPr lang="en-GB" sz="2800" dirty="0" smtClean="0"/>
                  <a:t> Give a mathematical word or term beginning with H.</a:t>
                </a:r>
              </a:p>
              <a:p>
                <a:pPr marL="342900" indent="-342900">
                  <a:buAutoNum type="arabicParenR"/>
                </a:pPr>
                <a:r>
                  <a:rPr lang="en-GB" sz="2800" dirty="0" smtClean="0"/>
                  <a:t> What is 3% of £25</a:t>
                </a:r>
              </a:p>
              <a:p>
                <a:pPr marL="342900" indent="-342900">
                  <a:buAutoNum type="arabicParenR"/>
                </a:pPr>
                <a:r>
                  <a:rPr lang="en-GB" sz="2800" dirty="0" smtClean="0"/>
                  <a:t> </a:t>
                </a:r>
                <a14:m>
                  <m:oMath xmlns:m="http://schemas.openxmlformats.org/officeDocument/2006/math">
                    <m:sSup>
                      <m:sSupPr>
                        <m:ctrlPr>
                          <a:rPr lang="en-GB" sz="2800" i="1" smtClean="0">
                            <a:latin typeface="Cambria Math" panose="02040503050406030204" pitchFamily="18" charset="0"/>
                          </a:rPr>
                        </m:ctrlPr>
                      </m:sSupPr>
                      <m:e>
                        <m:r>
                          <a:rPr lang="en-GB" sz="2800" b="0" i="1" smtClean="0">
                            <a:latin typeface="Cambria Math" panose="02040503050406030204" pitchFamily="18" charset="0"/>
                          </a:rPr>
                          <m:t>5</m:t>
                        </m:r>
                      </m:e>
                      <m:sup>
                        <m:r>
                          <a:rPr lang="en-GB" sz="2800" b="0" i="1" smtClean="0">
                            <a:latin typeface="Cambria Math" panose="02040503050406030204" pitchFamily="18" charset="0"/>
                          </a:rPr>
                          <m:t>3</m:t>
                        </m:r>
                      </m:sup>
                    </m:sSup>
                    <m:r>
                      <a:rPr lang="en-GB" sz="2800" b="0" i="1" smtClean="0">
                        <a:latin typeface="Cambria Math" panose="02040503050406030204" pitchFamily="18" charset="0"/>
                      </a:rPr>
                      <m:t>=125,</m:t>
                    </m:r>
                    <m:sSup>
                      <m:sSupPr>
                        <m:ctrlPr>
                          <a:rPr lang="en-GB" sz="2800" i="1">
                            <a:latin typeface="Cambria Math" panose="02040503050406030204" pitchFamily="18" charset="0"/>
                          </a:rPr>
                        </m:ctrlPr>
                      </m:sSupPr>
                      <m:e>
                        <m:r>
                          <a:rPr lang="en-GB" sz="2800" b="0" i="1" smtClean="0">
                            <a:latin typeface="Cambria Math" panose="02040503050406030204" pitchFamily="18" charset="0"/>
                          </a:rPr>
                          <m:t>   5</m:t>
                        </m:r>
                      </m:e>
                      <m:sup>
                        <m:r>
                          <a:rPr lang="en-GB" sz="2800" b="0" i="1" smtClean="0">
                            <a:latin typeface="Cambria Math" panose="02040503050406030204" pitchFamily="18" charset="0"/>
                          </a:rPr>
                          <m:t>2</m:t>
                        </m:r>
                      </m:sup>
                    </m:sSup>
                    <m:r>
                      <a:rPr lang="en-GB" sz="2800" b="0" i="1" smtClean="0">
                        <a:latin typeface="Cambria Math" panose="02040503050406030204" pitchFamily="18" charset="0"/>
                      </a:rPr>
                      <m:t>=25,</m:t>
                    </m:r>
                    <m:sSup>
                      <m:sSupPr>
                        <m:ctrlPr>
                          <a:rPr lang="en-GB" sz="2800" i="1">
                            <a:latin typeface="Cambria Math" panose="02040503050406030204" pitchFamily="18" charset="0"/>
                          </a:rPr>
                        </m:ctrlPr>
                      </m:sSupPr>
                      <m:e>
                        <m:r>
                          <a:rPr lang="en-GB" sz="2800" b="0" i="1" smtClean="0">
                            <a:latin typeface="Cambria Math" panose="02040503050406030204" pitchFamily="18" charset="0"/>
                          </a:rPr>
                          <m:t>   5</m:t>
                        </m:r>
                      </m:e>
                      <m:sup>
                        <m:r>
                          <a:rPr lang="en-GB" sz="2800" b="0" i="1" smtClean="0">
                            <a:latin typeface="Cambria Math" panose="02040503050406030204" pitchFamily="18" charset="0"/>
                          </a:rPr>
                          <m:t>1</m:t>
                        </m:r>
                      </m:sup>
                    </m:sSup>
                    <m:r>
                      <a:rPr lang="en-GB" sz="2800" b="0" i="1" smtClean="0">
                        <a:latin typeface="Cambria Math" panose="02040503050406030204" pitchFamily="18" charset="0"/>
                      </a:rPr>
                      <m:t>=5</m:t>
                    </m:r>
                  </m:oMath>
                </a14:m>
                <a:r>
                  <a:rPr lang="en-GB" sz="2800" dirty="0" smtClean="0"/>
                  <a:t>, </a:t>
                </a:r>
                <a14:m>
                  <m:oMath xmlns:m="http://schemas.openxmlformats.org/officeDocument/2006/math">
                    <m:sSup>
                      <m:sSupPr>
                        <m:ctrlPr>
                          <a:rPr lang="en-GB" sz="2800" i="1">
                            <a:latin typeface="Cambria Math" panose="02040503050406030204" pitchFamily="18" charset="0"/>
                          </a:rPr>
                        </m:ctrlPr>
                      </m:sSupPr>
                      <m:e>
                        <m:r>
                          <a:rPr lang="en-GB" sz="2800" b="0" i="1" smtClean="0">
                            <a:latin typeface="Cambria Math" panose="02040503050406030204" pitchFamily="18" charset="0"/>
                          </a:rPr>
                          <m:t>   5</m:t>
                        </m:r>
                      </m:e>
                      <m:sup>
                        <m:r>
                          <a:rPr lang="en-GB" sz="2800" b="0" i="1" smtClean="0">
                            <a:latin typeface="Cambria Math" panose="02040503050406030204" pitchFamily="18" charset="0"/>
                          </a:rPr>
                          <m:t>0</m:t>
                        </m:r>
                      </m:sup>
                    </m:sSup>
                    <m:r>
                      <a:rPr lang="en-GB" sz="2800" b="0" i="1" smtClean="0">
                        <a:latin typeface="Cambria Math" panose="02040503050406030204" pitchFamily="18" charset="0"/>
                      </a:rPr>
                      <m:t>=?</m:t>
                    </m:r>
                  </m:oMath>
                </a14:m>
                <a:endParaRPr lang="en-GB" sz="2800" dirty="0"/>
              </a:p>
            </p:txBody>
          </p:sp>
        </mc:Choice>
        <mc:Fallback xmlns="">
          <p:sp>
            <p:nvSpPr>
              <p:cNvPr id="7" name="TextBox 6"/>
              <p:cNvSpPr txBox="1">
                <a:spLocks noRot="1" noChangeAspect="1" noMove="1" noResize="1" noEditPoints="1" noAdjustHandles="1" noChangeArrowheads="1" noChangeShapeType="1" noTextEdit="1"/>
              </p:cNvSpPr>
              <p:nvPr/>
            </p:nvSpPr>
            <p:spPr>
              <a:xfrm>
                <a:off x="209006" y="718456"/>
                <a:ext cx="9901645" cy="4852803"/>
              </a:xfrm>
              <a:prstGeom prst="rect">
                <a:avLst/>
              </a:prstGeom>
              <a:blipFill>
                <a:blip r:embed="rId5"/>
                <a:stretch>
                  <a:fillRect l="-1292" t="-1382" b="-628"/>
                </a:stretch>
              </a:blipFill>
            </p:spPr>
            <p:txBody>
              <a:bodyPr/>
              <a:lstStyle/>
              <a:p>
                <a:r>
                  <a:rPr lang="en-GB">
                    <a:noFill/>
                  </a:rPr>
                  <a:t> </a:t>
                </a:r>
              </a:p>
            </p:txBody>
          </p:sp>
        </mc:Fallback>
      </mc:AlternateContent>
      <p:sp>
        <p:nvSpPr>
          <p:cNvPr id="2" name="TextBox 1"/>
          <p:cNvSpPr txBox="1"/>
          <p:nvPr/>
        </p:nvSpPr>
        <p:spPr>
          <a:xfrm>
            <a:off x="8877300" y="636478"/>
            <a:ext cx="3067050" cy="5016758"/>
          </a:xfrm>
          <a:prstGeom prst="rect">
            <a:avLst/>
          </a:prstGeom>
          <a:noFill/>
        </p:spPr>
        <p:txBody>
          <a:bodyPr wrap="square" rtlCol="0">
            <a:spAutoFit/>
          </a:bodyPr>
          <a:lstStyle/>
          <a:p>
            <a:r>
              <a:rPr lang="en-US" sz="3200" dirty="0" smtClean="0">
                <a:solidFill>
                  <a:srgbClr val="FF0000"/>
                </a:solidFill>
              </a:rPr>
              <a:t>360</a:t>
            </a:r>
          </a:p>
          <a:p>
            <a:r>
              <a:rPr lang="en-US" sz="3200" dirty="0" smtClean="0">
                <a:solidFill>
                  <a:srgbClr val="FF0000"/>
                </a:solidFill>
              </a:rPr>
              <a:t>4b</a:t>
            </a:r>
          </a:p>
          <a:p>
            <a:r>
              <a:rPr lang="en-US" sz="3200" dirty="0" smtClean="0">
                <a:solidFill>
                  <a:srgbClr val="FF0000"/>
                </a:solidFill>
              </a:rPr>
              <a:t>26.8</a:t>
            </a:r>
          </a:p>
          <a:p>
            <a:r>
              <a:rPr lang="en-US" sz="3200" dirty="0" smtClean="0">
                <a:solidFill>
                  <a:srgbClr val="FF0000"/>
                </a:solidFill>
              </a:rPr>
              <a:t>10</a:t>
            </a:r>
          </a:p>
          <a:p>
            <a:r>
              <a:rPr lang="en-US" sz="3200" dirty="0" smtClean="0">
                <a:solidFill>
                  <a:srgbClr val="FF0000"/>
                </a:solidFill>
              </a:rPr>
              <a:t>0.0044</a:t>
            </a:r>
          </a:p>
          <a:p>
            <a:r>
              <a:rPr lang="en-US" sz="3200" dirty="0" smtClean="0">
                <a:solidFill>
                  <a:srgbClr val="FF0000"/>
                </a:solidFill>
              </a:rPr>
              <a:t>45 </a:t>
            </a:r>
            <a:r>
              <a:rPr lang="en-US" sz="3200" dirty="0" err="1" smtClean="0">
                <a:solidFill>
                  <a:srgbClr val="FF0000"/>
                </a:solidFill>
              </a:rPr>
              <a:t>mins</a:t>
            </a:r>
            <a:endParaRPr lang="en-US" sz="3200" dirty="0" smtClean="0">
              <a:solidFill>
                <a:srgbClr val="FF0000"/>
              </a:solidFill>
            </a:endParaRPr>
          </a:p>
          <a:p>
            <a:r>
              <a:rPr lang="en-US" sz="3200" dirty="0" smtClean="0">
                <a:solidFill>
                  <a:srgbClr val="FF0000"/>
                </a:solidFill>
              </a:rPr>
              <a:t>77</a:t>
            </a:r>
          </a:p>
          <a:p>
            <a:r>
              <a:rPr lang="en-US" sz="3200" dirty="0" err="1" smtClean="0">
                <a:solidFill>
                  <a:srgbClr val="FF0000"/>
                </a:solidFill>
              </a:rPr>
              <a:t>Eg</a:t>
            </a:r>
            <a:r>
              <a:rPr lang="en-US" sz="3200" dirty="0" smtClean="0">
                <a:solidFill>
                  <a:srgbClr val="FF0000"/>
                </a:solidFill>
              </a:rPr>
              <a:t> Hypotenuse </a:t>
            </a:r>
          </a:p>
          <a:p>
            <a:r>
              <a:rPr lang="en-US" sz="3200" dirty="0" smtClean="0">
                <a:solidFill>
                  <a:srgbClr val="FF0000"/>
                </a:solidFill>
              </a:rPr>
              <a:t>75p</a:t>
            </a:r>
          </a:p>
          <a:p>
            <a:r>
              <a:rPr lang="en-US" sz="3200" dirty="0">
                <a:solidFill>
                  <a:srgbClr val="FF0000"/>
                </a:solidFill>
              </a:rPr>
              <a:t>1</a:t>
            </a:r>
            <a:endParaRPr lang="en-GB" sz="3200" dirty="0">
              <a:solidFill>
                <a:srgbClr val="FF0000"/>
              </a:solidFill>
            </a:endParaRPr>
          </a:p>
        </p:txBody>
      </p:sp>
    </p:spTree>
    <p:extLst>
      <p:ext uri="{BB962C8B-B14F-4D97-AF65-F5344CB8AC3E}">
        <p14:creationId xmlns:p14="http://schemas.microsoft.com/office/powerpoint/2010/main" val="20651331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Group 3"/>
          <p:cNvGraphicFramePr>
            <a:graphicFrameLocks noGrp="1"/>
          </p:cNvGraphicFramePr>
          <p:nvPr>
            <p:extLst>
              <p:ext uri="{D42A27DB-BD31-4B8C-83A1-F6EECF244321}">
                <p14:modId xmlns:p14="http://schemas.microsoft.com/office/powerpoint/2010/main" val="2781278138"/>
              </p:ext>
            </p:extLst>
          </p:nvPr>
        </p:nvGraphicFramePr>
        <p:xfrm>
          <a:off x="1501259" y="757129"/>
          <a:ext cx="4258700" cy="3170394"/>
        </p:xfrm>
        <a:graphic>
          <a:graphicData uri="http://schemas.openxmlformats.org/drawingml/2006/table">
            <a:tbl>
              <a:tblPr/>
              <a:tblGrid>
                <a:gridCol w="366227">
                  <a:extLst>
                    <a:ext uri="{9D8B030D-6E8A-4147-A177-3AD203B41FA5}">
                      <a16:colId xmlns:a16="http://schemas.microsoft.com/office/drawing/2014/main" val="20000"/>
                    </a:ext>
                  </a:extLst>
                </a:gridCol>
                <a:gridCol w="366227">
                  <a:extLst>
                    <a:ext uri="{9D8B030D-6E8A-4147-A177-3AD203B41FA5}">
                      <a16:colId xmlns:a16="http://schemas.microsoft.com/office/drawing/2014/main" val="20001"/>
                    </a:ext>
                  </a:extLst>
                </a:gridCol>
                <a:gridCol w="366227">
                  <a:extLst>
                    <a:ext uri="{9D8B030D-6E8A-4147-A177-3AD203B41FA5}">
                      <a16:colId xmlns:a16="http://schemas.microsoft.com/office/drawing/2014/main" val="20002"/>
                    </a:ext>
                  </a:extLst>
                </a:gridCol>
                <a:gridCol w="379627">
                  <a:extLst>
                    <a:ext uri="{9D8B030D-6E8A-4147-A177-3AD203B41FA5}">
                      <a16:colId xmlns:a16="http://schemas.microsoft.com/office/drawing/2014/main" val="20003"/>
                    </a:ext>
                  </a:extLst>
                </a:gridCol>
                <a:gridCol w="366227">
                  <a:extLst>
                    <a:ext uri="{9D8B030D-6E8A-4147-A177-3AD203B41FA5}">
                      <a16:colId xmlns:a16="http://schemas.microsoft.com/office/drawing/2014/main" val="20004"/>
                    </a:ext>
                  </a:extLst>
                </a:gridCol>
                <a:gridCol w="366227">
                  <a:extLst>
                    <a:ext uri="{9D8B030D-6E8A-4147-A177-3AD203B41FA5}">
                      <a16:colId xmlns:a16="http://schemas.microsoft.com/office/drawing/2014/main" val="20005"/>
                    </a:ext>
                  </a:extLst>
                </a:gridCol>
                <a:gridCol w="366227">
                  <a:extLst>
                    <a:ext uri="{9D8B030D-6E8A-4147-A177-3AD203B41FA5}">
                      <a16:colId xmlns:a16="http://schemas.microsoft.com/office/drawing/2014/main" val="20006"/>
                    </a:ext>
                  </a:extLst>
                </a:gridCol>
                <a:gridCol w="366227">
                  <a:extLst>
                    <a:ext uri="{9D8B030D-6E8A-4147-A177-3AD203B41FA5}">
                      <a16:colId xmlns:a16="http://schemas.microsoft.com/office/drawing/2014/main" val="20007"/>
                    </a:ext>
                  </a:extLst>
                </a:gridCol>
                <a:gridCol w="366227">
                  <a:extLst>
                    <a:ext uri="{9D8B030D-6E8A-4147-A177-3AD203B41FA5}">
                      <a16:colId xmlns:a16="http://schemas.microsoft.com/office/drawing/2014/main" val="20008"/>
                    </a:ext>
                  </a:extLst>
                </a:gridCol>
                <a:gridCol w="366227">
                  <a:extLst>
                    <a:ext uri="{9D8B030D-6E8A-4147-A177-3AD203B41FA5}">
                      <a16:colId xmlns:a16="http://schemas.microsoft.com/office/drawing/2014/main" val="20009"/>
                    </a:ext>
                  </a:extLst>
                </a:gridCol>
                <a:gridCol w="366227">
                  <a:extLst>
                    <a:ext uri="{9D8B030D-6E8A-4147-A177-3AD203B41FA5}">
                      <a16:colId xmlns:a16="http://schemas.microsoft.com/office/drawing/2014/main" val="20010"/>
                    </a:ext>
                  </a:extLst>
                </a:gridCol>
                <a:gridCol w="216803">
                  <a:extLst>
                    <a:ext uri="{9D8B030D-6E8A-4147-A177-3AD203B41FA5}">
                      <a16:colId xmlns:a16="http://schemas.microsoft.com/office/drawing/2014/main" val="20011"/>
                    </a:ext>
                  </a:extLst>
                </a:gridCol>
              </a:tblGrid>
              <a:tr h="35226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226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226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226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226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226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226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226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5226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8"/>
                  </a:ext>
                </a:extLst>
              </a:tr>
            </a:tbl>
          </a:graphicData>
        </a:graphic>
      </p:graphicFrame>
      <p:sp>
        <p:nvSpPr>
          <p:cNvPr id="51" name="Freeform 50"/>
          <p:cNvSpPr/>
          <p:nvPr/>
        </p:nvSpPr>
        <p:spPr>
          <a:xfrm>
            <a:off x="1738345" y="1617073"/>
            <a:ext cx="2781438" cy="2124212"/>
          </a:xfrm>
          <a:custGeom>
            <a:avLst/>
            <a:gdLst>
              <a:gd name="connsiteX0" fmla="*/ 0 w 3325091"/>
              <a:gd name="connsiteY0" fmla="*/ 2635115 h 2832283"/>
              <a:gd name="connsiteX1" fmla="*/ 415636 w 3325091"/>
              <a:gd name="connsiteY1" fmla="*/ 2219479 h 2832283"/>
              <a:gd name="connsiteX2" fmla="*/ 872836 w 3325091"/>
              <a:gd name="connsiteY2" fmla="*/ 1679152 h 2832283"/>
              <a:gd name="connsiteX3" fmla="*/ 1302327 w 3325091"/>
              <a:gd name="connsiteY3" fmla="*/ 16606 h 2832283"/>
              <a:gd name="connsiteX4" fmla="*/ 1690254 w 3325091"/>
              <a:gd name="connsiteY4" fmla="*/ 2815224 h 2832283"/>
              <a:gd name="connsiteX5" fmla="*/ 3325091 w 3325091"/>
              <a:gd name="connsiteY5" fmla="*/ 1263515 h 2832283"/>
              <a:gd name="connsiteX6" fmla="*/ 3325091 w 3325091"/>
              <a:gd name="connsiteY6" fmla="*/ 1263515 h 2832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25091" h="2832283">
                <a:moveTo>
                  <a:pt x="0" y="2635115"/>
                </a:moveTo>
                <a:cubicBezTo>
                  <a:pt x="135081" y="2506960"/>
                  <a:pt x="270163" y="2378806"/>
                  <a:pt x="415636" y="2219479"/>
                </a:cubicBezTo>
                <a:cubicBezTo>
                  <a:pt x="561109" y="2060152"/>
                  <a:pt x="725054" y="2046297"/>
                  <a:pt x="872836" y="1679152"/>
                </a:cubicBezTo>
                <a:cubicBezTo>
                  <a:pt x="1020618" y="1312007"/>
                  <a:pt x="1166091" y="-172739"/>
                  <a:pt x="1302327" y="16606"/>
                </a:cubicBezTo>
                <a:cubicBezTo>
                  <a:pt x="1438563" y="205951"/>
                  <a:pt x="1353127" y="2607406"/>
                  <a:pt x="1690254" y="2815224"/>
                </a:cubicBezTo>
                <a:cubicBezTo>
                  <a:pt x="2027381" y="3023042"/>
                  <a:pt x="3325091" y="1263515"/>
                  <a:pt x="3325091" y="1263515"/>
                </a:cubicBezTo>
                <a:lnTo>
                  <a:pt x="3325091" y="1263515"/>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 name="Freeform 2"/>
          <p:cNvSpPr/>
          <p:nvPr/>
        </p:nvSpPr>
        <p:spPr>
          <a:xfrm>
            <a:off x="1731383" y="1613694"/>
            <a:ext cx="2781438" cy="2124212"/>
          </a:xfrm>
          <a:custGeom>
            <a:avLst/>
            <a:gdLst>
              <a:gd name="connsiteX0" fmla="*/ 0 w 3325091"/>
              <a:gd name="connsiteY0" fmla="*/ 2635115 h 2832283"/>
              <a:gd name="connsiteX1" fmla="*/ 415636 w 3325091"/>
              <a:gd name="connsiteY1" fmla="*/ 2219479 h 2832283"/>
              <a:gd name="connsiteX2" fmla="*/ 872836 w 3325091"/>
              <a:gd name="connsiteY2" fmla="*/ 1679152 h 2832283"/>
              <a:gd name="connsiteX3" fmla="*/ 1302327 w 3325091"/>
              <a:gd name="connsiteY3" fmla="*/ 16606 h 2832283"/>
              <a:gd name="connsiteX4" fmla="*/ 1690254 w 3325091"/>
              <a:gd name="connsiteY4" fmla="*/ 2815224 h 2832283"/>
              <a:gd name="connsiteX5" fmla="*/ 3325091 w 3325091"/>
              <a:gd name="connsiteY5" fmla="*/ 1263515 h 2832283"/>
              <a:gd name="connsiteX6" fmla="*/ 3325091 w 3325091"/>
              <a:gd name="connsiteY6" fmla="*/ 1263515 h 2832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25091" h="2832283">
                <a:moveTo>
                  <a:pt x="0" y="2635115"/>
                </a:moveTo>
                <a:cubicBezTo>
                  <a:pt x="135081" y="2506960"/>
                  <a:pt x="270163" y="2378806"/>
                  <a:pt x="415636" y="2219479"/>
                </a:cubicBezTo>
                <a:cubicBezTo>
                  <a:pt x="561109" y="2060152"/>
                  <a:pt x="725054" y="2046297"/>
                  <a:pt x="872836" y="1679152"/>
                </a:cubicBezTo>
                <a:cubicBezTo>
                  <a:pt x="1020618" y="1312007"/>
                  <a:pt x="1166091" y="-172739"/>
                  <a:pt x="1302327" y="16606"/>
                </a:cubicBezTo>
                <a:cubicBezTo>
                  <a:pt x="1438563" y="205951"/>
                  <a:pt x="1353127" y="2607406"/>
                  <a:pt x="1690254" y="2815224"/>
                </a:cubicBezTo>
                <a:cubicBezTo>
                  <a:pt x="2027381" y="3023042"/>
                  <a:pt x="3325091" y="1263515"/>
                  <a:pt x="3325091" y="1263515"/>
                </a:cubicBezTo>
                <a:lnTo>
                  <a:pt x="3325091" y="1263515"/>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5" name="TextBox 4"/>
          <p:cNvSpPr txBox="1">
            <a:spLocks noChangeArrowheads="1"/>
          </p:cNvSpPr>
          <p:nvPr/>
        </p:nvSpPr>
        <p:spPr bwMode="auto">
          <a:xfrm>
            <a:off x="1159475" y="3411333"/>
            <a:ext cx="37740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dirty="0">
                <a:latin typeface="Calibri" pitchFamily="34" charset="0"/>
              </a:rPr>
              <a:t>10</a:t>
            </a:r>
          </a:p>
        </p:txBody>
      </p:sp>
      <p:sp>
        <p:nvSpPr>
          <p:cNvPr id="6" name="TextBox 5"/>
          <p:cNvSpPr txBox="1">
            <a:spLocks noChangeArrowheads="1"/>
          </p:cNvSpPr>
          <p:nvPr/>
        </p:nvSpPr>
        <p:spPr bwMode="auto">
          <a:xfrm>
            <a:off x="1159473" y="3046539"/>
            <a:ext cx="431732"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dirty="0">
                <a:latin typeface="Calibri" pitchFamily="34" charset="0"/>
              </a:rPr>
              <a:t>15</a:t>
            </a:r>
          </a:p>
        </p:txBody>
      </p:sp>
      <p:sp>
        <p:nvSpPr>
          <p:cNvPr id="7" name="TextBox 6"/>
          <p:cNvSpPr txBox="1">
            <a:spLocks noChangeArrowheads="1"/>
          </p:cNvSpPr>
          <p:nvPr/>
        </p:nvSpPr>
        <p:spPr bwMode="auto">
          <a:xfrm>
            <a:off x="1159475" y="2694202"/>
            <a:ext cx="37740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dirty="0">
                <a:latin typeface="Calibri" pitchFamily="34" charset="0"/>
              </a:rPr>
              <a:t>20</a:t>
            </a:r>
          </a:p>
        </p:txBody>
      </p:sp>
      <p:sp>
        <p:nvSpPr>
          <p:cNvPr id="8" name="TextBox 7"/>
          <p:cNvSpPr txBox="1">
            <a:spLocks noChangeArrowheads="1"/>
          </p:cNvSpPr>
          <p:nvPr/>
        </p:nvSpPr>
        <p:spPr bwMode="auto">
          <a:xfrm>
            <a:off x="1159475" y="2356704"/>
            <a:ext cx="37740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dirty="0">
                <a:latin typeface="Calibri" pitchFamily="34" charset="0"/>
              </a:rPr>
              <a:t>25</a:t>
            </a:r>
          </a:p>
        </p:txBody>
      </p:sp>
      <p:sp>
        <p:nvSpPr>
          <p:cNvPr id="9" name="TextBox 8"/>
          <p:cNvSpPr txBox="1">
            <a:spLocks noChangeArrowheads="1"/>
          </p:cNvSpPr>
          <p:nvPr/>
        </p:nvSpPr>
        <p:spPr bwMode="auto">
          <a:xfrm>
            <a:off x="1159475" y="2005558"/>
            <a:ext cx="37740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dirty="0">
                <a:latin typeface="Calibri" pitchFamily="34" charset="0"/>
              </a:rPr>
              <a:t>30</a:t>
            </a:r>
          </a:p>
        </p:txBody>
      </p:sp>
      <p:sp>
        <p:nvSpPr>
          <p:cNvPr id="10" name="TextBox 9"/>
          <p:cNvSpPr txBox="1">
            <a:spLocks noChangeArrowheads="1"/>
          </p:cNvSpPr>
          <p:nvPr/>
        </p:nvSpPr>
        <p:spPr bwMode="auto">
          <a:xfrm>
            <a:off x="1159475" y="1654412"/>
            <a:ext cx="37740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dirty="0">
                <a:latin typeface="Calibri" pitchFamily="34" charset="0"/>
              </a:rPr>
              <a:t>35</a:t>
            </a:r>
          </a:p>
        </p:txBody>
      </p:sp>
      <p:sp>
        <p:nvSpPr>
          <p:cNvPr id="11" name="TextBox 10"/>
          <p:cNvSpPr txBox="1">
            <a:spLocks noChangeArrowheads="1"/>
          </p:cNvSpPr>
          <p:nvPr/>
        </p:nvSpPr>
        <p:spPr bwMode="auto">
          <a:xfrm>
            <a:off x="1159475" y="1309770"/>
            <a:ext cx="37740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dirty="0">
                <a:latin typeface="Calibri" pitchFamily="34" charset="0"/>
              </a:rPr>
              <a:t>40</a:t>
            </a:r>
          </a:p>
        </p:txBody>
      </p:sp>
      <p:sp>
        <p:nvSpPr>
          <p:cNvPr id="12" name="TextBox 11"/>
          <p:cNvSpPr txBox="1">
            <a:spLocks noChangeArrowheads="1"/>
          </p:cNvSpPr>
          <p:nvPr/>
        </p:nvSpPr>
        <p:spPr bwMode="auto">
          <a:xfrm>
            <a:off x="1266611" y="3843529"/>
            <a:ext cx="270272"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a:latin typeface="Calibri" pitchFamily="34" charset="0"/>
              </a:rPr>
              <a:t>0</a:t>
            </a:r>
          </a:p>
        </p:txBody>
      </p:sp>
      <p:sp>
        <p:nvSpPr>
          <p:cNvPr id="13" name="TextBox 24"/>
          <p:cNvSpPr txBox="1">
            <a:spLocks noChangeArrowheads="1"/>
          </p:cNvSpPr>
          <p:nvPr/>
        </p:nvSpPr>
        <p:spPr bwMode="auto">
          <a:xfrm>
            <a:off x="1673038" y="3903179"/>
            <a:ext cx="378041"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dirty="0">
                <a:latin typeface="Calibri" pitchFamily="34" charset="0"/>
              </a:rPr>
              <a:t>20</a:t>
            </a:r>
          </a:p>
        </p:txBody>
      </p:sp>
      <p:sp>
        <p:nvSpPr>
          <p:cNvPr id="14" name="TextBox 25"/>
          <p:cNvSpPr txBox="1">
            <a:spLocks noChangeArrowheads="1"/>
          </p:cNvSpPr>
          <p:nvPr/>
        </p:nvSpPr>
        <p:spPr bwMode="auto">
          <a:xfrm>
            <a:off x="2108908" y="3875166"/>
            <a:ext cx="314325"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dirty="0">
                <a:latin typeface="Calibri" pitchFamily="34" charset="0"/>
              </a:rPr>
              <a:t>40</a:t>
            </a:r>
          </a:p>
        </p:txBody>
      </p:sp>
      <p:sp>
        <p:nvSpPr>
          <p:cNvPr id="15" name="TextBox 26"/>
          <p:cNvSpPr txBox="1">
            <a:spLocks noChangeArrowheads="1"/>
          </p:cNvSpPr>
          <p:nvPr/>
        </p:nvSpPr>
        <p:spPr bwMode="auto">
          <a:xfrm>
            <a:off x="2478359" y="3904102"/>
            <a:ext cx="339329"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dirty="0">
                <a:latin typeface="Calibri" pitchFamily="34" charset="0"/>
              </a:rPr>
              <a:t>60</a:t>
            </a:r>
          </a:p>
        </p:txBody>
      </p:sp>
      <p:sp>
        <p:nvSpPr>
          <p:cNvPr id="16" name="TextBox 27"/>
          <p:cNvSpPr txBox="1">
            <a:spLocks noChangeArrowheads="1"/>
          </p:cNvSpPr>
          <p:nvPr/>
        </p:nvSpPr>
        <p:spPr bwMode="auto">
          <a:xfrm>
            <a:off x="2843445" y="3904102"/>
            <a:ext cx="353615"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dirty="0">
                <a:latin typeface="Calibri" pitchFamily="34" charset="0"/>
              </a:rPr>
              <a:t>80</a:t>
            </a:r>
          </a:p>
        </p:txBody>
      </p:sp>
      <p:sp>
        <p:nvSpPr>
          <p:cNvPr id="17" name="TextBox 28"/>
          <p:cNvSpPr txBox="1">
            <a:spLocks noChangeArrowheads="1"/>
          </p:cNvSpPr>
          <p:nvPr/>
        </p:nvSpPr>
        <p:spPr bwMode="auto">
          <a:xfrm>
            <a:off x="3139630" y="3897088"/>
            <a:ext cx="528611"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dirty="0">
                <a:latin typeface="Calibri" pitchFamily="34" charset="0"/>
              </a:rPr>
              <a:t>100</a:t>
            </a:r>
          </a:p>
        </p:txBody>
      </p:sp>
      <p:sp>
        <p:nvSpPr>
          <p:cNvPr id="18" name="TextBox 29"/>
          <p:cNvSpPr txBox="1">
            <a:spLocks noChangeArrowheads="1"/>
          </p:cNvSpPr>
          <p:nvPr/>
        </p:nvSpPr>
        <p:spPr bwMode="auto">
          <a:xfrm>
            <a:off x="3557214" y="3904102"/>
            <a:ext cx="421815"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350" dirty="0">
                <a:latin typeface="Calibri" pitchFamily="34" charset="0"/>
              </a:rPr>
              <a:t>120</a:t>
            </a:r>
          </a:p>
        </p:txBody>
      </p:sp>
      <p:grpSp>
        <p:nvGrpSpPr>
          <p:cNvPr id="28" name="Group 27"/>
          <p:cNvGrpSpPr/>
          <p:nvPr/>
        </p:nvGrpSpPr>
        <p:grpSpPr>
          <a:xfrm>
            <a:off x="1371568" y="574734"/>
            <a:ext cx="4388391" cy="3484959"/>
            <a:chOff x="2274985" y="604061"/>
            <a:chExt cx="3049191" cy="3484959"/>
          </a:xfrm>
        </p:grpSpPr>
        <p:sp>
          <p:nvSpPr>
            <p:cNvPr id="20" name="Line 214"/>
            <p:cNvSpPr>
              <a:spLocks noChangeShapeType="1"/>
            </p:cNvSpPr>
            <p:nvPr/>
          </p:nvSpPr>
          <p:spPr bwMode="auto">
            <a:xfrm>
              <a:off x="2274985" y="3903179"/>
              <a:ext cx="3049191" cy="0"/>
            </a:xfrm>
            <a:prstGeom prst="line">
              <a:avLst/>
            </a:prstGeom>
            <a:noFill/>
            <a:ln w="25400">
              <a:solidFill>
                <a:srgbClr val="000000"/>
              </a:solidFill>
              <a:round/>
              <a:headEnd/>
              <a:tailEnd type="triangle" w="lg" len="med"/>
            </a:ln>
            <a:extLst>
              <a:ext uri="{909E8E84-426E-40DD-AFC4-6F175D3DCCD1}">
                <a14:hiddenFill xmlns:a14="http://schemas.microsoft.com/office/drawing/2010/main">
                  <a:noFill/>
                </a14:hiddenFill>
              </a:ext>
            </a:extLst>
          </p:spPr>
          <p:txBody>
            <a:bodyPr/>
            <a:lstStyle/>
            <a:p>
              <a:endParaRPr lang="en-GB" sz="1350"/>
            </a:p>
          </p:txBody>
        </p:sp>
        <p:sp>
          <p:nvSpPr>
            <p:cNvPr id="21" name="Line 215"/>
            <p:cNvSpPr>
              <a:spLocks noChangeShapeType="1"/>
            </p:cNvSpPr>
            <p:nvPr/>
          </p:nvSpPr>
          <p:spPr bwMode="auto">
            <a:xfrm flipH="1" flipV="1">
              <a:off x="2414038" y="604061"/>
              <a:ext cx="0" cy="3484959"/>
            </a:xfrm>
            <a:prstGeom prst="line">
              <a:avLst/>
            </a:prstGeom>
            <a:noFill/>
            <a:ln w="25400">
              <a:solidFill>
                <a:srgbClr val="000000"/>
              </a:solidFill>
              <a:round/>
              <a:headEnd/>
              <a:tailEnd type="triangle" w="lg" len="med"/>
            </a:ln>
            <a:extLst>
              <a:ext uri="{909E8E84-426E-40DD-AFC4-6F175D3DCCD1}">
                <a14:hiddenFill xmlns:a14="http://schemas.microsoft.com/office/drawing/2010/main">
                  <a:noFill/>
                </a14:hiddenFill>
              </a:ext>
            </a:extLst>
          </p:spPr>
          <p:txBody>
            <a:bodyPr/>
            <a:lstStyle/>
            <a:p>
              <a:endParaRPr lang="en-GB" sz="1350"/>
            </a:p>
          </p:txBody>
        </p:sp>
      </p:grpSp>
      <p:sp>
        <p:nvSpPr>
          <p:cNvPr id="22" name="Oval 21"/>
          <p:cNvSpPr/>
          <p:nvPr/>
        </p:nvSpPr>
        <p:spPr>
          <a:xfrm>
            <a:off x="1707431" y="3608710"/>
            <a:ext cx="60235" cy="54006"/>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3" name="Oval 22"/>
          <p:cNvSpPr/>
          <p:nvPr/>
        </p:nvSpPr>
        <p:spPr>
          <a:xfrm>
            <a:off x="2036978" y="3305456"/>
            <a:ext cx="60235" cy="54006"/>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4" name="Oval 23"/>
          <p:cNvSpPr/>
          <p:nvPr/>
        </p:nvSpPr>
        <p:spPr>
          <a:xfrm>
            <a:off x="2418187" y="2856914"/>
            <a:ext cx="60235" cy="54006"/>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5" name="Oval 24"/>
          <p:cNvSpPr/>
          <p:nvPr/>
        </p:nvSpPr>
        <p:spPr>
          <a:xfrm>
            <a:off x="2780466" y="1631340"/>
            <a:ext cx="60235" cy="54006"/>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6" name="Oval 25"/>
          <p:cNvSpPr/>
          <p:nvPr/>
        </p:nvSpPr>
        <p:spPr>
          <a:xfrm>
            <a:off x="3131817" y="3720086"/>
            <a:ext cx="60235" cy="54006"/>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7" name="Oval 26"/>
          <p:cNvSpPr/>
          <p:nvPr/>
        </p:nvSpPr>
        <p:spPr>
          <a:xfrm>
            <a:off x="3491980" y="3566847"/>
            <a:ext cx="60235" cy="54006"/>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1" name="Oval 30"/>
          <p:cNvSpPr/>
          <p:nvPr/>
        </p:nvSpPr>
        <p:spPr>
          <a:xfrm rot="16200000">
            <a:off x="3312703" y="3584661"/>
            <a:ext cx="324036" cy="24110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2" name="Oval 31"/>
          <p:cNvSpPr/>
          <p:nvPr/>
        </p:nvSpPr>
        <p:spPr>
          <a:xfrm>
            <a:off x="1159475" y="3411334"/>
            <a:ext cx="377409" cy="57030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44" name="Oval 43"/>
          <p:cNvSpPr/>
          <p:nvPr/>
        </p:nvSpPr>
        <p:spPr>
          <a:xfrm rot="16200000">
            <a:off x="3364314" y="-866020"/>
            <a:ext cx="324036" cy="24110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46" name="Oval 45"/>
          <p:cNvSpPr/>
          <p:nvPr/>
        </p:nvSpPr>
        <p:spPr>
          <a:xfrm rot="18688249">
            <a:off x="3409789" y="2837884"/>
            <a:ext cx="1334787" cy="42993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47" name="Rectangle 46"/>
          <p:cNvSpPr/>
          <p:nvPr/>
        </p:nvSpPr>
        <p:spPr>
          <a:xfrm>
            <a:off x="5935642" y="387796"/>
            <a:ext cx="3502813" cy="369332"/>
          </a:xfrm>
          <a:prstGeom prst="rect">
            <a:avLst/>
          </a:prstGeom>
        </p:spPr>
        <p:txBody>
          <a:bodyPr wrap="square">
            <a:spAutoFit/>
          </a:bodyPr>
          <a:lstStyle/>
          <a:p>
            <a:pPr algn="ctr"/>
            <a:r>
              <a:rPr lang="en-GB" b="1" u="sng" dirty="0">
                <a:latin typeface="Comic Sans MS" panose="030F0702030302020204" pitchFamily="66" charset="0"/>
              </a:rPr>
              <a:t>Frequency Polygons</a:t>
            </a:r>
          </a:p>
        </p:txBody>
      </p:sp>
      <p:sp>
        <p:nvSpPr>
          <p:cNvPr id="48" name="Rectangle 47"/>
          <p:cNvSpPr/>
          <p:nvPr/>
        </p:nvSpPr>
        <p:spPr>
          <a:xfrm>
            <a:off x="6562045" y="3359852"/>
            <a:ext cx="5024904" cy="1015663"/>
          </a:xfrm>
          <a:prstGeom prst="rect">
            <a:avLst/>
          </a:prstGeom>
        </p:spPr>
        <p:txBody>
          <a:bodyPr wrap="square">
            <a:spAutoFit/>
          </a:bodyPr>
          <a:lstStyle/>
          <a:p>
            <a:r>
              <a:rPr lang="en-GB" sz="2000" dirty="0">
                <a:latin typeface="Comic Sans MS" panose="030F0702030302020204" pitchFamily="66" charset="0"/>
              </a:rPr>
              <a:t>Can you identify the </a:t>
            </a:r>
            <a:r>
              <a:rPr lang="en-GB" sz="2000" b="1" u="sng" dirty="0" smtClean="0">
                <a:solidFill>
                  <a:srgbClr val="FF0000"/>
                </a:solidFill>
                <a:latin typeface="Comic Sans MS" panose="030F0702030302020204" pitchFamily="66" charset="0"/>
              </a:rPr>
              <a:t>seven</a:t>
            </a:r>
            <a:r>
              <a:rPr lang="en-GB" sz="2000" b="1" dirty="0" smtClean="0">
                <a:solidFill>
                  <a:srgbClr val="FF0000"/>
                </a:solidFill>
                <a:latin typeface="Comic Sans MS" panose="030F0702030302020204" pitchFamily="66" charset="0"/>
              </a:rPr>
              <a:t> </a:t>
            </a:r>
            <a:r>
              <a:rPr lang="en-GB" sz="2000" dirty="0" smtClean="0">
                <a:latin typeface="Comic Sans MS" panose="030F0702030302020204" pitchFamily="66" charset="0"/>
              </a:rPr>
              <a:t>errors </a:t>
            </a:r>
            <a:r>
              <a:rPr lang="en-GB" sz="2000" dirty="0">
                <a:latin typeface="Comic Sans MS" panose="030F0702030302020204" pitchFamily="66" charset="0"/>
              </a:rPr>
              <a:t>in this frequency polygon?</a:t>
            </a:r>
          </a:p>
          <a:p>
            <a:r>
              <a:rPr lang="en-GB" sz="2000" dirty="0">
                <a:latin typeface="Comic Sans MS" panose="030F0702030302020204" pitchFamily="66" charset="0"/>
              </a:rPr>
              <a:t>Extension: What should it look like?</a:t>
            </a:r>
          </a:p>
        </p:txBody>
      </p:sp>
      <p:graphicFrame>
        <p:nvGraphicFramePr>
          <p:cNvPr id="49" name="Table 48"/>
          <p:cNvGraphicFramePr>
            <a:graphicFrameLocks noGrp="1"/>
          </p:cNvGraphicFramePr>
          <p:nvPr>
            <p:extLst>
              <p:ext uri="{D42A27DB-BD31-4B8C-83A1-F6EECF244321}">
                <p14:modId xmlns:p14="http://schemas.microsoft.com/office/powerpoint/2010/main" val="339335439"/>
              </p:ext>
            </p:extLst>
          </p:nvPr>
        </p:nvGraphicFramePr>
        <p:xfrm>
          <a:off x="6562043" y="968991"/>
          <a:ext cx="4178744" cy="2336467"/>
        </p:xfrm>
        <a:graphic>
          <a:graphicData uri="http://schemas.openxmlformats.org/drawingml/2006/table">
            <a:tbl>
              <a:tblPr firstRow="1" bandRow="1">
                <a:tableStyleId>{5C22544A-7EE6-4342-B048-85BDC9FD1C3A}</a:tableStyleId>
              </a:tblPr>
              <a:tblGrid>
                <a:gridCol w="2089372">
                  <a:extLst>
                    <a:ext uri="{9D8B030D-6E8A-4147-A177-3AD203B41FA5}">
                      <a16:colId xmlns:a16="http://schemas.microsoft.com/office/drawing/2014/main" val="20000"/>
                    </a:ext>
                  </a:extLst>
                </a:gridCol>
                <a:gridCol w="2089372">
                  <a:extLst>
                    <a:ext uri="{9D8B030D-6E8A-4147-A177-3AD203B41FA5}">
                      <a16:colId xmlns:a16="http://schemas.microsoft.com/office/drawing/2014/main" val="20001"/>
                    </a:ext>
                  </a:extLst>
                </a:gridCol>
              </a:tblGrid>
              <a:tr h="333781">
                <a:tc>
                  <a:txBody>
                    <a:bodyPr/>
                    <a:lstStyle/>
                    <a:p>
                      <a:pPr algn="ctr" rtl="0" fontAlgn="ctr"/>
                      <a:r>
                        <a:rPr lang="en-GB" sz="1400" b="0" u="none" strike="noStrike">
                          <a:solidFill>
                            <a:schemeClr val="tx1"/>
                          </a:solidFill>
                          <a:effectLst/>
                          <a:latin typeface="Comic Sans MS" panose="030F0702030302020204" pitchFamily="66" charset="0"/>
                        </a:rPr>
                        <a:t>Weight</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a:solidFill>
                            <a:schemeClr val="tx1"/>
                          </a:solidFill>
                          <a:effectLst/>
                          <a:latin typeface="Comic Sans MS" panose="030F0702030302020204" pitchFamily="66" charset="0"/>
                        </a:rPr>
                        <a:t>Frequency</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3781">
                <a:tc>
                  <a:txBody>
                    <a:bodyPr/>
                    <a:lstStyle/>
                    <a:p>
                      <a:pPr algn="ctr" rtl="0" fontAlgn="ctr"/>
                      <a:r>
                        <a:rPr lang="en-GB" sz="1400" b="0" u="none" strike="noStrike">
                          <a:solidFill>
                            <a:schemeClr val="tx1"/>
                          </a:solidFill>
                          <a:effectLst/>
                          <a:latin typeface="Comic Sans MS" panose="030F0702030302020204" pitchFamily="66" charset="0"/>
                        </a:rPr>
                        <a:t>0 &lt; w ≤ 20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a:solidFill>
                            <a:schemeClr val="tx1"/>
                          </a:solidFill>
                          <a:effectLst/>
                          <a:latin typeface="Comic Sans MS" panose="030F0702030302020204" pitchFamily="66" charset="0"/>
                        </a:rPr>
                        <a:t>8</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3781">
                <a:tc>
                  <a:txBody>
                    <a:bodyPr/>
                    <a:lstStyle/>
                    <a:p>
                      <a:pPr algn="ctr" rtl="0" fontAlgn="ctr"/>
                      <a:r>
                        <a:rPr lang="en-GB" sz="1400" b="0" u="none" strike="noStrike">
                          <a:solidFill>
                            <a:schemeClr val="tx1"/>
                          </a:solidFill>
                          <a:effectLst/>
                          <a:latin typeface="Comic Sans MS" panose="030F0702030302020204" pitchFamily="66" charset="0"/>
                        </a:rPr>
                        <a:t>20 &lt; w ≤ 40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a:solidFill>
                            <a:schemeClr val="tx1"/>
                          </a:solidFill>
                          <a:effectLst/>
                          <a:latin typeface="Comic Sans MS" panose="030F0702030302020204" pitchFamily="66" charset="0"/>
                        </a:rPr>
                        <a:t>13</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33781">
                <a:tc>
                  <a:txBody>
                    <a:bodyPr/>
                    <a:lstStyle/>
                    <a:p>
                      <a:pPr algn="ctr" rtl="0" fontAlgn="ctr"/>
                      <a:r>
                        <a:rPr lang="en-GB" sz="1400" b="0" u="none" strike="noStrike">
                          <a:solidFill>
                            <a:schemeClr val="tx1"/>
                          </a:solidFill>
                          <a:effectLst/>
                          <a:latin typeface="Comic Sans MS" panose="030F0702030302020204" pitchFamily="66" charset="0"/>
                        </a:rPr>
                        <a:t>40 &lt; w ≤ 60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a:solidFill>
                            <a:schemeClr val="tx1"/>
                          </a:solidFill>
                          <a:effectLst/>
                          <a:latin typeface="Comic Sans MS" panose="030F0702030302020204" pitchFamily="66" charset="0"/>
                        </a:rPr>
                        <a:t>20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3781">
                <a:tc>
                  <a:txBody>
                    <a:bodyPr/>
                    <a:lstStyle/>
                    <a:p>
                      <a:pPr algn="ctr" rtl="0" fontAlgn="ctr"/>
                      <a:r>
                        <a:rPr lang="en-GB" sz="1400" b="0" u="none" strike="noStrike">
                          <a:solidFill>
                            <a:schemeClr val="tx1"/>
                          </a:solidFill>
                          <a:effectLst/>
                          <a:latin typeface="Comic Sans MS" panose="030F0702030302020204" pitchFamily="66" charset="0"/>
                        </a:rPr>
                        <a:t>60&lt; w ≤ 80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dirty="0">
                          <a:solidFill>
                            <a:schemeClr val="tx1"/>
                          </a:solidFill>
                          <a:effectLst/>
                          <a:latin typeface="Comic Sans MS" panose="030F0702030302020204" pitchFamily="66" charset="0"/>
                        </a:rPr>
                        <a:t>38</a:t>
                      </a:r>
                      <a:endParaRPr lang="en-GB" sz="1400" b="0" i="0" u="none" strike="noStrike" dirty="0">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33781">
                <a:tc>
                  <a:txBody>
                    <a:bodyPr/>
                    <a:lstStyle/>
                    <a:p>
                      <a:pPr algn="ctr" rtl="0" fontAlgn="ctr"/>
                      <a:r>
                        <a:rPr lang="en-GB" sz="1400" b="0" u="none" strike="noStrike">
                          <a:solidFill>
                            <a:schemeClr val="tx1"/>
                          </a:solidFill>
                          <a:effectLst/>
                          <a:latin typeface="Comic Sans MS" panose="030F0702030302020204" pitchFamily="66" charset="0"/>
                        </a:rPr>
                        <a:t>80&lt; w ≤ 100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a:solidFill>
                            <a:schemeClr val="tx1"/>
                          </a:solidFill>
                          <a:effectLst/>
                          <a:latin typeface="Comic Sans MS" panose="030F0702030302020204" pitchFamily="66" charset="0"/>
                        </a:rPr>
                        <a:t>4</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33781">
                <a:tc>
                  <a:txBody>
                    <a:bodyPr/>
                    <a:lstStyle/>
                    <a:p>
                      <a:pPr algn="ctr" rtl="0" fontAlgn="ctr"/>
                      <a:r>
                        <a:rPr lang="en-GB" sz="1400" b="0" u="none" strike="noStrike">
                          <a:solidFill>
                            <a:schemeClr val="tx1"/>
                          </a:solidFill>
                          <a:effectLst/>
                          <a:latin typeface="Comic Sans MS" panose="030F0702030302020204" pitchFamily="66" charset="0"/>
                        </a:rPr>
                        <a:t>100 &lt; w ≤ 120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dirty="0">
                          <a:solidFill>
                            <a:schemeClr val="tx1"/>
                          </a:solidFill>
                          <a:effectLst/>
                          <a:latin typeface="Comic Sans MS" panose="030F0702030302020204" pitchFamily="66" charset="0"/>
                        </a:rPr>
                        <a:t>7</a:t>
                      </a:r>
                      <a:endParaRPr lang="en-GB" sz="1400" b="0" i="0" u="none" strike="noStrike" dirty="0">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50" name="Oval 49"/>
          <p:cNvSpPr/>
          <p:nvPr/>
        </p:nvSpPr>
        <p:spPr>
          <a:xfrm>
            <a:off x="663027" y="954319"/>
            <a:ext cx="324036" cy="24110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52" name="Oval 51"/>
          <p:cNvSpPr/>
          <p:nvPr/>
        </p:nvSpPr>
        <p:spPr>
          <a:xfrm rot="16200000">
            <a:off x="2356733" y="3576614"/>
            <a:ext cx="515564" cy="11550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53" name="Oval 52"/>
          <p:cNvSpPr/>
          <p:nvPr/>
        </p:nvSpPr>
        <p:spPr>
          <a:xfrm rot="16200000">
            <a:off x="3481555" y="3903610"/>
            <a:ext cx="515564" cy="4793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79163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500"/>
                                        <p:tgtEl>
                                          <p:spTgt spid="5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1"/>
                                        </p:tgtEl>
                                        <p:attrNameLst>
                                          <p:attrName>style.visibility</p:attrName>
                                        </p:attrNameLst>
                                      </p:cBhvr>
                                      <p:to>
                                        <p:strVal val="visible"/>
                                      </p:to>
                                    </p:set>
                                    <p:animEffect transition="in" filter="fade">
                                      <p:cBhvr>
                                        <p:cTn id="16" dur="500"/>
                                        <p:tgtEl>
                                          <p:spTgt spid="5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fade">
                                      <p:cBhvr>
                                        <p:cTn id="19" dur="500"/>
                                        <p:tgtEl>
                                          <p:spTgt spid="4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fade">
                                      <p:cBhvr>
                                        <p:cTn id="22" dur="500"/>
                                        <p:tgtEl>
                                          <p:spTgt spid="4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2"/>
                                        </p:tgtEl>
                                        <p:attrNameLst>
                                          <p:attrName>style.visibility</p:attrName>
                                        </p:attrNameLst>
                                      </p:cBhvr>
                                      <p:to>
                                        <p:strVal val="visible"/>
                                      </p:to>
                                    </p:set>
                                    <p:animEffect transition="in" filter="fade">
                                      <p:cBhvr>
                                        <p:cTn id="25" dur="500"/>
                                        <p:tgtEl>
                                          <p:spTgt spid="5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3"/>
                                        </p:tgtEl>
                                        <p:attrNameLst>
                                          <p:attrName>style.visibility</p:attrName>
                                        </p:attrNameLst>
                                      </p:cBhvr>
                                      <p:to>
                                        <p:strVal val="visible"/>
                                      </p:to>
                                    </p:set>
                                    <p:animEffect transition="in" filter="fade">
                                      <p:cBhvr>
                                        <p:cTn id="2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31" grpId="0" animBg="1"/>
      <p:bldP spid="32" grpId="0" animBg="1"/>
      <p:bldP spid="44" grpId="0" animBg="1"/>
      <p:bldP spid="46" grpId="0" animBg="1"/>
      <p:bldP spid="50" grpId="0" animBg="1"/>
      <p:bldP spid="52" grpId="0" animBg="1"/>
      <p:bldP spid="53"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Group 3"/>
          <p:cNvGraphicFramePr>
            <a:graphicFrameLocks noGrp="1"/>
          </p:cNvGraphicFramePr>
          <p:nvPr>
            <p:extLst>
              <p:ext uri="{D42A27DB-BD31-4B8C-83A1-F6EECF244321}">
                <p14:modId xmlns:p14="http://schemas.microsoft.com/office/powerpoint/2010/main" val="2818575593"/>
              </p:ext>
            </p:extLst>
          </p:nvPr>
        </p:nvGraphicFramePr>
        <p:xfrm>
          <a:off x="1777436" y="609572"/>
          <a:ext cx="3348997" cy="3619404"/>
        </p:xfrm>
        <a:graphic>
          <a:graphicData uri="http://schemas.openxmlformats.org/drawingml/2006/table">
            <a:tbl>
              <a:tblPr/>
              <a:tblGrid>
                <a:gridCol w="287997">
                  <a:extLst>
                    <a:ext uri="{9D8B030D-6E8A-4147-A177-3AD203B41FA5}">
                      <a16:colId xmlns:a16="http://schemas.microsoft.com/office/drawing/2014/main" val="20000"/>
                    </a:ext>
                  </a:extLst>
                </a:gridCol>
                <a:gridCol w="287997">
                  <a:extLst>
                    <a:ext uri="{9D8B030D-6E8A-4147-A177-3AD203B41FA5}">
                      <a16:colId xmlns:a16="http://schemas.microsoft.com/office/drawing/2014/main" val="20001"/>
                    </a:ext>
                  </a:extLst>
                </a:gridCol>
                <a:gridCol w="287997">
                  <a:extLst>
                    <a:ext uri="{9D8B030D-6E8A-4147-A177-3AD203B41FA5}">
                      <a16:colId xmlns:a16="http://schemas.microsoft.com/office/drawing/2014/main" val="20002"/>
                    </a:ext>
                  </a:extLst>
                </a:gridCol>
                <a:gridCol w="298535">
                  <a:extLst>
                    <a:ext uri="{9D8B030D-6E8A-4147-A177-3AD203B41FA5}">
                      <a16:colId xmlns:a16="http://schemas.microsoft.com/office/drawing/2014/main" val="20003"/>
                    </a:ext>
                  </a:extLst>
                </a:gridCol>
                <a:gridCol w="287997">
                  <a:extLst>
                    <a:ext uri="{9D8B030D-6E8A-4147-A177-3AD203B41FA5}">
                      <a16:colId xmlns:a16="http://schemas.microsoft.com/office/drawing/2014/main" val="20004"/>
                    </a:ext>
                  </a:extLst>
                </a:gridCol>
                <a:gridCol w="287997">
                  <a:extLst>
                    <a:ext uri="{9D8B030D-6E8A-4147-A177-3AD203B41FA5}">
                      <a16:colId xmlns:a16="http://schemas.microsoft.com/office/drawing/2014/main" val="20005"/>
                    </a:ext>
                  </a:extLst>
                </a:gridCol>
                <a:gridCol w="287997">
                  <a:extLst>
                    <a:ext uri="{9D8B030D-6E8A-4147-A177-3AD203B41FA5}">
                      <a16:colId xmlns:a16="http://schemas.microsoft.com/office/drawing/2014/main" val="20006"/>
                    </a:ext>
                  </a:extLst>
                </a:gridCol>
                <a:gridCol w="287997">
                  <a:extLst>
                    <a:ext uri="{9D8B030D-6E8A-4147-A177-3AD203B41FA5}">
                      <a16:colId xmlns:a16="http://schemas.microsoft.com/office/drawing/2014/main" val="20007"/>
                    </a:ext>
                  </a:extLst>
                </a:gridCol>
                <a:gridCol w="287997">
                  <a:extLst>
                    <a:ext uri="{9D8B030D-6E8A-4147-A177-3AD203B41FA5}">
                      <a16:colId xmlns:a16="http://schemas.microsoft.com/office/drawing/2014/main" val="20008"/>
                    </a:ext>
                  </a:extLst>
                </a:gridCol>
                <a:gridCol w="287997">
                  <a:extLst>
                    <a:ext uri="{9D8B030D-6E8A-4147-A177-3AD203B41FA5}">
                      <a16:colId xmlns:a16="http://schemas.microsoft.com/office/drawing/2014/main" val="20009"/>
                    </a:ext>
                  </a:extLst>
                </a:gridCol>
                <a:gridCol w="287997">
                  <a:extLst>
                    <a:ext uri="{9D8B030D-6E8A-4147-A177-3AD203B41FA5}">
                      <a16:colId xmlns:a16="http://schemas.microsoft.com/office/drawing/2014/main" val="20010"/>
                    </a:ext>
                  </a:extLst>
                </a:gridCol>
                <a:gridCol w="170492">
                  <a:extLst>
                    <a:ext uri="{9D8B030D-6E8A-4147-A177-3AD203B41FA5}">
                      <a16:colId xmlns:a16="http://schemas.microsoft.com/office/drawing/2014/main" val="20011"/>
                    </a:ext>
                  </a:extLst>
                </a:gridCol>
              </a:tblGrid>
              <a:tr h="30161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161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161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161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161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161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161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161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161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161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0161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0161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68570" marR="68570" marT="34289" marB="34289"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TextBox 3"/>
          <p:cNvSpPr txBox="1">
            <a:spLocks noChangeArrowheads="1"/>
          </p:cNvSpPr>
          <p:nvPr/>
        </p:nvSpPr>
        <p:spPr bwMode="auto">
          <a:xfrm>
            <a:off x="1454572" y="3493092"/>
            <a:ext cx="37740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latin typeface="Comic Sans MS" panose="030F0702030302020204" pitchFamily="66" charset="0"/>
              </a:rPr>
              <a:t>10</a:t>
            </a:r>
          </a:p>
        </p:txBody>
      </p:sp>
      <p:sp>
        <p:nvSpPr>
          <p:cNvPr id="5" name="TextBox 4"/>
          <p:cNvSpPr txBox="1">
            <a:spLocks noChangeArrowheads="1"/>
          </p:cNvSpPr>
          <p:nvPr/>
        </p:nvSpPr>
        <p:spPr bwMode="auto">
          <a:xfrm>
            <a:off x="1454571" y="3160534"/>
            <a:ext cx="4317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latin typeface="Comic Sans MS" panose="030F0702030302020204" pitchFamily="66" charset="0"/>
              </a:rPr>
              <a:t>15</a:t>
            </a:r>
          </a:p>
        </p:txBody>
      </p:sp>
      <p:sp>
        <p:nvSpPr>
          <p:cNvPr id="6" name="TextBox 5"/>
          <p:cNvSpPr txBox="1">
            <a:spLocks noChangeArrowheads="1"/>
          </p:cNvSpPr>
          <p:nvPr/>
        </p:nvSpPr>
        <p:spPr bwMode="auto">
          <a:xfrm>
            <a:off x="1454572" y="2879035"/>
            <a:ext cx="37740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latin typeface="Comic Sans MS" panose="030F0702030302020204" pitchFamily="66" charset="0"/>
              </a:rPr>
              <a:t>20</a:t>
            </a:r>
          </a:p>
        </p:txBody>
      </p:sp>
      <p:sp>
        <p:nvSpPr>
          <p:cNvPr id="7" name="TextBox 6"/>
          <p:cNvSpPr txBox="1">
            <a:spLocks noChangeArrowheads="1"/>
          </p:cNvSpPr>
          <p:nvPr/>
        </p:nvSpPr>
        <p:spPr bwMode="auto">
          <a:xfrm>
            <a:off x="1454572" y="2563893"/>
            <a:ext cx="37740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latin typeface="Comic Sans MS" panose="030F0702030302020204" pitchFamily="66" charset="0"/>
              </a:rPr>
              <a:t>25</a:t>
            </a:r>
          </a:p>
        </p:txBody>
      </p:sp>
      <p:sp>
        <p:nvSpPr>
          <p:cNvPr id="8" name="TextBox 7"/>
          <p:cNvSpPr txBox="1">
            <a:spLocks noChangeArrowheads="1"/>
          </p:cNvSpPr>
          <p:nvPr/>
        </p:nvSpPr>
        <p:spPr bwMode="auto">
          <a:xfrm>
            <a:off x="1454572" y="2274879"/>
            <a:ext cx="37740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latin typeface="Comic Sans MS" panose="030F0702030302020204" pitchFamily="66" charset="0"/>
              </a:rPr>
              <a:t>30</a:t>
            </a:r>
          </a:p>
        </p:txBody>
      </p:sp>
      <p:sp>
        <p:nvSpPr>
          <p:cNvPr id="9" name="TextBox 8"/>
          <p:cNvSpPr txBox="1">
            <a:spLocks noChangeArrowheads="1"/>
          </p:cNvSpPr>
          <p:nvPr/>
        </p:nvSpPr>
        <p:spPr bwMode="auto">
          <a:xfrm>
            <a:off x="1454572" y="1951029"/>
            <a:ext cx="37740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latin typeface="Comic Sans MS" panose="030F0702030302020204" pitchFamily="66" charset="0"/>
              </a:rPr>
              <a:t>35</a:t>
            </a:r>
          </a:p>
        </p:txBody>
      </p:sp>
      <p:sp>
        <p:nvSpPr>
          <p:cNvPr id="10" name="TextBox 9"/>
          <p:cNvSpPr txBox="1">
            <a:spLocks noChangeArrowheads="1"/>
          </p:cNvSpPr>
          <p:nvPr/>
        </p:nvSpPr>
        <p:spPr bwMode="auto">
          <a:xfrm>
            <a:off x="1454572" y="1654871"/>
            <a:ext cx="37740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latin typeface="Comic Sans MS" panose="030F0702030302020204" pitchFamily="66" charset="0"/>
              </a:rPr>
              <a:t>40</a:t>
            </a:r>
          </a:p>
        </p:txBody>
      </p:sp>
      <p:sp>
        <p:nvSpPr>
          <p:cNvPr id="11" name="TextBox 10"/>
          <p:cNvSpPr txBox="1">
            <a:spLocks noChangeArrowheads="1"/>
          </p:cNvSpPr>
          <p:nvPr/>
        </p:nvSpPr>
        <p:spPr bwMode="auto">
          <a:xfrm>
            <a:off x="1561710" y="4174305"/>
            <a:ext cx="46823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a:latin typeface="Comic Sans MS" panose="030F0702030302020204" pitchFamily="66" charset="0"/>
              </a:rPr>
              <a:t>0</a:t>
            </a:r>
          </a:p>
        </p:txBody>
      </p:sp>
      <p:sp>
        <p:nvSpPr>
          <p:cNvPr id="12" name="TextBox 24"/>
          <p:cNvSpPr txBox="1">
            <a:spLocks noChangeArrowheads="1"/>
          </p:cNvSpPr>
          <p:nvPr/>
        </p:nvSpPr>
        <p:spPr bwMode="auto">
          <a:xfrm>
            <a:off x="1888057" y="4208833"/>
            <a:ext cx="6549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latin typeface="Comic Sans MS" panose="030F0702030302020204" pitchFamily="66" charset="0"/>
              </a:rPr>
              <a:t>20</a:t>
            </a:r>
          </a:p>
        </p:txBody>
      </p:sp>
      <p:sp>
        <p:nvSpPr>
          <p:cNvPr id="13" name="TextBox 25"/>
          <p:cNvSpPr txBox="1">
            <a:spLocks noChangeArrowheads="1"/>
          </p:cNvSpPr>
          <p:nvPr/>
        </p:nvSpPr>
        <p:spPr bwMode="auto">
          <a:xfrm>
            <a:off x="2160797" y="4201690"/>
            <a:ext cx="6226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latin typeface="Comic Sans MS" panose="030F0702030302020204" pitchFamily="66" charset="0"/>
              </a:rPr>
              <a:t>40</a:t>
            </a:r>
          </a:p>
        </p:txBody>
      </p:sp>
      <p:sp>
        <p:nvSpPr>
          <p:cNvPr id="14" name="TextBox 26"/>
          <p:cNvSpPr txBox="1">
            <a:spLocks noChangeArrowheads="1"/>
          </p:cNvSpPr>
          <p:nvPr/>
        </p:nvSpPr>
        <p:spPr bwMode="auto">
          <a:xfrm>
            <a:off x="2466413" y="4202880"/>
            <a:ext cx="587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latin typeface="Comic Sans MS" panose="030F0702030302020204" pitchFamily="66" charset="0"/>
              </a:rPr>
              <a:t>60</a:t>
            </a:r>
          </a:p>
        </p:txBody>
      </p:sp>
      <p:sp>
        <p:nvSpPr>
          <p:cNvPr id="15" name="TextBox 27"/>
          <p:cNvSpPr txBox="1">
            <a:spLocks noChangeArrowheads="1"/>
          </p:cNvSpPr>
          <p:nvPr/>
        </p:nvSpPr>
        <p:spPr bwMode="auto">
          <a:xfrm>
            <a:off x="2762199" y="4202880"/>
            <a:ext cx="6126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latin typeface="Comic Sans MS" panose="030F0702030302020204" pitchFamily="66" charset="0"/>
              </a:rPr>
              <a:t>80</a:t>
            </a:r>
          </a:p>
        </p:txBody>
      </p:sp>
      <p:sp>
        <p:nvSpPr>
          <p:cNvPr id="16" name="TextBox 28"/>
          <p:cNvSpPr txBox="1">
            <a:spLocks noChangeArrowheads="1"/>
          </p:cNvSpPr>
          <p:nvPr/>
        </p:nvSpPr>
        <p:spPr bwMode="auto">
          <a:xfrm>
            <a:off x="3022322" y="4207954"/>
            <a:ext cx="9158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latin typeface="Comic Sans MS" panose="030F0702030302020204" pitchFamily="66" charset="0"/>
              </a:rPr>
              <a:t>100</a:t>
            </a:r>
          </a:p>
        </p:txBody>
      </p:sp>
      <p:sp>
        <p:nvSpPr>
          <p:cNvPr id="17" name="TextBox 29"/>
          <p:cNvSpPr txBox="1">
            <a:spLocks noChangeArrowheads="1"/>
          </p:cNvSpPr>
          <p:nvPr/>
        </p:nvSpPr>
        <p:spPr bwMode="auto">
          <a:xfrm>
            <a:off x="3309477" y="4202880"/>
            <a:ext cx="7307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200" dirty="0">
                <a:latin typeface="Comic Sans MS" panose="030F0702030302020204" pitchFamily="66" charset="0"/>
              </a:rPr>
              <a:t>120</a:t>
            </a:r>
          </a:p>
        </p:txBody>
      </p:sp>
      <p:grpSp>
        <p:nvGrpSpPr>
          <p:cNvPr id="18" name="Group 2"/>
          <p:cNvGrpSpPr>
            <a:grpSpLocks/>
          </p:cNvGrpSpPr>
          <p:nvPr/>
        </p:nvGrpSpPr>
        <p:grpSpPr bwMode="auto">
          <a:xfrm>
            <a:off x="1641481" y="929852"/>
            <a:ext cx="3640203" cy="3484959"/>
            <a:chOff x="6724" y="2533"/>
            <a:chExt cx="4276" cy="3938"/>
          </a:xfrm>
        </p:grpSpPr>
        <p:sp>
          <p:nvSpPr>
            <p:cNvPr id="19" name="Line 214"/>
            <p:cNvSpPr>
              <a:spLocks noChangeShapeType="1"/>
            </p:cNvSpPr>
            <p:nvPr/>
          </p:nvSpPr>
          <p:spPr bwMode="auto">
            <a:xfrm>
              <a:off x="6724" y="6261"/>
              <a:ext cx="4276" cy="0"/>
            </a:xfrm>
            <a:prstGeom prst="line">
              <a:avLst/>
            </a:prstGeom>
            <a:noFill/>
            <a:ln w="25400">
              <a:solidFill>
                <a:srgbClr val="000000"/>
              </a:solidFill>
              <a:round/>
              <a:headEnd/>
              <a:tailEnd type="triangle" w="lg" len="med"/>
            </a:ln>
            <a:extLst>
              <a:ext uri="{909E8E84-426E-40DD-AFC4-6F175D3DCCD1}">
                <a14:hiddenFill xmlns:a14="http://schemas.microsoft.com/office/drawing/2010/main">
                  <a:noFill/>
                </a14:hiddenFill>
              </a:ext>
            </a:extLst>
          </p:spPr>
          <p:txBody>
            <a:bodyPr/>
            <a:lstStyle/>
            <a:p>
              <a:endParaRPr lang="en-GB" sz="1200">
                <a:latin typeface="Comic Sans MS" panose="030F0702030302020204" pitchFamily="66" charset="0"/>
              </a:endParaRPr>
            </a:p>
          </p:txBody>
        </p:sp>
        <p:sp>
          <p:nvSpPr>
            <p:cNvPr id="20" name="Line 215"/>
            <p:cNvSpPr>
              <a:spLocks noChangeShapeType="1"/>
            </p:cNvSpPr>
            <p:nvPr/>
          </p:nvSpPr>
          <p:spPr bwMode="auto">
            <a:xfrm flipH="1" flipV="1">
              <a:off x="6919" y="2533"/>
              <a:ext cx="0" cy="3938"/>
            </a:xfrm>
            <a:prstGeom prst="line">
              <a:avLst/>
            </a:prstGeom>
            <a:noFill/>
            <a:ln w="25400">
              <a:solidFill>
                <a:srgbClr val="000000"/>
              </a:solidFill>
              <a:round/>
              <a:headEnd/>
              <a:tailEnd type="triangle" w="lg" len="med"/>
            </a:ln>
            <a:extLst>
              <a:ext uri="{909E8E84-426E-40DD-AFC4-6F175D3DCCD1}">
                <a14:hiddenFill xmlns:a14="http://schemas.microsoft.com/office/drawing/2010/main">
                  <a:noFill/>
                </a14:hiddenFill>
              </a:ext>
            </a:extLst>
          </p:spPr>
          <p:txBody>
            <a:bodyPr/>
            <a:lstStyle/>
            <a:p>
              <a:endParaRPr lang="en-GB" sz="1200">
                <a:latin typeface="Comic Sans MS" panose="030F0702030302020204" pitchFamily="66" charset="0"/>
              </a:endParaRPr>
            </a:p>
          </p:txBody>
        </p:sp>
      </p:grpSp>
      <p:sp>
        <p:nvSpPr>
          <p:cNvPr id="21" name="Oval 20"/>
          <p:cNvSpPr/>
          <p:nvPr/>
        </p:nvSpPr>
        <p:spPr>
          <a:xfrm>
            <a:off x="1916098" y="3707950"/>
            <a:ext cx="54006" cy="54006"/>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latin typeface="Comic Sans MS" panose="030F0702030302020204" pitchFamily="66" charset="0"/>
            </a:endParaRPr>
          </a:p>
        </p:txBody>
      </p:sp>
      <p:sp>
        <p:nvSpPr>
          <p:cNvPr id="22" name="Oval 21"/>
          <p:cNvSpPr/>
          <p:nvPr/>
        </p:nvSpPr>
        <p:spPr>
          <a:xfrm>
            <a:off x="2188104" y="3417671"/>
            <a:ext cx="54006" cy="54006"/>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latin typeface="Comic Sans MS" panose="030F0702030302020204" pitchFamily="66" charset="0"/>
            </a:endParaRPr>
          </a:p>
        </p:txBody>
      </p:sp>
      <p:sp>
        <p:nvSpPr>
          <p:cNvPr id="23" name="Oval 22"/>
          <p:cNvSpPr/>
          <p:nvPr/>
        </p:nvSpPr>
        <p:spPr>
          <a:xfrm>
            <a:off x="2460222" y="2982701"/>
            <a:ext cx="54006" cy="54006"/>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latin typeface="Comic Sans MS" panose="030F0702030302020204" pitchFamily="66" charset="0"/>
            </a:endParaRPr>
          </a:p>
        </p:txBody>
      </p:sp>
      <p:sp>
        <p:nvSpPr>
          <p:cNvPr id="24" name="Oval 23"/>
          <p:cNvSpPr/>
          <p:nvPr/>
        </p:nvSpPr>
        <p:spPr>
          <a:xfrm>
            <a:off x="2781489" y="1904880"/>
            <a:ext cx="54006" cy="54006"/>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latin typeface="Comic Sans MS" panose="030F0702030302020204" pitchFamily="66" charset="0"/>
            </a:endParaRPr>
          </a:p>
        </p:txBody>
      </p:sp>
      <p:sp>
        <p:nvSpPr>
          <p:cNvPr id="25" name="Oval 24"/>
          <p:cNvSpPr/>
          <p:nvPr/>
        </p:nvSpPr>
        <p:spPr>
          <a:xfrm>
            <a:off x="3058253" y="3967501"/>
            <a:ext cx="54006" cy="54006"/>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latin typeface="Comic Sans MS" panose="030F0702030302020204" pitchFamily="66" charset="0"/>
            </a:endParaRPr>
          </a:p>
        </p:txBody>
      </p:sp>
      <p:sp>
        <p:nvSpPr>
          <p:cNvPr id="26" name="Oval 25"/>
          <p:cNvSpPr/>
          <p:nvPr/>
        </p:nvSpPr>
        <p:spPr>
          <a:xfrm>
            <a:off x="3349501" y="3762011"/>
            <a:ext cx="54006" cy="54006"/>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latin typeface="Comic Sans MS" panose="030F0702030302020204" pitchFamily="66" charset="0"/>
            </a:endParaRPr>
          </a:p>
        </p:txBody>
      </p:sp>
      <p:sp>
        <p:nvSpPr>
          <p:cNvPr id="27" name="TextBox 26"/>
          <p:cNvSpPr txBox="1">
            <a:spLocks noChangeArrowheads="1"/>
          </p:cNvSpPr>
          <p:nvPr/>
        </p:nvSpPr>
        <p:spPr bwMode="auto">
          <a:xfrm>
            <a:off x="1400028" y="3778498"/>
            <a:ext cx="37740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sz="1200" dirty="0">
                <a:latin typeface="Comic Sans MS" panose="030F0702030302020204" pitchFamily="66" charset="0"/>
              </a:rPr>
              <a:t>5</a:t>
            </a:r>
          </a:p>
        </p:txBody>
      </p:sp>
      <p:sp>
        <p:nvSpPr>
          <p:cNvPr id="28" name="TextBox 27"/>
          <p:cNvSpPr txBox="1"/>
          <p:nvPr/>
        </p:nvSpPr>
        <p:spPr>
          <a:xfrm rot="16200000">
            <a:off x="577556" y="2498944"/>
            <a:ext cx="1468553" cy="369332"/>
          </a:xfrm>
          <a:prstGeom prst="rect">
            <a:avLst/>
          </a:prstGeom>
          <a:solidFill>
            <a:schemeClr val="bg1"/>
          </a:solidFill>
          <a:ln>
            <a:solidFill>
              <a:schemeClr val="tx1"/>
            </a:solidFill>
          </a:ln>
        </p:spPr>
        <p:txBody>
          <a:bodyPr wrap="square" rtlCol="0">
            <a:spAutoFit/>
          </a:bodyPr>
          <a:lstStyle/>
          <a:p>
            <a:pPr algn="ctr"/>
            <a:r>
              <a:rPr lang="en-GB" dirty="0">
                <a:latin typeface="Comic Sans MS" panose="030F0702030302020204" pitchFamily="66" charset="0"/>
              </a:rPr>
              <a:t>Frequency</a:t>
            </a:r>
          </a:p>
        </p:txBody>
      </p:sp>
      <p:sp>
        <p:nvSpPr>
          <p:cNvPr id="29" name="TextBox 28"/>
          <p:cNvSpPr txBox="1"/>
          <p:nvPr/>
        </p:nvSpPr>
        <p:spPr>
          <a:xfrm>
            <a:off x="2274513" y="4429628"/>
            <a:ext cx="1415762" cy="369332"/>
          </a:xfrm>
          <a:prstGeom prst="rect">
            <a:avLst/>
          </a:prstGeom>
          <a:solidFill>
            <a:schemeClr val="bg1"/>
          </a:solidFill>
          <a:ln>
            <a:solidFill>
              <a:schemeClr val="tx1"/>
            </a:solidFill>
          </a:ln>
        </p:spPr>
        <p:txBody>
          <a:bodyPr wrap="square" rtlCol="0">
            <a:spAutoFit/>
          </a:bodyPr>
          <a:lstStyle/>
          <a:p>
            <a:pPr algn="ctr"/>
            <a:r>
              <a:rPr lang="en-GB" dirty="0">
                <a:latin typeface="Comic Sans MS" panose="030F0702030302020204" pitchFamily="66" charset="0"/>
              </a:rPr>
              <a:t>Weight</a:t>
            </a:r>
          </a:p>
        </p:txBody>
      </p:sp>
      <p:sp>
        <p:nvSpPr>
          <p:cNvPr id="30" name="TextBox 29"/>
          <p:cNvSpPr txBox="1"/>
          <p:nvPr/>
        </p:nvSpPr>
        <p:spPr>
          <a:xfrm>
            <a:off x="1960869" y="771590"/>
            <a:ext cx="2328098" cy="553998"/>
          </a:xfrm>
          <a:prstGeom prst="rect">
            <a:avLst/>
          </a:prstGeom>
          <a:solidFill>
            <a:schemeClr val="bg1"/>
          </a:solidFill>
          <a:ln>
            <a:solidFill>
              <a:schemeClr val="tx1"/>
            </a:solidFill>
          </a:ln>
        </p:spPr>
        <p:txBody>
          <a:bodyPr wrap="square" rtlCol="0">
            <a:spAutoFit/>
          </a:bodyPr>
          <a:lstStyle/>
          <a:p>
            <a:pPr algn="ctr"/>
            <a:r>
              <a:rPr lang="en-GB" sz="1500" u="sng" dirty="0">
                <a:latin typeface="Comic Sans MS" panose="030F0702030302020204" pitchFamily="66" charset="0"/>
              </a:rPr>
              <a:t>Frequency Polygon to show the weight of…</a:t>
            </a:r>
          </a:p>
        </p:txBody>
      </p:sp>
      <p:cxnSp>
        <p:nvCxnSpPr>
          <p:cNvPr id="31" name="Straight Connector 30"/>
          <p:cNvCxnSpPr/>
          <p:nvPr/>
        </p:nvCxnSpPr>
        <p:spPr>
          <a:xfrm flipV="1">
            <a:off x="1919808" y="3417666"/>
            <a:ext cx="321554" cy="32234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2210660" y="3024397"/>
            <a:ext cx="277939" cy="40256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24" idx="4"/>
          </p:cNvCxnSpPr>
          <p:nvPr/>
        </p:nvCxnSpPr>
        <p:spPr>
          <a:xfrm flipV="1">
            <a:off x="2496430" y="1958886"/>
            <a:ext cx="312062" cy="108015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801458" y="1922630"/>
            <a:ext cx="283798" cy="20800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endCxn id="26" idx="4"/>
          </p:cNvCxnSpPr>
          <p:nvPr/>
        </p:nvCxnSpPr>
        <p:spPr>
          <a:xfrm flipV="1">
            <a:off x="3069971" y="3816017"/>
            <a:ext cx="306533" cy="17496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5935642" y="387796"/>
            <a:ext cx="3502813" cy="369332"/>
          </a:xfrm>
          <a:prstGeom prst="rect">
            <a:avLst/>
          </a:prstGeom>
        </p:spPr>
        <p:txBody>
          <a:bodyPr wrap="square">
            <a:spAutoFit/>
          </a:bodyPr>
          <a:lstStyle/>
          <a:p>
            <a:pPr algn="ctr"/>
            <a:r>
              <a:rPr lang="en-GB" b="1" u="sng" dirty="0">
                <a:latin typeface="Comic Sans MS" panose="030F0702030302020204" pitchFamily="66" charset="0"/>
              </a:rPr>
              <a:t>Frequency Polygons</a:t>
            </a:r>
          </a:p>
        </p:txBody>
      </p:sp>
      <p:graphicFrame>
        <p:nvGraphicFramePr>
          <p:cNvPr id="41" name="Table 40"/>
          <p:cNvGraphicFramePr>
            <a:graphicFrameLocks noGrp="1"/>
          </p:cNvGraphicFramePr>
          <p:nvPr>
            <p:extLst>
              <p:ext uri="{D42A27DB-BD31-4B8C-83A1-F6EECF244321}">
                <p14:modId xmlns:p14="http://schemas.microsoft.com/office/powerpoint/2010/main" val="1997253852"/>
              </p:ext>
            </p:extLst>
          </p:nvPr>
        </p:nvGraphicFramePr>
        <p:xfrm>
          <a:off x="6562043" y="968991"/>
          <a:ext cx="4178744" cy="2336467"/>
        </p:xfrm>
        <a:graphic>
          <a:graphicData uri="http://schemas.openxmlformats.org/drawingml/2006/table">
            <a:tbl>
              <a:tblPr firstRow="1" bandRow="1">
                <a:tableStyleId>{5C22544A-7EE6-4342-B048-85BDC9FD1C3A}</a:tableStyleId>
              </a:tblPr>
              <a:tblGrid>
                <a:gridCol w="2089372">
                  <a:extLst>
                    <a:ext uri="{9D8B030D-6E8A-4147-A177-3AD203B41FA5}">
                      <a16:colId xmlns:a16="http://schemas.microsoft.com/office/drawing/2014/main" val="20000"/>
                    </a:ext>
                  </a:extLst>
                </a:gridCol>
                <a:gridCol w="2089372">
                  <a:extLst>
                    <a:ext uri="{9D8B030D-6E8A-4147-A177-3AD203B41FA5}">
                      <a16:colId xmlns:a16="http://schemas.microsoft.com/office/drawing/2014/main" val="20001"/>
                    </a:ext>
                  </a:extLst>
                </a:gridCol>
              </a:tblGrid>
              <a:tr h="333781">
                <a:tc>
                  <a:txBody>
                    <a:bodyPr/>
                    <a:lstStyle/>
                    <a:p>
                      <a:pPr algn="ctr" rtl="0" fontAlgn="ctr"/>
                      <a:r>
                        <a:rPr lang="en-GB" sz="1400" b="0" u="none" strike="noStrike">
                          <a:solidFill>
                            <a:schemeClr val="tx1"/>
                          </a:solidFill>
                          <a:effectLst/>
                          <a:latin typeface="Comic Sans MS" panose="030F0702030302020204" pitchFamily="66" charset="0"/>
                        </a:rPr>
                        <a:t>Weight</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a:solidFill>
                            <a:schemeClr val="tx1"/>
                          </a:solidFill>
                          <a:effectLst/>
                          <a:latin typeface="Comic Sans MS" panose="030F0702030302020204" pitchFamily="66" charset="0"/>
                        </a:rPr>
                        <a:t>Frequency</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3781">
                <a:tc>
                  <a:txBody>
                    <a:bodyPr/>
                    <a:lstStyle/>
                    <a:p>
                      <a:pPr algn="ctr" rtl="0" fontAlgn="ctr"/>
                      <a:r>
                        <a:rPr lang="en-GB" sz="1400" b="0" u="none" strike="noStrike">
                          <a:solidFill>
                            <a:schemeClr val="tx1"/>
                          </a:solidFill>
                          <a:effectLst/>
                          <a:latin typeface="Comic Sans MS" panose="030F0702030302020204" pitchFamily="66" charset="0"/>
                        </a:rPr>
                        <a:t>0 &lt; w ≤ 20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a:solidFill>
                            <a:schemeClr val="tx1"/>
                          </a:solidFill>
                          <a:effectLst/>
                          <a:latin typeface="Comic Sans MS" panose="030F0702030302020204" pitchFamily="66" charset="0"/>
                        </a:rPr>
                        <a:t>8</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3781">
                <a:tc>
                  <a:txBody>
                    <a:bodyPr/>
                    <a:lstStyle/>
                    <a:p>
                      <a:pPr algn="ctr" rtl="0" fontAlgn="ctr"/>
                      <a:r>
                        <a:rPr lang="en-GB" sz="1400" b="0" u="none" strike="noStrike">
                          <a:solidFill>
                            <a:schemeClr val="tx1"/>
                          </a:solidFill>
                          <a:effectLst/>
                          <a:latin typeface="Comic Sans MS" panose="030F0702030302020204" pitchFamily="66" charset="0"/>
                        </a:rPr>
                        <a:t>20 &lt; w ≤ 40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a:solidFill>
                            <a:schemeClr val="tx1"/>
                          </a:solidFill>
                          <a:effectLst/>
                          <a:latin typeface="Comic Sans MS" panose="030F0702030302020204" pitchFamily="66" charset="0"/>
                        </a:rPr>
                        <a:t>13</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33781">
                <a:tc>
                  <a:txBody>
                    <a:bodyPr/>
                    <a:lstStyle/>
                    <a:p>
                      <a:pPr algn="ctr" rtl="0" fontAlgn="ctr"/>
                      <a:r>
                        <a:rPr lang="en-GB" sz="1400" b="0" u="none" strike="noStrike">
                          <a:solidFill>
                            <a:schemeClr val="tx1"/>
                          </a:solidFill>
                          <a:effectLst/>
                          <a:latin typeface="Comic Sans MS" panose="030F0702030302020204" pitchFamily="66" charset="0"/>
                        </a:rPr>
                        <a:t>40 &lt; w ≤ 60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a:solidFill>
                            <a:schemeClr val="tx1"/>
                          </a:solidFill>
                          <a:effectLst/>
                          <a:latin typeface="Comic Sans MS" panose="030F0702030302020204" pitchFamily="66" charset="0"/>
                        </a:rPr>
                        <a:t>20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3781">
                <a:tc>
                  <a:txBody>
                    <a:bodyPr/>
                    <a:lstStyle/>
                    <a:p>
                      <a:pPr algn="ctr" rtl="0" fontAlgn="ctr"/>
                      <a:r>
                        <a:rPr lang="en-GB" sz="1400" b="0" u="none" strike="noStrike">
                          <a:solidFill>
                            <a:schemeClr val="tx1"/>
                          </a:solidFill>
                          <a:effectLst/>
                          <a:latin typeface="Comic Sans MS" panose="030F0702030302020204" pitchFamily="66" charset="0"/>
                        </a:rPr>
                        <a:t>60&lt; w ≤ 80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dirty="0">
                          <a:solidFill>
                            <a:schemeClr val="tx1"/>
                          </a:solidFill>
                          <a:effectLst/>
                          <a:latin typeface="Comic Sans MS" panose="030F0702030302020204" pitchFamily="66" charset="0"/>
                        </a:rPr>
                        <a:t>38</a:t>
                      </a:r>
                      <a:endParaRPr lang="en-GB" sz="1400" b="0" i="0" u="none" strike="noStrike" dirty="0">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33781">
                <a:tc>
                  <a:txBody>
                    <a:bodyPr/>
                    <a:lstStyle/>
                    <a:p>
                      <a:pPr algn="ctr" rtl="0" fontAlgn="ctr"/>
                      <a:r>
                        <a:rPr lang="en-GB" sz="1400" b="0" u="none" strike="noStrike">
                          <a:solidFill>
                            <a:schemeClr val="tx1"/>
                          </a:solidFill>
                          <a:effectLst/>
                          <a:latin typeface="Comic Sans MS" panose="030F0702030302020204" pitchFamily="66" charset="0"/>
                        </a:rPr>
                        <a:t>80&lt; w ≤ 100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a:solidFill>
                            <a:schemeClr val="tx1"/>
                          </a:solidFill>
                          <a:effectLst/>
                          <a:latin typeface="Comic Sans MS" panose="030F0702030302020204" pitchFamily="66" charset="0"/>
                        </a:rPr>
                        <a:t>4</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33781">
                <a:tc>
                  <a:txBody>
                    <a:bodyPr/>
                    <a:lstStyle/>
                    <a:p>
                      <a:pPr algn="ctr" rtl="0" fontAlgn="ctr"/>
                      <a:r>
                        <a:rPr lang="en-GB" sz="1400" b="0" u="none" strike="noStrike">
                          <a:solidFill>
                            <a:schemeClr val="tx1"/>
                          </a:solidFill>
                          <a:effectLst/>
                          <a:latin typeface="Comic Sans MS" panose="030F0702030302020204" pitchFamily="66" charset="0"/>
                        </a:rPr>
                        <a:t>100 &lt; w ≤ 120</a:t>
                      </a:r>
                      <a:endParaRPr lang="en-GB" sz="1400" b="0" i="0" u="none" strike="noStrike">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GB" sz="1400" b="0" u="none" strike="noStrike" dirty="0">
                          <a:solidFill>
                            <a:schemeClr val="tx1"/>
                          </a:solidFill>
                          <a:effectLst/>
                          <a:latin typeface="Comic Sans MS" panose="030F0702030302020204" pitchFamily="66" charset="0"/>
                        </a:rPr>
                        <a:t>7</a:t>
                      </a:r>
                      <a:endParaRPr lang="en-GB" sz="1400" b="0" i="0" u="none" strike="noStrike" dirty="0">
                        <a:solidFill>
                          <a:schemeClr val="tx1"/>
                        </a:solidFill>
                        <a:effectLst/>
                        <a:latin typeface="Comic Sans MS" panose="030F0702030302020204" pitchFamily="66" charset="0"/>
                      </a:endParaRPr>
                    </a:p>
                  </a:txBody>
                  <a:tcPr marL="5246" marR="5246" marT="52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5252383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68766370"/>
              </p:ext>
            </p:extLst>
          </p:nvPr>
        </p:nvGraphicFramePr>
        <p:xfrm>
          <a:off x="825693" y="982364"/>
          <a:ext cx="5689521" cy="3231550"/>
        </p:xfrm>
        <a:graphic>
          <a:graphicData uri="http://schemas.openxmlformats.org/drawingml/2006/table">
            <a:tbl>
              <a:tblPr firstRow="1" bandRow="1">
                <a:tableStyleId>{5940675A-B579-460E-94D1-54222C63F5DA}</a:tableStyleId>
              </a:tblPr>
              <a:tblGrid>
                <a:gridCol w="2038421">
                  <a:extLst>
                    <a:ext uri="{9D8B030D-6E8A-4147-A177-3AD203B41FA5}">
                      <a16:colId xmlns:a16="http://schemas.microsoft.com/office/drawing/2014/main" val="20000"/>
                    </a:ext>
                  </a:extLst>
                </a:gridCol>
                <a:gridCol w="1193325">
                  <a:extLst>
                    <a:ext uri="{9D8B030D-6E8A-4147-A177-3AD203B41FA5}">
                      <a16:colId xmlns:a16="http://schemas.microsoft.com/office/drawing/2014/main" val="20001"/>
                    </a:ext>
                  </a:extLst>
                </a:gridCol>
                <a:gridCol w="1280594">
                  <a:extLst>
                    <a:ext uri="{9D8B030D-6E8A-4147-A177-3AD203B41FA5}">
                      <a16:colId xmlns:a16="http://schemas.microsoft.com/office/drawing/2014/main" val="20002"/>
                    </a:ext>
                  </a:extLst>
                </a:gridCol>
                <a:gridCol w="1177181">
                  <a:extLst>
                    <a:ext uri="{9D8B030D-6E8A-4147-A177-3AD203B41FA5}">
                      <a16:colId xmlns:a16="http://schemas.microsoft.com/office/drawing/2014/main" val="20003"/>
                    </a:ext>
                  </a:extLst>
                </a:gridCol>
              </a:tblGrid>
              <a:tr h="731884">
                <a:tc>
                  <a:txBody>
                    <a:bodyPr/>
                    <a:lstStyle/>
                    <a:p>
                      <a:pPr algn="ctr"/>
                      <a:r>
                        <a:rPr lang="en-GB" sz="2000" dirty="0" smtClean="0">
                          <a:latin typeface="Comic Sans MS" panose="030F0702030302020204" pitchFamily="66" charset="0"/>
                        </a:rPr>
                        <a:t>House price (£000)</a:t>
                      </a:r>
                      <a:endParaRPr lang="en-GB" sz="2000" dirty="0">
                        <a:latin typeface="Comic Sans MS" panose="030F0702030302020204" pitchFamily="66" charset="0"/>
                      </a:endParaRPr>
                    </a:p>
                  </a:txBody>
                  <a:tcPr marL="68580" marR="68580" marT="34290" marB="34290" anchor="ctr"/>
                </a:tc>
                <a:tc>
                  <a:txBody>
                    <a:bodyPr/>
                    <a:lstStyle/>
                    <a:p>
                      <a:pPr algn="ctr"/>
                      <a:r>
                        <a:rPr lang="en-GB" sz="2000" dirty="0" smtClean="0">
                          <a:latin typeface="Comic Sans MS" panose="030F0702030302020204" pitchFamily="66" charset="0"/>
                        </a:rPr>
                        <a:t>Burnley</a:t>
                      </a:r>
                      <a:endParaRPr lang="en-GB" sz="2000" dirty="0">
                        <a:latin typeface="Comic Sans MS" panose="030F0702030302020204" pitchFamily="66" charset="0"/>
                      </a:endParaRPr>
                    </a:p>
                  </a:txBody>
                  <a:tcPr marL="68580" marR="68580"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latin typeface="Comic Sans MS" panose="030F0702030302020204" pitchFamily="66" charset="0"/>
                        </a:rPr>
                        <a:t>Norwich</a:t>
                      </a:r>
                    </a:p>
                  </a:txBody>
                  <a:tcPr marL="68580" marR="68580" marT="34290" marB="3429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latin typeface="Comic Sans MS" panose="030F0702030302020204" pitchFamily="66" charset="0"/>
                        </a:rPr>
                        <a:t>London</a:t>
                      </a:r>
                    </a:p>
                  </a:txBody>
                  <a:tcPr marL="68580" marR="68580" marT="34290" marB="34290" anchor="ctr"/>
                </a:tc>
                <a:extLst>
                  <a:ext uri="{0D108BD9-81ED-4DB2-BD59-A6C34878D82A}">
                    <a16:rowId xmlns:a16="http://schemas.microsoft.com/office/drawing/2014/main" val="10000"/>
                  </a:ext>
                </a:extLst>
              </a:tr>
              <a:tr h="4166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latin typeface="Comic Sans MS" panose="030F0702030302020204" pitchFamily="66" charset="0"/>
                        </a:rPr>
                        <a:t>0 &lt; p ≤ 100</a:t>
                      </a:r>
                    </a:p>
                  </a:txBody>
                  <a:tcPr marL="68580" marR="68580" marT="34290" marB="34290"/>
                </a:tc>
                <a:tc>
                  <a:txBody>
                    <a:bodyPr/>
                    <a:lstStyle/>
                    <a:p>
                      <a:pPr algn="ctr"/>
                      <a:r>
                        <a:rPr lang="en-GB" sz="2000" dirty="0" smtClean="0">
                          <a:latin typeface="Comic Sans MS" panose="030F0702030302020204" pitchFamily="66" charset="0"/>
                        </a:rPr>
                        <a:t>39</a:t>
                      </a:r>
                      <a:endParaRPr lang="en-GB" sz="2000" dirty="0">
                        <a:latin typeface="Comic Sans MS" panose="030F0702030302020204" pitchFamily="66" charset="0"/>
                      </a:endParaRPr>
                    </a:p>
                  </a:txBody>
                  <a:tcPr marL="68580" marR="68580" marT="34290" marB="34290"/>
                </a:tc>
                <a:tc>
                  <a:txBody>
                    <a:bodyPr/>
                    <a:lstStyle/>
                    <a:p>
                      <a:pPr algn="ctr"/>
                      <a:r>
                        <a:rPr lang="en-GB" sz="2000" dirty="0" smtClean="0">
                          <a:latin typeface="Comic Sans MS" panose="030F0702030302020204" pitchFamily="66" charset="0"/>
                        </a:rPr>
                        <a:t>21</a:t>
                      </a:r>
                      <a:endParaRPr lang="en-GB" sz="2000" dirty="0">
                        <a:latin typeface="Comic Sans MS" panose="030F0702030302020204" pitchFamily="66" charset="0"/>
                      </a:endParaRPr>
                    </a:p>
                  </a:txBody>
                  <a:tcPr marL="68580" marR="68580" marT="34290" marB="34290"/>
                </a:tc>
                <a:tc>
                  <a:txBody>
                    <a:bodyPr/>
                    <a:lstStyle/>
                    <a:p>
                      <a:pPr algn="ctr"/>
                      <a:r>
                        <a:rPr lang="en-GB" sz="2000" dirty="0" smtClean="0">
                          <a:latin typeface="Comic Sans MS" panose="030F0702030302020204" pitchFamily="66" charset="0"/>
                        </a:rPr>
                        <a:t>2</a:t>
                      </a:r>
                      <a:endParaRPr lang="en-GB" sz="2000" dirty="0">
                        <a:latin typeface="Comic Sans MS" panose="030F0702030302020204" pitchFamily="66" charset="0"/>
                      </a:endParaRPr>
                    </a:p>
                  </a:txBody>
                  <a:tcPr marL="68580" marR="68580" marT="34290" marB="34290"/>
                </a:tc>
                <a:extLst>
                  <a:ext uri="{0D108BD9-81ED-4DB2-BD59-A6C34878D82A}">
                    <a16:rowId xmlns:a16="http://schemas.microsoft.com/office/drawing/2014/main" val="10001"/>
                  </a:ext>
                </a:extLst>
              </a:tr>
              <a:tr h="4166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latin typeface="Comic Sans MS" panose="030F0702030302020204" pitchFamily="66" charset="0"/>
                        </a:rPr>
                        <a:t>100 &lt; p ≤ 200</a:t>
                      </a:r>
                    </a:p>
                  </a:txBody>
                  <a:tcPr marL="68580" marR="68580" marT="34290" marB="34290"/>
                </a:tc>
                <a:tc>
                  <a:txBody>
                    <a:bodyPr/>
                    <a:lstStyle/>
                    <a:p>
                      <a:pPr algn="ctr"/>
                      <a:r>
                        <a:rPr lang="en-GB" sz="2000" dirty="0" smtClean="0">
                          <a:latin typeface="Comic Sans MS" panose="030F0702030302020204" pitchFamily="66" charset="0"/>
                        </a:rPr>
                        <a:t>45</a:t>
                      </a:r>
                      <a:endParaRPr lang="en-GB" sz="2000" dirty="0">
                        <a:latin typeface="Comic Sans MS" panose="030F0702030302020204" pitchFamily="66" charset="0"/>
                      </a:endParaRPr>
                    </a:p>
                  </a:txBody>
                  <a:tcPr marL="68580" marR="68580" marT="34290" marB="34290"/>
                </a:tc>
                <a:tc>
                  <a:txBody>
                    <a:bodyPr/>
                    <a:lstStyle/>
                    <a:p>
                      <a:pPr algn="ctr"/>
                      <a:r>
                        <a:rPr lang="en-GB" sz="2000" dirty="0" smtClean="0">
                          <a:latin typeface="Comic Sans MS" panose="030F0702030302020204" pitchFamily="66" charset="0"/>
                        </a:rPr>
                        <a:t>25</a:t>
                      </a:r>
                      <a:endParaRPr lang="en-GB" sz="2000" dirty="0">
                        <a:latin typeface="Comic Sans MS" panose="030F0702030302020204" pitchFamily="66" charset="0"/>
                      </a:endParaRPr>
                    </a:p>
                  </a:txBody>
                  <a:tcPr marL="68580" marR="68580" marT="34290" marB="34290"/>
                </a:tc>
                <a:tc>
                  <a:txBody>
                    <a:bodyPr/>
                    <a:lstStyle/>
                    <a:p>
                      <a:pPr algn="ctr"/>
                      <a:r>
                        <a:rPr lang="en-GB" sz="2000" dirty="0" smtClean="0">
                          <a:latin typeface="Comic Sans MS" panose="030F0702030302020204" pitchFamily="66" charset="0"/>
                        </a:rPr>
                        <a:t>7</a:t>
                      </a:r>
                      <a:endParaRPr lang="en-GB" sz="2000" dirty="0">
                        <a:latin typeface="Comic Sans MS" panose="030F0702030302020204" pitchFamily="66" charset="0"/>
                      </a:endParaRPr>
                    </a:p>
                  </a:txBody>
                  <a:tcPr marL="68580" marR="68580" marT="34290" marB="34290"/>
                </a:tc>
                <a:extLst>
                  <a:ext uri="{0D108BD9-81ED-4DB2-BD59-A6C34878D82A}">
                    <a16:rowId xmlns:a16="http://schemas.microsoft.com/office/drawing/2014/main" val="10002"/>
                  </a:ext>
                </a:extLst>
              </a:tr>
              <a:tr h="4166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latin typeface="Comic Sans MS" panose="030F0702030302020204" pitchFamily="66" charset="0"/>
                        </a:rPr>
                        <a:t>200 &lt; p ≤ 300</a:t>
                      </a:r>
                    </a:p>
                  </a:txBody>
                  <a:tcPr marL="68580" marR="68580" marT="34290" marB="34290"/>
                </a:tc>
                <a:tc>
                  <a:txBody>
                    <a:bodyPr/>
                    <a:lstStyle/>
                    <a:p>
                      <a:pPr algn="ctr"/>
                      <a:r>
                        <a:rPr lang="en-GB" sz="2000" dirty="0" smtClean="0">
                          <a:latin typeface="Comic Sans MS" panose="030F0702030302020204" pitchFamily="66" charset="0"/>
                        </a:rPr>
                        <a:t>10</a:t>
                      </a:r>
                      <a:endParaRPr lang="en-GB" sz="2000" dirty="0">
                        <a:latin typeface="Comic Sans MS" panose="030F0702030302020204" pitchFamily="66" charset="0"/>
                      </a:endParaRPr>
                    </a:p>
                  </a:txBody>
                  <a:tcPr marL="68580" marR="68580" marT="34290" marB="34290"/>
                </a:tc>
                <a:tc>
                  <a:txBody>
                    <a:bodyPr/>
                    <a:lstStyle/>
                    <a:p>
                      <a:pPr algn="ctr"/>
                      <a:r>
                        <a:rPr lang="en-GB" sz="2000" dirty="0" smtClean="0">
                          <a:latin typeface="Comic Sans MS" panose="030F0702030302020204" pitchFamily="66" charset="0"/>
                        </a:rPr>
                        <a:t>38</a:t>
                      </a:r>
                      <a:endParaRPr lang="en-GB" sz="2000" dirty="0">
                        <a:latin typeface="Comic Sans MS" panose="030F0702030302020204" pitchFamily="66" charset="0"/>
                      </a:endParaRPr>
                    </a:p>
                  </a:txBody>
                  <a:tcPr marL="68580" marR="68580" marT="34290" marB="34290"/>
                </a:tc>
                <a:tc>
                  <a:txBody>
                    <a:bodyPr/>
                    <a:lstStyle/>
                    <a:p>
                      <a:pPr algn="ctr"/>
                      <a:r>
                        <a:rPr lang="en-GB" sz="2000" dirty="0" smtClean="0">
                          <a:latin typeface="Comic Sans MS" panose="030F0702030302020204" pitchFamily="66" charset="0"/>
                        </a:rPr>
                        <a:t>20</a:t>
                      </a:r>
                      <a:endParaRPr lang="en-GB" sz="2000" dirty="0">
                        <a:latin typeface="Comic Sans MS" panose="030F0702030302020204" pitchFamily="66" charset="0"/>
                      </a:endParaRPr>
                    </a:p>
                  </a:txBody>
                  <a:tcPr marL="68580" marR="68580" marT="34290" marB="34290"/>
                </a:tc>
                <a:extLst>
                  <a:ext uri="{0D108BD9-81ED-4DB2-BD59-A6C34878D82A}">
                    <a16:rowId xmlns:a16="http://schemas.microsoft.com/office/drawing/2014/main" val="10003"/>
                  </a:ext>
                </a:extLst>
              </a:tr>
              <a:tr h="4166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latin typeface="Comic Sans MS" panose="030F0702030302020204" pitchFamily="66" charset="0"/>
                        </a:rPr>
                        <a:t>300&lt; p ≤ 400</a:t>
                      </a:r>
                    </a:p>
                  </a:txBody>
                  <a:tcPr marL="68580" marR="68580" marT="34290" marB="34290"/>
                </a:tc>
                <a:tc>
                  <a:txBody>
                    <a:bodyPr/>
                    <a:lstStyle/>
                    <a:p>
                      <a:pPr algn="ctr"/>
                      <a:r>
                        <a:rPr lang="en-GB" sz="2000" dirty="0" smtClean="0">
                          <a:latin typeface="Comic Sans MS" panose="030F0702030302020204" pitchFamily="66" charset="0"/>
                        </a:rPr>
                        <a:t>5</a:t>
                      </a:r>
                      <a:endParaRPr lang="en-GB" sz="2000" dirty="0">
                        <a:latin typeface="Comic Sans MS" panose="030F0702030302020204" pitchFamily="66" charset="0"/>
                      </a:endParaRPr>
                    </a:p>
                  </a:txBody>
                  <a:tcPr marL="68580" marR="68580" marT="34290" marB="34290"/>
                </a:tc>
                <a:tc>
                  <a:txBody>
                    <a:bodyPr/>
                    <a:lstStyle/>
                    <a:p>
                      <a:pPr algn="ctr"/>
                      <a:r>
                        <a:rPr lang="en-GB" sz="2000" dirty="0" smtClean="0">
                          <a:latin typeface="Comic Sans MS" panose="030F0702030302020204" pitchFamily="66" charset="0"/>
                        </a:rPr>
                        <a:t>6</a:t>
                      </a:r>
                      <a:endParaRPr lang="en-GB" sz="2000" dirty="0">
                        <a:latin typeface="Comic Sans MS" panose="030F0702030302020204" pitchFamily="66" charset="0"/>
                      </a:endParaRPr>
                    </a:p>
                  </a:txBody>
                  <a:tcPr marL="68580" marR="68580" marT="34290" marB="34290"/>
                </a:tc>
                <a:tc>
                  <a:txBody>
                    <a:bodyPr/>
                    <a:lstStyle/>
                    <a:p>
                      <a:pPr algn="ctr"/>
                      <a:r>
                        <a:rPr lang="en-GB" sz="2000" dirty="0" smtClean="0">
                          <a:latin typeface="Comic Sans MS" panose="030F0702030302020204" pitchFamily="66" charset="0"/>
                        </a:rPr>
                        <a:t>33</a:t>
                      </a:r>
                      <a:endParaRPr lang="en-GB" sz="2000" dirty="0">
                        <a:latin typeface="Comic Sans MS" panose="030F0702030302020204" pitchFamily="66" charset="0"/>
                      </a:endParaRPr>
                    </a:p>
                  </a:txBody>
                  <a:tcPr marL="68580" marR="68580" marT="34290" marB="34290"/>
                </a:tc>
                <a:extLst>
                  <a:ext uri="{0D108BD9-81ED-4DB2-BD59-A6C34878D82A}">
                    <a16:rowId xmlns:a16="http://schemas.microsoft.com/office/drawing/2014/main" val="10004"/>
                  </a:ext>
                </a:extLst>
              </a:tr>
              <a:tr h="4166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latin typeface="Comic Sans MS" panose="030F0702030302020204" pitchFamily="66" charset="0"/>
                        </a:rPr>
                        <a:t>400 &lt; p ≤ 500</a:t>
                      </a:r>
                    </a:p>
                  </a:txBody>
                  <a:tcPr marL="68580" marR="68580" marT="34290" marB="34290"/>
                </a:tc>
                <a:tc>
                  <a:txBody>
                    <a:bodyPr/>
                    <a:lstStyle/>
                    <a:p>
                      <a:pPr algn="ctr"/>
                      <a:r>
                        <a:rPr lang="en-GB" sz="2000" dirty="0" smtClean="0">
                          <a:latin typeface="Comic Sans MS" panose="030F0702030302020204" pitchFamily="66" charset="0"/>
                        </a:rPr>
                        <a:t>1</a:t>
                      </a:r>
                      <a:endParaRPr lang="en-GB" sz="2000" dirty="0">
                        <a:latin typeface="Comic Sans MS" panose="030F0702030302020204" pitchFamily="66" charset="0"/>
                      </a:endParaRPr>
                    </a:p>
                  </a:txBody>
                  <a:tcPr marL="68580" marR="68580" marT="34290" marB="34290"/>
                </a:tc>
                <a:tc>
                  <a:txBody>
                    <a:bodyPr/>
                    <a:lstStyle/>
                    <a:p>
                      <a:pPr algn="ctr"/>
                      <a:r>
                        <a:rPr lang="en-GB" sz="2000" dirty="0" smtClean="0">
                          <a:latin typeface="Comic Sans MS" panose="030F0702030302020204" pitchFamily="66" charset="0"/>
                        </a:rPr>
                        <a:t>6</a:t>
                      </a:r>
                      <a:endParaRPr lang="en-GB" sz="2000" dirty="0">
                        <a:latin typeface="Comic Sans MS" panose="030F0702030302020204" pitchFamily="66" charset="0"/>
                      </a:endParaRPr>
                    </a:p>
                  </a:txBody>
                  <a:tcPr marL="68580" marR="68580" marT="34290" marB="34290"/>
                </a:tc>
                <a:tc>
                  <a:txBody>
                    <a:bodyPr/>
                    <a:lstStyle/>
                    <a:p>
                      <a:pPr algn="ctr"/>
                      <a:r>
                        <a:rPr lang="en-GB" sz="2000" dirty="0" smtClean="0">
                          <a:latin typeface="Comic Sans MS" panose="030F0702030302020204" pitchFamily="66" charset="0"/>
                        </a:rPr>
                        <a:t>27</a:t>
                      </a:r>
                      <a:endParaRPr lang="en-GB" sz="2000" dirty="0">
                        <a:latin typeface="Comic Sans MS" panose="030F0702030302020204" pitchFamily="66" charset="0"/>
                      </a:endParaRPr>
                    </a:p>
                  </a:txBody>
                  <a:tcPr marL="68580" marR="68580" marT="34290" marB="34290"/>
                </a:tc>
                <a:extLst>
                  <a:ext uri="{0D108BD9-81ED-4DB2-BD59-A6C34878D82A}">
                    <a16:rowId xmlns:a16="http://schemas.microsoft.com/office/drawing/2014/main" val="10005"/>
                  </a:ext>
                </a:extLst>
              </a:tr>
              <a:tr h="4166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latin typeface="Comic Sans MS" panose="030F0702030302020204" pitchFamily="66" charset="0"/>
                        </a:rPr>
                        <a:t>500 &lt; p ≤ 1000</a:t>
                      </a:r>
                    </a:p>
                  </a:txBody>
                  <a:tcPr marL="68580" marR="68580" marT="34290" marB="34290"/>
                </a:tc>
                <a:tc>
                  <a:txBody>
                    <a:bodyPr/>
                    <a:lstStyle/>
                    <a:p>
                      <a:pPr algn="ctr"/>
                      <a:r>
                        <a:rPr lang="en-GB" sz="2000" dirty="0" smtClean="0">
                          <a:latin typeface="Comic Sans MS" panose="030F0702030302020204" pitchFamily="66" charset="0"/>
                        </a:rPr>
                        <a:t>0</a:t>
                      </a:r>
                      <a:endParaRPr lang="en-GB" sz="2000" dirty="0">
                        <a:latin typeface="Comic Sans MS" panose="030F0702030302020204" pitchFamily="66" charset="0"/>
                      </a:endParaRPr>
                    </a:p>
                  </a:txBody>
                  <a:tcPr marL="68580" marR="68580" marT="34290" marB="34290"/>
                </a:tc>
                <a:tc>
                  <a:txBody>
                    <a:bodyPr/>
                    <a:lstStyle/>
                    <a:p>
                      <a:pPr algn="ctr"/>
                      <a:r>
                        <a:rPr lang="en-GB" sz="2000" dirty="0" smtClean="0">
                          <a:latin typeface="Comic Sans MS" panose="030F0702030302020204" pitchFamily="66" charset="0"/>
                        </a:rPr>
                        <a:t>4</a:t>
                      </a:r>
                      <a:endParaRPr lang="en-GB" sz="2000" dirty="0">
                        <a:latin typeface="Comic Sans MS" panose="030F0702030302020204" pitchFamily="66" charset="0"/>
                      </a:endParaRPr>
                    </a:p>
                  </a:txBody>
                  <a:tcPr marL="68580" marR="68580" marT="34290" marB="34290"/>
                </a:tc>
                <a:tc>
                  <a:txBody>
                    <a:bodyPr/>
                    <a:lstStyle/>
                    <a:p>
                      <a:pPr algn="ctr"/>
                      <a:r>
                        <a:rPr lang="en-GB" sz="2000" dirty="0" smtClean="0">
                          <a:latin typeface="Comic Sans MS" panose="030F0702030302020204" pitchFamily="66" charset="0"/>
                        </a:rPr>
                        <a:t>11</a:t>
                      </a:r>
                      <a:endParaRPr lang="en-GB" sz="2000" dirty="0">
                        <a:latin typeface="Comic Sans MS" panose="030F0702030302020204" pitchFamily="66" charset="0"/>
                      </a:endParaRPr>
                    </a:p>
                  </a:txBody>
                  <a:tcPr marL="68580" marR="68580" marT="34290" marB="34290"/>
                </a:tc>
                <a:extLst>
                  <a:ext uri="{0D108BD9-81ED-4DB2-BD59-A6C34878D82A}">
                    <a16:rowId xmlns:a16="http://schemas.microsoft.com/office/drawing/2014/main" val="10006"/>
                  </a:ext>
                </a:extLst>
              </a:tr>
            </a:tbl>
          </a:graphicData>
        </a:graphic>
      </p:graphicFrame>
      <p:sp>
        <p:nvSpPr>
          <p:cNvPr id="3" name="Rectangle 2"/>
          <p:cNvSpPr/>
          <p:nvPr/>
        </p:nvSpPr>
        <p:spPr>
          <a:xfrm>
            <a:off x="6892562" y="2366649"/>
            <a:ext cx="4571557" cy="1323439"/>
          </a:xfrm>
          <a:prstGeom prst="rect">
            <a:avLst/>
          </a:prstGeom>
        </p:spPr>
        <p:txBody>
          <a:bodyPr wrap="square">
            <a:spAutoFit/>
          </a:bodyPr>
          <a:lstStyle/>
          <a:p>
            <a:pPr marL="342900" indent="-342900">
              <a:buFont typeface="+mj-lt"/>
              <a:buAutoNum type="alphaLcParenR"/>
            </a:pPr>
            <a:r>
              <a:rPr lang="en-GB" sz="2000" dirty="0">
                <a:latin typeface="Comic Sans MS" panose="030F0702030302020204" pitchFamily="66" charset="0"/>
              </a:rPr>
              <a:t>Draw </a:t>
            </a:r>
            <a:r>
              <a:rPr lang="en-GB" sz="2000" dirty="0" smtClean="0">
                <a:latin typeface="Comic Sans MS" panose="030F0702030302020204" pitchFamily="66" charset="0"/>
              </a:rPr>
              <a:t>three frequency </a:t>
            </a:r>
            <a:r>
              <a:rPr lang="en-GB" sz="2000" dirty="0">
                <a:latin typeface="Comic Sans MS" panose="030F0702030302020204" pitchFamily="66" charset="0"/>
              </a:rPr>
              <a:t>polygons </a:t>
            </a:r>
            <a:r>
              <a:rPr lang="en-GB" sz="2000" dirty="0" smtClean="0">
                <a:latin typeface="Comic Sans MS" panose="030F0702030302020204" pitchFamily="66" charset="0"/>
              </a:rPr>
              <a:t>on one graph to </a:t>
            </a:r>
            <a:r>
              <a:rPr lang="en-GB" sz="2000" dirty="0">
                <a:latin typeface="Comic Sans MS" panose="030F0702030302020204" pitchFamily="66" charset="0"/>
              </a:rPr>
              <a:t>illustrate the data. </a:t>
            </a:r>
          </a:p>
          <a:p>
            <a:pPr marL="342900" indent="-342900">
              <a:buFont typeface="+mj-lt"/>
              <a:buAutoNum type="alphaLcParenR"/>
            </a:pPr>
            <a:r>
              <a:rPr lang="en-GB" sz="2000" dirty="0">
                <a:latin typeface="Comic Sans MS" panose="030F0702030302020204" pitchFamily="66" charset="0"/>
              </a:rPr>
              <a:t>Compare your </a:t>
            </a:r>
            <a:r>
              <a:rPr lang="en-GB" sz="2000" dirty="0" smtClean="0">
                <a:latin typeface="Comic Sans MS" panose="030F0702030302020204" pitchFamily="66" charset="0"/>
              </a:rPr>
              <a:t>data with three sentences.</a:t>
            </a:r>
            <a:endParaRPr lang="en-GB" sz="2000" dirty="0">
              <a:latin typeface="Comic Sans MS" panose="030F0702030302020204" pitchFamily="66" charset="0"/>
            </a:endParaRPr>
          </a:p>
        </p:txBody>
      </p:sp>
      <p:sp>
        <p:nvSpPr>
          <p:cNvPr id="4" name="Rectangle 3"/>
          <p:cNvSpPr/>
          <p:nvPr/>
        </p:nvSpPr>
        <p:spPr>
          <a:xfrm>
            <a:off x="6892562" y="982364"/>
            <a:ext cx="4571557" cy="1015663"/>
          </a:xfrm>
          <a:prstGeom prst="rect">
            <a:avLst/>
          </a:prstGeom>
        </p:spPr>
        <p:txBody>
          <a:bodyPr wrap="square">
            <a:spAutoFit/>
          </a:bodyPr>
          <a:lstStyle/>
          <a:p>
            <a:r>
              <a:rPr lang="en-GB" sz="2000" kern="0" dirty="0">
                <a:latin typeface="Comic Sans MS" panose="030F0702030302020204" pitchFamily="66" charset="0"/>
              </a:rPr>
              <a:t>The price of 100 houses in different parts of the country are shown in the table.</a:t>
            </a:r>
          </a:p>
        </p:txBody>
      </p:sp>
      <p:sp>
        <p:nvSpPr>
          <p:cNvPr id="6" name="TextBox 5"/>
          <p:cNvSpPr txBox="1"/>
          <p:nvPr/>
        </p:nvSpPr>
        <p:spPr>
          <a:xfrm>
            <a:off x="286603" y="122830"/>
            <a:ext cx="5336275" cy="523220"/>
          </a:xfrm>
          <a:prstGeom prst="rect">
            <a:avLst/>
          </a:prstGeom>
          <a:noFill/>
        </p:spPr>
        <p:txBody>
          <a:bodyPr wrap="square" rtlCol="0">
            <a:spAutoFit/>
          </a:bodyPr>
          <a:lstStyle/>
          <a:p>
            <a:r>
              <a:rPr lang="en-GB" sz="2800" b="1" u="sng" dirty="0" smtClean="0"/>
              <a:t>Your Turn</a:t>
            </a:r>
            <a:endParaRPr lang="en-GB" sz="2800" b="1" u="sng" dirty="0"/>
          </a:p>
        </p:txBody>
      </p:sp>
    </p:spTree>
    <p:extLst>
      <p:ext uri="{BB962C8B-B14F-4D97-AF65-F5344CB8AC3E}">
        <p14:creationId xmlns:p14="http://schemas.microsoft.com/office/powerpoint/2010/main" val="42447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nodeType="clickEffect">
                                  <p:stCondLst>
                                    <p:cond delay="0"/>
                                  </p:stCondLst>
                                  <p:childTnLst>
                                    <p:animEffect transition="out" filter="barn(inVertic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713" y="-184849"/>
            <a:ext cx="10515600" cy="1325563"/>
          </a:xfrm>
        </p:spPr>
        <p:txBody>
          <a:bodyPr/>
          <a:lstStyle/>
          <a:p>
            <a:r>
              <a:rPr lang="en-GB" dirty="0" smtClean="0"/>
              <a:t>Todays Objectives – Have you met them?</a:t>
            </a:r>
            <a:endParaRPr lang="en-GB" dirty="0"/>
          </a:p>
        </p:txBody>
      </p:sp>
      <p:sp>
        <p:nvSpPr>
          <p:cNvPr id="8" name="Content Placeholder 2"/>
          <p:cNvSpPr>
            <a:spLocks noGrp="1"/>
          </p:cNvSpPr>
          <p:nvPr>
            <p:ph idx="1"/>
          </p:nvPr>
        </p:nvSpPr>
        <p:spPr>
          <a:xfrm>
            <a:off x="145868" y="1893164"/>
            <a:ext cx="8288448" cy="3566343"/>
          </a:xfrm>
        </p:spPr>
        <p:txBody>
          <a:bodyPr>
            <a:noAutofit/>
          </a:bodyPr>
          <a:lstStyle/>
          <a:p>
            <a:pPr>
              <a:lnSpc>
                <a:spcPct val="200000"/>
              </a:lnSpc>
            </a:pPr>
            <a:r>
              <a:rPr lang="en-GB" dirty="0"/>
              <a:t>To be able to </a:t>
            </a:r>
            <a:r>
              <a:rPr lang="en-GB" b="1" dirty="0"/>
              <a:t>draw and analyse Stem &amp; Leaf Diagrams.</a:t>
            </a:r>
            <a:endParaRPr lang="en-GB" dirty="0"/>
          </a:p>
          <a:p>
            <a:pPr>
              <a:lnSpc>
                <a:spcPct val="200000"/>
              </a:lnSpc>
            </a:pPr>
            <a:r>
              <a:rPr lang="en-GB" dirty="0"/>
              <a:t>To be able to </a:t>
            </a:r>
            <a:r>
              <a:rPr lang="en-GB" b="1" dirty="0"/>
              <a:t>draw and analyse Frequency Polygons</a:t>
            </a:r>
            <a:r>
              <a:rPr lang="en-GB" b="1" dirty="0" smtClean="0"/>
              <a:t>.</a:t>
            </a:r>
            <a:endParaRPr lang="en-GB" dirty="0"/>
          </a:p>
        </p:txBody>
      </p:sp>
      <p:sp>
        <p:nvSpPr>
          <p:cNvPr id="9" name="TextBox 8"/>
          <p:cNvSpPr txBox="1"/>
          <p:nvPr/>
        </p:nvSpPr>
        <p:spPr>
          <a:xfrm>
            <a:off x="145868" y="1090750"/>
            <a:ext cx="4726578" cy="584775"/>
          </a:xfrm>
          <a:prstGeom prst="rect">
            <a:avLst/>
          </a:prstGeom>
          <a:noFill/>
        </p:spPr>
        <p:txBody>
          <a:bodyPr wrap="square" rtlCol="0">
            <a:spAutoFit/>
          </a:bodyPr>
          <a:lstStyle/>
          <a:p>
            <a:r>
              <a:rPr lang="en-GB" sz="3200" u="sng" dirty="0" smtClean="0"/>
              <a:t>Objectives</a:t>
            </a:r>
            <a:endParaRPr lang="en-GB" u="sng" dirty="0"/>
          </a:p>
        </p:txBody>
      </p:sp>
      <p:pic>
        <p:nvPicPr>
          <p:cNvPr id="5122" name="Picture 2" descr="Image result for emoticons"/>
          <p:cNvPicPr>
            <a:picLocks noChangeAspect="1" noChangeArrowheads="1"/>
          </p:cNvPicPr>
          <p:nvPr/>
        </p:nvPicPr>
        <p:blipFill rotWithShape="1">
          <a:blip r:embed="rId2">
            <a:extLst>
              <a:ext uri="{28A0092B-C50C-407E-A947-70E740481C1C}">
                <a14:useLocalDpi xmlns:a14="http://schemas.microsoft.com/office/drawing/2010/main" val="0"/>
              </a:ext>
            </a:extLst>
          </a:blip>
          <a:srcRect l="64486" t="75833" r="19809" b="2637"/>
          <a:stretch/>
        </p:blipFill>
        <p:spPr bwMode="auto">
          <a:xfrm>
            <a:off x="9492342" y="3003123"/>
            <a:ext cx="927463" cy="95359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mage result for emoticons"/>
          <p:cNvPicPr>
            <a:picLocks noChangeAspect="1" noChangeArrowheads="1"/>
          </p:cNvPicPr>
          <p:nvPr/>
        </p:nvPicPr>
        <p:blipFill rotWithShape="1">
          <a:blip r:embed="rId2">
            <a:extLst>
              <a:ext uri="{28A0092B-C50C-407E-A947-70E740481C1C}">
                <a14:useLocalDpi xmlns:a14="http://schemas.microsoft.com/office/drawing/2010/main" val="0"/>
              </a:ext>
            </a:extLst>
          </a:blip>
          <a:srcRect l="43104" t="25793" r="41633" b="54446"/>
          <a:stretch/>
        </p:blipFill>
        <p:spPr bwMode="auto">
          <a:xfrm>
            <a:off x="9652975" y="1344524"/>
            <a:ext cx="901338" cy="87521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mage result for emoticons"/>
          <p:cNvPicPr>
            <a:picLocks noChangeAspect="1" noChangeArrowheads="1"/>
          </p:cNvPicPr>
          <p:nvPr/>
        </p:nvPicPr>
        <p:blipFill rotWithShape="1">
          <a:blip r:embed="rId2">
            <a:extLst>
              <a:ext uri="{28A0092B-C50C-407E-A947-70E740481C1C}">
                <a14:useLocalDpi xmlns:a14="http://schemas.microsoft.com/office/drawing/2010/main" val="0"/>
              </a:ext>
            </a:extLst>
          </a:blip>
          <a:srcRect l="2182" t="25793" r="83440" b="54742"/>
          <a:stretch/>
        </p:blipFill>
        <p:spPr bwMode="auto">
          <a:xfrm>
            <a:off x="9463564" y="4335152"/>
            <a:ext cx="849086" cy="86214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Image result for emoticons"/>
          <p:cNvPicPr>
            <a:picLocks noChangeAspect="1" noChangeArrowheads="1"/>
          </p:cNvPicPr>
          <p:nvPr/>
        </p:nvPicPr>
        <p:blipFill rotWithShape="1">
          <a:blip r:embed="rId2">
            <a:extLst>
              <a:ext uri="{28A0092B-C50C-407E-A947-70E740481C1C}">
                <a14:useLocalDpi xmlns:a14="http://schemas.microsoft.com/office/drawing/2010/main" val="0"/>
              </a:ext>
            </a:extLst>
          </a:blip>
          <a:srcRect l="43104" t="25793" r="41633" b="54446"/>
          <a:stretch/>
        </p:blipFill>
        <p:spPr bwMode="auto">
          <a:xfrm>
            <a:off x="10312650" y="3648145"/>
            <a:ext cx="901338" cy="87521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Image result for emoticons"/>
          <p:cNvPicPr>
            <a:picLocks noChangeAspect="1" noChangeArrowheads="1"/>
          </p:cNvPicPr>
          <p:nvPr/>
        </p:nvPicPr>
        <p:blipFill rotWithShape="1">
          <a:blip r:embed="rId2">
            <a:extLst>
              <a:ext uri="{28A0092B-C50C-407E-A947-70E740481C1C}">
                <a14:useLocalDpi xmlns:a14="http://schemas.microsoft.com/office/drawing/2010/main" val="0"/>
              </a:ext>
            </a:extLst>
          </a:blip>
          <a:srcRect l="43104" t="25793" r="41633" b="54446"/>
          <a:stretch/>
        </p:blipFill>
        <p:spPr bwMode="auto">
          <a:xfrm>
            <a:off x="10627721" y="2296947"/>
            <a:ext cx="901338" cy="875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156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3208353" y="54310"/>
            <a:ext cx="5775299" cy="1015663"/>
          </a:xfrm>
          <a:prstGeom prst="rect">
            <a:avLst/>
          </a:prstGeom>
          <a:noFill/>
        </p:spPr>
        <p:txBody>
          <a:bodyPr wrap="none" lIns="91440" tIns="45720" rIns="91440" bIns="45720">
            <a:spAutoFit/>
          </a:bodyPr>
          <a:lstStyle/>
          <a:p>
            <a:pPr algn="ctr"/>
            <a:r>
              <a:rPr lang="en-US" sz="60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Suggested Videos</a:t>
            </a:r>
            <a:endParaRPr lang="en-US" sz="60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10" name="Rectangle 9"/>
          <p:cNvSpPr/>
          <p:nvPr/>
        </p:nvSpPr>
        <p:spPr>
          <a:xfrm>
            <a:off x="222069" y="1069973"/>
            <a:ext cx="5734598" cy="43119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u="sng" dirty="0">
                <a:solidFill>
                  <a:sysClr val="windowText" lastClr="000000"/>
                </a:solidFill>
              </a:rPr>
              <a:t>For this </a:t>
            </a:r>
            <a:r>
              <a:rPr lang="en-GB" b="1" u="sng" dirty="0" smtClean="0">
                <a:solidFill>
                  <a:sysClr val="windowText" lastClr="000000"/>
                </a:solidFill>
              </a:rPr>
              <a:t>lesson</a:t>
            </a:r>
            <a:endParaRPr lang="en-GB" b="1" u="sng" dirty="0">
              <a:solidFill>
                <a:sysClr val="windowText" lastClr="000000"/>
              </a:solidFill>
            </a:endParaRPr>
          </a:p>
          <a:p>
            <a:endParaRPr lang="en-GB" dirty="0">
              <a:solidFill>
                <a:sysClr val="windowText" lastClr="000000"/>
              </a:solidFill>
            </a:endParaRPr>
          </a:p>
          <a:p>
            <a:r>
              <a:rPr lang="en-GB" b="1" dirty="0">
                <a:solidFill>
                  <a:sysClr val="windowText" lastClr="000000"/>
                </a:solidFill>
              </a:rPr>
              <a:t>Ordering Numbers: </a:t>
            </a:r>
            <a:r>
              <a:rPr lang="en-GB" dirty="0">
                <a:solidFill>
                  <a:sysClr val="windowText" lastClr="000000"/>
                </a:solidFill>
                <a:hlinkClick r:id="rId2"/>
              </a:rPr>
              <a:t>https://</a:t>
            </a:r>
            <a:r>
              <a:rPr lang="en-GB" dirty="0" smtClean="0">
                <a:solidFill>
                  <a:sysClr val="windowText" lastClr="000000"/>
                </a:solidFill>
                <a:hlinkClick r:id="rId2"/>
              </a:rPr>
              <a:t>www.youtube.com/watch?v=gOmj58JdxL8</a:t>
            </a:r>
            <a:endParaRPr lang="en-GB" dirty="0" smtClean="0">
              <a:solidFill>
                <a:sysClr val="windowText" lastClr="000000"/>
              </a:solidFill>
            </a:endParaRPr>
          </a:p>
          <a:p>
            <a:r>
              <a:rPr lang="en-US" dirty="0" smtClean="0">
                <a:solidFill>
                  <a:schemeClr val="tx1"/>
                </a:solidFill>
              </a:rPr>
              <a:t>Ordering </a:t>
            </a:r>
            <a:r>
              <a:rPr lang="en-US" dirty="0">
                <a:solidFill>
                  <a:schemeClr val="tx1"/>
                </a:solidFill>
              </a:rPr>
              <a:t>fractions decimals percentages </a:t>
            </a:r>
            <a:r>
              <a:rPr lang="en-US" dirty="0" smtClean="0">
                <a:solidFill>
                  <a:schemeClr val="tx1"/>
                </a:solidFill>
              </a:rPr>
              <a:t>– </a:t>
            </a:r>
            <a:r>
              <a:rPr lang="en-US" dirty="0" err="1" smtClean="0">
                <a:solidFill>
                  <a:schemeClr val="tx1"/>
                </a:solidFill>
              </a:rPr>
              <a:t>Corbettmaths</a:t>
            </a:r>
            <a:endParaRPr lang="en-GB" dirty="0">
              <a:solidFill>
                <a:schemeClr val="tx1"/>
              </a:solidFill>
            </a:endParaRPr>
          </a:p>
          <a:p>
            <a:r>
              <a:rPr lang="en-GB" b="1" dirty="0" smtClean="0">
                <a:solidFill>
                  <a:sysClr val="windowText" lastClr="000000"/>
                </a:solidFill>
              </a:rPr>
              <a:t>Percentages:</a:t>
            </a:r>
            <a:endParaRPr lang="en-GB" b="1" dirty="0">
              <a:solidFill>
                <a:sysClr val="windowText" lastClr="000000"/>
              </a:solidFill>
            </a:endParaRPr>
          </a:p>
          <a:p>
            <a:endParaRPr lang="en-GB" dirty="0">
              <a:solidFill>
                <a:sysClr val="windowText" lastClr="000000"/>
              </a:solidFill>
            </a:endParaRPr>
          </a:p>
        </p:txBody>
      </p:sp>
      <p:sp>
        <p:nvSpPr>
          <p:cNvPr id="11" name="Rectangle 10"/>
          <p:cNvSpPr/>
          <p:nvPr/>
        </p:nvSpPr>
        <p:spPr>
          <a:xfrm>
            <a:off x="6207795" y="1069973"/>
            <a:ext cx="5551714" cy="43119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u="sng" dirty="0">
                <a:solidFill>
                  <a:sysClr val="windowText" lastClr="000000"/>
                </a:solidFill>
              </a:rPr>
              <a:t>For </a:t>
            </a:r>
            <a:r>
              <a:rPr lang="en-GB" b="1" u="sng" dirty="0" smtClean="0">
                <a:solidFill>
                  <a:sysClr val="windowText" lastClr="000000"/>
                </a:solidFill>
              </a:rPr>
              <a:t>next lesson</a:t>
            </a:r>
            <a:endParaRPr lang="en-GB" b="1" u="sng" dirty="0">
              <a:solidFill>
                <a:sysClr val="windowText" lastClr="000000"/>
              </a:solidFill>
            </a:endParaRPr>
          </a:p>
          <a:p>
            <a:endParaRPr lang="en-GB" dirty="0">
              <a:solidFill>
                <a:sysClr val="windowText" lastClr="000000"/>
              </a:solidFill>
            </a:endParaRPr>
          </a:p>
          <a:p>
            <a:r>
              <a:rPr lang="en-GB" b="1" dirty="0" smtClean="0">
                <a:solidFill>
                  <a:sysClr val="windowText" lastClr="000000"/>
                </a:solidFill>
              </a:rPr>
              <a:t>Adding &amp; Subtracting Fractions:</a:t>
            </a:r>
          </a:p>
          <a:p>
            <a:r>
              <a:rPr lang="en-GB" dirty="0">
                <a:solidFill>
                  <a:sysClr val="windowText" lastClr="000000"/>
                </a:solidFill>
                <a:hlinkClick r:id="rId3"/>
              </a:rPr>
              <a:t>https://</a:t>
            </a:r>
            <a:r>
              <a:rPr lang="en-GB" dirty="0" smtClean="0">
                <a:solidFill>
                  <a:sysClr val="windowText" lastClr="000000"/>
                </a:solidFill>
                <a:hlinkClick r:id="rId3"/>
              </a:rPr>
              <a:t>www.youtube.com/watch?v=5juto2ze8Lg</a:t>
            </a:r>
            <a:endParaRPr lang="en-GB" dirty="0" smtClean="0">
              <a:solidFill>
                <a:sysClr val="windowText" lastClr="000000"/>
              </a:solidFill>
            </a:endParaRPr>
          </a:p>
          <a:p>
            <a:r>
              <a:rPr lang="en-US" dirty="0">
                <a:solidFill>
                  <a:schemeClr val="tx1"/>
                </a:solidFill>
              </a:rPr>
              <a:t>Math Antics - Adding and Subtracting Fractions</a:t>
            </a:r>
          </a:p>
          <a:p>
            <a:r>
              <a:rPr lang="en-GB" b="1" dirty="0" smtClean="0">
                <a:solidFill>
                  <a:sysClr val="windowText" lastClr="000000"/>
                </a:solidFill>
              </a:rPr>
              <a:t>Working with decimals:</a:t>
            </a:r>
          </a:p>
          <a:p>
            <a:r>
              <a:rPr lang="en-GB" dirty="0">
                <a:solidFill>
                  <a:sysClr val="windowText" lastClr="000000"/>
                </a:solidFill>
                <a:hlinkClick r:id="rId4"/>
              </a:rPr>
              <a:t>https://</a:t>
            </a:r>
            <a:r>
              <a:rPr lang="en-GB" dirty="0" smtClean="0">
                <a:solidFill>
                  <a:sysClr val="windowText" lastClr="000000"/>
                </a:solidFill>
                <a:hlinkClick r:id="rId4"/>
              </a:rPr>
              <a:t>www.youtube.com/watch?v=kwh4SD1ToFc</a:t>
            </a:r>
            <a:endParaRPr lang="en-GB" dirty="0" smtClean="0">
              <a:solidFill>
                <a:sysClr val="windowText" lastClr="000000"/>
              </a:solidFill>
            </a:endParaRPr>
          </a:p>
          <a:p>
            <a:r>
              <a:rPr lang="en-GB" dirty="0">
                <a:solidFill>
                  <a:schemeClr val="tx1"/>
                </a:solidFill>
              </a:rPr>
              <a:t>Math Antics - Decimal </a:t>
            </a:r>
            <a:r>
              <a:rPr lang="en-GB" dirty="0" smtClean="0">
                <a:solidFill>
                  <a:schemeClr val="tx1"/>
                </a:solidFill>
              </a:rPr>
              <a:t>Arithmetic</a:t>
            </a:r>
            <a:endParaRPr lang="en-GB" dirty="0">
              <a:solidFill>
                <a:sysClr val="windowText" lastClr="000000"/>
              </a:solidFill>
            </a:endParaRPr>
          </a:p>
          <a:p>
            <a:r>
              <a:rPr lang="en-GB" b="1" dirty="0" smtClean="0">
                <a:solidFill>
                  <a:sysClr val="windowText" lastClr="000000"/>
                </a:solidFill>
              </a:rPr>
              <a:t>BIDMAS:</a:t>
            </a:r>
            <a:endParaRPr lang="en-GB" b="1" dirty="0">
              <a:solidFill>
                <a:sysClr val="windowText" lastClr="000000"/>
              </a:solidFill>
            </a:endParaRPr>
          </a:p>
          <a:p>
            <a:r>
              <a:rPr lang="en-GB" dirty="0">
                <a:solidFill>
                  <a:sysClr val="windowText" lastClr="000000"/>
                </a:solidFill>
                <a:hlinkClick r:id="rId5"/>
              </a:rPr>
              <a:t>https://</a:t>
            </a:r>
            <a:r>
              <a:rPr lang="en-GB" dirty="0" smtClean="0">
                <a:solidFill>
                  <a:sysClr val="windowText" lastClr="000000"/>
                </a:solidFill>
                <a:hlinkClick r:id="rId5"/>
              </a:rPr>
              <a:t>www.youtube.com/watch?v=6K77Igo39vk</a:t>
            </a:r>
            <a:endParaRPr lang="en-GB" dirty="0" smtClean="0">
              <a:solidFill>
                <a:sysClr val="windowText" lastClr="000000"/>
              </a:solidFill>
            </a:endParaRPr>
          </a:p>
          <a:p>
            <a:r>
              <a:rPr lang="en-GB" dirty="0">
                <a:solidFill>
                  <a:schemeClr val="tx1"/>
                </a:solidFill>
              </a:rPr>
              <a:t>GCSE Maths - BIDMAS - Aslam Tutoring</a:t>
            </a:r>
          </a:p>
          <a:p>
            <a:endParaRPr lang="en-GB" dirty="0">
              <a:solidFill>
                <a:sysClr val="windowText" lastClr="000000"/>
              </a:solidFill>
            </a:endParaRPr>
          </a:p>
        </p:txBody>
      </p:sp>
    </p:spTree>
    <p:extLst>
      <p:ext uri="{BB962C8B-B14F-4D97-AF65-F5344CB8AC3E}">
        <p14:creationId xmlns:p14="http://schemas.microsoft.com/office/powerpoint/2010/main" val="3230004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868" y="2121763"/>
            <a:ext cx="10515600" cy="2598329"/>
          </a:xfrm>
        </p:spPr>
        <p:txBody>
          <a:bodyPr>
            <a:normAutofit/>
          </a:bodyPr>
          <a:lstStyle/>
          <a:p>
            <a:r>
              <a:rPr lang="en-GB" dirty="0" smtClean="0"/>
              <a:t>To be able to </a:t>
            </a:r>
            <a:r>
              <a:rPr lang="en-GB" b="1" dirty="0" smtClean="0"/>
              <a:t>draw and analyse Stem &amp; Leaf Diagrams.</a:t>
            </a:r>
            <a:endParaRPr lang="en-GB" dirty="0" smtClean="0"/>
          </a:p>
          <a:p>
            <a:r>
              <a:rPr lang="en-GB" dirty="0" smtClean="0"/>
              <a:t>To be able to </a:t>
            </a:r>
            <a:r>
              <a:rPr lang="en-GB" b="1" dirty="0" smtClean="0"/>
              <a:t>draw and analyse Frequency Polygons.</a:t>
            </a:r>
            <a:endParaRPr lang="en-GB" dirty="0"/>
          </a:p>
          <a:p>
            <a:endParaRPr lang="en-GB" dirty="0" smtClean="0"/>
          </a:p>
        </p:txBody>
      </p:sp>
      <p:sp>
        <p:nvSpPr>
          <p:cNvPr id="5" name="TextBox 4"/>
          <p:cNvSpPr txBox="1"/>
          <p:nvPr/>
        </p:nvSpPr>
        <p:spPr>
          <a:xfrm>
            <a:off x="145868" y="1319349"/>
            <a:ext cx="4726578" cy="584775"/>
          </a:xfrm>
          <a:prstGeom prst="rect">
            <a:avLst/>
          </a:prstGeom>
          <a:noFill/>
        </p:spPr>
        <p:txBody>
          <a:bodyPr wrap="square" rtlCol="0">
            <a:spAutoFit/>
          </a:bodyPr>
          <a:lstStyle/>
          <a:p>
            <a:r>
              <a:rPr lang="en-GB" sz="3200" u="sng" dirty="0" smtClean="0"/>
              <a:t>Objectives</a:t>
            </a:r>
            <a:endParaRPr lang="en-GB" u="sng" dirty="0"/>
          </a:p>
        </p:txBody>
      </p:sp>
      <p:sp>
        <p:nvSpPr>
          <p:cNvPr id="7" name="TextBox 6"/>
          <p:cNvSpPr txBox="1"/>
          <p:nvPr/>
        </p:nvSpPr>
        <p:spPr>
          <a:xfrm>
            <a:off x="3226526" y="500854"/>
            <a:ext cx="5185955" cy="954107"/>
          </a:xfrm>
          <a:prstGeom prst="rect">
            <a:avLst/>
          </a:prstGeom>
          <a:noFill/>
        </p:spPr>
        <p:txBody>
          <a:bodyPr wrap="square" rtlCol="0">
            <a:spAutoFit/>
          </a:bodyPr>
          <a:lstStyle/>
          <a:p>
            <a:pPr algn="ctr"/>
            <a:r>
              <a:rPr lang="en-GB" sz="2800" u="sng" dirty="0" smtClean="0"/>
              <a:t>Title: Stem &amp; Leaf Diagrams and Frequency Polygons</a:t>
            </a:r>
            <a:endParaRPr lang="en-GB" sz="2800" u="sng" dirty="0"/>
          </a:p>
        </p:txBody>
      </p:sp>
    </p:spTree>
    <p:extLst>
      <p:ext uri="{BB962C8B-B14F-4D97-AF65-F5344CB8AC3E}">
        <p14:creationId xmlns:p14="http://schemas.microsoft.com/office/powerpoint/2010/main" val="4232350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210180" y="1111239"/>
            <a:ext cx="7908127" cy="1107996"/>
          </a:xfrm>
          <a:prstGeom prst="rect">
            <a:avLst/>
          </a:prstGeom>
          <a:noFill/>
        </p:spPr>
        <p:txBody>
          <a:bodyPr wrap="none" lIns="91440" tIns="45720" rIns="91440" bIns="45720">
            <a:spAutoFit/>
          </a:bodyPr>
          <a:lstStyle/>
          <a:p>
            <a:pPr algn="ctr"/>
            <a:r>
              <a:rPr lang="en-US" sz="66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Stem &amp; Leaf Diagrams</a:t>
            </a:r>
            <a:endParaRPr lang="en-US" sz="66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2952524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4123110" y="156126"/>
            <a:ext cx="3887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algn="ctr" eaLnBrk="1" hangingPunct="1"/>
            <a:r>
              <a:rPr lang="en-GB" altLang="en-US" sz="2400" b="1" u="sng" dirty="0">
                <a:latin typeface="Comic Sans MS" panose="030F0702030302020204" pitchFamily="66" charset="0"/>
              </a:rPr>
              <a:t>Stem and Leaf Diagrams</a:t>
            </a:r>
          </a:p>
        </p:txBody>
      </p:sp>
      <p:sp>
        <p:nvSpPr>
          <p:cNvPr id="4" name="TextBox 3"/>
          <p:cNvSpPr txBox="1"/>
          <p:nvPr/>
        </p:nvSpPr>
        <p:spPr>
          <a:xfrm>
            <a:off x="783128" y="618089"/>
            <a:ext cx="8592884" cy="4524315"/>
          </a:xfrm>
          <a:prstGeom prst="rect">
            <a:avLst/>
          </a:prstGeom>
          <a:noFill/>
        </p:spPr>
        <p:txBody>
          <a:bodyPr wrap="square">
            <a:spAutoFit/>
          </a:bodyPr>
          <a:lstStyle/>
          <a:p>
            <a:pPr>
              <a:defRPr/>
            </a:pPr>
            <a:r>
              <a:rPr lang="en-GB" sz="2400" dirty="0">
                <a:latin typeface="Comic Sans MS" pitchFamily="66" charset="0"/>
                <a:cs typeface="Arial" charset="0"/>
              </a:rPr>
              <a:t>How to draw one:</a:t>
            </a:r>
          </a:p>
          <a:p>
            <a:pPr>
              <a:defRPr/>
            </a:pPr>
            <a:endParaRPr lang="en-GB" sz="2400" dirty="0">
              <a:latin typeface="Comic Sans MS" pitchFamily="66" charset="0"/>
              <a:cs typeface="Arial" charset="0"/>
            </a:endParaRPr>
          </a:p>
          <a:p>
            <a:pPr marL="457200" indent="-457200">
              <a:buFont typeface="+mj-lt"/>
              <a:buAutoNum type="arabicParenR"/>
              <a:defRPr/>
            </a:pPr>
            <a:r>
              <a:rPr lang="en-GB" sz="2400" dirty="0">
                <a:latin typeface="Comic Sans MS" pitchFamily="66" charset="0"/>
                <a:cs typeface="Arial" charset="0"/>
              </a:rPr>
              <a:t>Put the </a:t>
            </a:r>
            <a:r>
              <a:rPr lang="en-GB" sz="2400" b="1" u="sng" dirty="0">
                <a:latin typeface="Comic Sans MS" pitchFamily="66" charset="0"/>
                <a:cs typeface="Arial" charset="0"/>
              </a:rPr>
              <a:t>first digits</a:t>
            </a:r>
            <a:r>
              <a:rPr lang="en-GB" sz="2400" u="sng" dirty="0">
                <a:latin typeface="Comic Sans MS" pitchFamily="66" charset="0"/>
                <a:cs typeface="Arial" charset="0"/>
              </a:rPr>
              <a:t> </a:t>
            </a:r>
            <a:r>
              <a:rPr lang="en-GB" sz="2400" dirty="0">
                <a:latin typeface="Comic Sans MS" pitchFamily="66" charset="0"/>
                <a:cs typeface="Arial" charset="0"/>
              </a:rPr>
              <a:t>of each piece of data in </a:t>
            </a:r>
            <a:r>
              <a:rPr lang="en-GB" sz="2400" b="1" u="sng" dirty="0">
                <a:latin typeface="Comic Sans MS" pitchFamily="66" charset="0"/>
                <a:cs typeface="Arial" charset="0"/>
              </a:rPr>
              <a:t>numerical order</a:t>
            </a:r>
            <a:r>
              <a:rPr lang="en-GB" sz="2400" u="sng" dirty="0">
                <a:latin typeface="Comic Sans MS" pitchFamily="66" charset="0"/>
                <a:cs typeface="Arial" charset="0"/>
              </a:rPr>
              <a:t> </a:t>
            </a:r>
            <a:r>
              <a:rPr lang="en-GB" sz="2400" dirty="0">
                <a:latin typeface="Comic Sans MS" pitchFamily="66" charset="0"/>
                <a:cs typeface="Arial" charset="0"/>
              </a:rPr>
              <a:t>down the left hand side.</a:t>
            </a:r>
          </a:p>
          <a:p>
            <a:pPr marL="457200" indent="-457200">
              <a:buFont typeface="+mj-lt"/>
              <a:buAutoNum type="arabicParenR"/>
              <a:defRPr/>
            </a:pPr>
            <a:endParaRPr lang="en-GB" sz="2400" dirty="0">
              <a:latin typeface="Comic Sans MS" pitchFamily="66" charset="0"/>
              <a:cs typeface="Arial" charset="0"/>
            </a:endParaRPr>
          </a:p>
          <a:p>
            <a:pPr marL="457200" indent="-457200">
              <a:buFont typeface="+mj-lt"/>
              <a:buAutoNum type="arabicParenR"/>
              <a:defRPr/>
            </a:pPr>
            <a:r>
              <a:rPr lang="en-GB" sz="2400" dirty="0">
                <a:latin typeface="Comic Sans MS" pitchFamily="66" charset="0"/>
                <a:cs typeface="Arial" charset="0"/>
              </a:rPr>
              <a:t>Go through each piece of data in turn and put the remaining digits in the </a:t>
            </a:r>
            <a:r>
              <a:rPr lang="en-GB" sz="2400" b="1" u="sng" dirty="0">
                <a:latin typeface="Comic Sans MS" pitchFamily="66" charset="0"/>
                <a:cs typeface="Arial" charset="0"/>
              </a:rPr>
              <a:t>correct row.</a:t>
            </a:r>
            <a:endParaRPr lang="en-GB" sz="2400" u="sng" dirty="0">
              <a:latin typeface="Comic Sans MS" pitchFamily="66" charset="0"/>
              <a:cs typeface="Arial" charset="0"/>
            </a:endParaRPr>
          </a:p>
          <a:p>
            <a:pPr marL="457200" indent="-457200">
              <a:buFont typeface="+mj-lt"/>
              <a:buAutoNum type="arabicParenR"/>
              <a:defRPr/>
            </a:pPr>
            <a:endParaRPr lang="en-GB" sz="2400" dirty="0">
              <a:latin typeface="Comic Sans MS" pitchFamily="66" charset="0"/>
              <a:cs typeface="Arial" charset="0"/>
            </a:endParaRPr>
          </a:p>
          <a:p>
            <a:pPr marL="457200" indent="-457200">
              <a:buFont typeface="+mj-lt"/>
              <a:buAutoNum type="arabicParenR"/>
              <a:defRPr/>
            </a:pPr>
            <a:r>
              <a:rPr lang="en-GB" sz="2400" dirty="0">
                <a:latin typeface="Comic Sans MS" pitchFamily="66" charset="0"/>
                <a:cs typeface="Arial" charset="0"/>
              </a:rPr>
              <a:t>Re-draw the diagram, putting the pieces of data in </a:t>
            </a:r>
            <a:r>
              <a:rPr lang="en-GB" sz="2400" b="1" u="sng" dirty="0">
                <a:latin typeface="Comic Sans MS" pitchFamily="66" charset="0"/>
                <a:cs typeface="Arial" charset="0"/>
              </a:rPr>
              <a:t>numerical order</a:t>
            </a:r>
            <a:r>
              <a:rPr lang="en-GB" sz="2400" dirty="0">
                <a:latin typeface="Comic Sans MS" pitchFamily="66" charset="0"/>
                <a:cs typeface="Arial" charset="0"/>
              </a:rPr>
              <a:t>.</a:t>
            </a:r>
          </a:p>
          <a:p>
            <a:pPr marL="457200" indent="-457200">
              <a:buFont typeface="+mj-lt"/>
              <a:buAutoNum type="arabicParenR"/>
              <a:defRPr/>
            </a:pPr>
            <a:endParaRPr lang="en-GB" sz="2400" dirty="0">
              <a:latin typeface="Comic Sans MS" pitchFamily="66" charset="0"/>
              <a:cs typeface="Arial" charset="0"/>
            </a:endParaRPr>
          </a:p>
          <a:p>
            <a:pPr marL="457200" indent="-457200">
              <a:buFont typeface="+mj-lt"/>
              <a:buAutoNum type="arabicParenR"/>
              <a:defRPr/>
            </a:pPr>
            <a:r>
              <a:rPr lang="en-GB" sz="2400" dirty="0">
                <a:latin typeface="Comic Sans MS" pitchFamily="66" charset="0"/>
                <a:cs typeface="Arial" charset="0"/>
              </a:rPr>
              <a:t>Add a </a:t>
            </a:r>
            <a:r>
              <a:rPr lang="en-GB" sz="2400" b="1" u="sng" dirty="0">
                <a:latin typeface="Comic Sans MS" pitchFamily="66" charset="0"/>
                <a:cs typeface="Arial" charset="0"/>
              </a:rPr>
              <a:t>key</a:t>
            </a:r>
            <a:r>
              <a:rPr lang="en-GB" sz="2400" dirty="0">
                <a:latin typeface="Comic Sans MS" pitchFamily="66" charset="0"/>
                <a:cs typeface="Arial" charset="0"/>
              </a:rPr>
              <a:t>.</a:t>
            </a:r>
          </a:p>
        </p:txBody>
      </p:sp>
    </p:spTree>
    <p:extLst>
      <p:ext uri="{BB962C8B-B14F-4D97-AF65-F5344CB8AC3E}">
        <p14:creationId xmlns:p14="http://schemas.microsoft.com/office/powerpoint/2010/main" val="35526315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392688" y="168725"/>
            <a:ext cx="8820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spcBef>
                <a:spcPct val="50000"/>
              </a:spcBef>
            </a:pPr>
            <a:r>
              <a:rPr lang="en-GB" altLang="en-US" b="1">
                <a:latin typeface="Comic Sans MS" panose="030F0702030302020204" pitchFamily="66" charset="0"/>
              </a:rPr>
              <a:t>Here are the marks gained by 30 students in an examination:</a:t>
            </a:r>
          </a:p>
          <a:p>
            <a:pPr eaLnBrk="1" hangingPunct="1">
              <a:spcBef>
                <a:spcPct val="50000"/>
              </a:spcBef>
            </a:pPr>
            <a:r>
              <a:rPr lang="en-GB" altLang="en-US" b="1">
                <a:latin typeface="Comic Sans MS" panose="030F0702030302020204" pitchFamily="66" charset="0"/>
              </a:rPr>
              <a:t>63   58   61   52   59   65   69   75   70   54   57   63   76   81   64</a:t>
            </a:r>
          </a:p>
          <a:p>
            <a:pPr eaLnBrk="1" hangingPunct="1">
              <a:spcBef>
                <a:spcPct val="50000"/>
              </a:spcBef>
            </a:pPr>
            <a:r>
              <a:rPr lang="en-GB" altLang="en-US" b="1">
                <a:latin typeface="Comic Sans MS" panose="030F0702030302020204" pitchFamily="66" charset="0"/>
              </a:rPr>
              <a:t>68   59   40   65   74   80   44   47   53   70   81   68   49   57   61</a:t>
            </a:r>
          </a:p>
        </p:txBody>
      </p:sp>
      <p:sp>
        <p:nvSpPr>
          <p:cNvPr id="33795" name="Text Box 3"/>
          <p:cNvSpPr txBox="1">
            <a:spLocks noChangeArrowheads="1"/>
          </p:cNvSpPr>
          <p:nvPr/>
        </p:nvSpPr>
        <p:spPr bwMode="auto">
          <a:xfrm>
            <a:off x="1465713" y="1411738"/>
            <a:ext cx="882015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spcBef>
                <a:spcPct val="50000"/>
              </a:spcBef>
            </a:pPr>
            <a:r>
              <a:rPr lang="en-GB" altLang="en-US">
                <a:latin typeface="Comic Sans MS" panose="030F0702030302020204" pitchFamily="66" charset="0"/>
              </a:rPr>
              <a:t>Write the tens figures in the left hand column of a diagram.</a:t>
            </a:r>
          </a:p>
          <a:p>
            <a:pPr eaLnBrk="1" hangingPunct="1">
              <a:spcBef>
                <a:spcPct val="50000"/>
              </a:spcBef>
            </a:pPr>
            <a:r>
              <a:rPr lang="en-GB" altLang="en-US">
                <a:latin typeface="Comic Sans MS" panose="030F0702030302020204" pitchFamily="66" charset="0"/>
              </a:rPr>
              <a:t>These are the ‘STEMS’</a:t>
            </a:r>
            <a:endParaRPr lang="en-US" altLang="en-US">
              <a:latin typeface="Comic Sans MS" panose="030F0702030302020204" pitchFamily="66" charset="0"/>
            </a:endParaRPr>
          </a:p>
        </p:txBody>
      </p:sp>
      <p:sp>
        <p:nvSpPr>
          <p:cNvPr id="33798" name="Line 6"/>
          <p:cNvSpPr>
            <a:spLocks noChangeShapeType="1"/>
          </p:cNvSpPr>
          <p:nvPr/>
        </p:nvSpPr>
        <p:spPr bwMode="auto">
          <a:xfrm>
            <a:off x="4274001" y="2342012"/>
            <a:ext cx="0" cy="30305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 name="TextBox 1"/>
          <p:cNvSpPr txBox="1">
            <a:spLocks noChangeArrowheads="1"/>
          </p:cNvSpPr>
          <p:nvPr/>
        </p:nvSpPr>
        <p:spPr bwMode="auto">
          <a:xfrm>
            <a:off x="3697739" y="2230888"/>
            <a:ext cx="576263"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lnSpc>
                <a:spcPct val="150000"/>
              </a:lnSpc>
            </a:pPr>
            <a:r>
              <a:rPr lang="en-GB" altLang="en-US" sz="2800" b="1">
                <a:latin typeface="Comic Sans MS" panose="030F0702030302020204" pitchFamily="66" charset="0"/>
              </a:rPr>
              <a:t>4</a:t>
            </a:r>
          </a:p>
          <a:p>
            <a:pPr eaLnBrk="1" hangingPunct="1">
              <a:lnSpc>
                <a:spcPct val="150000"/>
              </a:lnSpc>
            </a:pPr>
            <a:r>
              <a:rPr lang="en-GB" altLang="en-US" sz="2800" b="1">
                <a:latin typeface="Comic Sans MS" panose="030F0702030302020204" pitchFamily="66" charset="0"/>
              </a:rPr>
              <a:t>5</a:t>
            </a:r>
          </a:p>
          <a:p>
            <a:pPr eaLnBrk="1" hangingPunct="1">
              <a:lnSpc>
                <a:spcPct val="150000"/>
              </a:lnSpc>
            </a:pPr>
            <a:r>
              <a:rPr lang="en-GB" altLang="en-US" sz="2800" b="1">
                <a:latin typeface="Comic Sans MS" panose="030F0702030302020204" pitchFamily="66" charset="0"/>
              </a:rPr>
              <a:t>6</a:t>
            </a:r>
          </a:p>
          <a:p>
            <a:pPr eaLnBrk="1" hangingPunct="1">
              <a:lnSpc>
                <a:spcPct val="150000"/>
              </a:lnSpc>
            </a:pPr>
            <a:r>
              <a:rPr lang="en-GB" altLang="en-US" sz="2800" b="1">
                <a:latin typeface="Comic Sans MS" panose="030F0702030302020204" pitchFamily="66" charset="0"/>
              </a:rPr>
              <a:t>7</a:t>
            </a:r>
          </a:p>
          <a:p>
            <a:pPr eaLnBrk="1" hangingPunct="1">
              <a:lnSpc>
                <a:spcPct val="150000"/>
              </a:lnSpc>
            </a:pPr>
            <a:r>
              <a:rPr lang="en-GB" altLang="en-US" sz="2800" b="1">
                <a:latin typeface="Comic Sans MS" panose="030F0702030302020204" pitchFamily="66" charset="0"/>
              </a:rPr>
              <a:t>8</a:t>
            </a:r>
          </a:p>
        </p:txBody>
      </p:sp>
    </p:spTree>
    <p:extLst>
      <p:ext uri="{BB962C8B-B14F-4D97-AF65-F5344CB8AC3E}">
        <p14:creationId xmlns:p14="http://schemas.microsoft.com/office/powerpoint/2010/main" val="32487659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fade">
                                      <p:cBhvr>
                                        <p:cTn id="7" dur="5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fade">
                                      <p:cBhvr>
                                        <p:cTn id="12" dur="500"/>
                                        <p:tgtEl>
                                          <p:spTgt spid="337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798"/>
                                        </p:tgtEl>
                                        <p:attrNameLst>
                                          <p:attrName>style.visibility</p:attrName>
                                        </p:attrNameLst>
                                      </p:cBhvr>
                                      <p:to>
                                        <p:strVal val="visible"/>
                                      </p:to>
                                    </p:set>
                                    <p:animEffect transition="in" filter="fade">
                                      <p:cBhvr>
                                        <p:cTn id="17" dur="500"/>
                                        <p:tgtEl>
                                          <p:spTgt spid="3379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8"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392688" y="168725"/>
            <a:ext cx="8820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spcBef>
                <a:spcPct val="50000"/>
              </a:spcBef>
            </a:pPr>
            <a:r>
              <a:rPr lang="en-GB" altLang="en-US" b="1">
                <a:latin typeface="Comic Sans MS" panose="030F0702030302020204" pitchFamily="66" charset="0"/>
              </a:rPr>
              <a:t>Here are the marks gained by 30 students in an examination:</a:t>
            </a:r>
          </a:p>
          <a:p>
            <a:pPr eaLnBrk="1" hangingPunct="1">
              <a:spcBef>
                <a:spcPct val="50000"/>
              </a:spcBef>
            </a:pPr>
            <a:r>
              <a:rPr lang="en-GB" altLang="en-US" b="1">
                <a:latin typeface="Comic Sans MS" panose="030F0702030302020204" pitchFamily="66" charset="0"/>
              </a:rPr>
              <a:t>63   58   61   52   59   65   69   75   70   54   57   63   76   81   64</a:t>
            </a:r>
          </a:p>
          <a:p>
            <a:pPr eaLnBrk="1" hangingPunct="1">
              <a:spcBef>
                <a:spcPct val="50000"/>
              </a:spcBef>
            </a:pPr>
            <a:r>
              <a:rPr lang="en-GB" altLang="en-US" b="1">
                <a:latin typeface="Comic Sans MS" panose="030F0702030302020204" pitchFamily="66" charset="0"/>
              </a:rPr>
              <a:t>68   59   40   65   74   80   44   47   53   70   81   68   49   57   61</a:t>
            </a:r>
          </a:p>
        </p:txBody>
      </p:sp>
      <p:sp>
        <p:nvSpPr>
          <p:cNvPr id="33798" name="Line 6"/>
          <p:cNvSpPr>
            <a:spLocks noChangeShapeType="1"/>
          </p:cNvSpPr>
          <p:nvPr/>
        </p:nvSpPr>
        <p:spPr bwMode="auto">
          <a:xfrm>
            <a:off x="4274001" y="2342012"/>
            <a:ext cx="0" cy="30305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 name="TextBox 1"/>
          <p:cNvSpPr txBox="1">
            <a:spLocks noChangeArrowheads="1"/>
          </p:cNvSpPr>
          <p:nvPr/>
        </p:nvSpPr>
        <p:spPr bwMode="auto">
          <a:xfrm>
            <a:off x="3697739" y="2230888"/>
            <a:ext cx="576263"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lnSpc>
                <a:spcPct val="150000"/>
              </a:lnSpc>
            </a:pPr>
            <a:r>
              <a:rPr lang="en-GB" altLang="en-US" sz="2800" b="1">
                <a:latin typeface="Comic Sans MS" panose="030F0702030302020204" pitchFamily="66" charset="0"/>
              </a:rPr>
              <a:t>4</a:t>
            </a:r>
          </a:p>
          <a:p>
            <a:pPr eaLnBrk="1" hangingPunct="1">
              <a:lnSpc>
                <a:spcPct val="150000"/>
              </a:lnSpc>
            </a:pPr>
            <a:r>
              <a:rPr lang="en-GB" altLang="en-US" sz="2800" b="1">
                <a:latin typeface="Comic Sans MS" panose="030F0702030302020204" pitchFamily="66" charset="0"/>
              </a:rPr>
              <a:t>5</a:t>
            </a:r>
          </a:p>
          <a:p>
            <a:pPr eaLnBrk="1" hangingPunct="1">
              <a:lnSpc>
                <a:spcPct val="150000"/>
              </a:lnSpc>
            </a:pPr>
            <a:r>
              <a:rPr lang="en-GB" altLang="en-US" sz="2800" b="1">
                <a:latin typeface="Comic Sans MS" panose="030F0702030302020204" pitchFamily="66" charset="0"/>
              </a:rPr>
              <a:t>6</a:t>
            </a:r>
          </a:p>
          <a:p>
            <a:pPr eaLnBrk="1" hangingPunct="1">
              <a:lnSpc>
                <a:spcPct val="150000"/>
              </a:lnSpc>
            </a:pPr>
            <a:r>
              <a:rPr lang="en-GB" altLang="en-US" sz="2800" b="1">
                <a:latin typeface="Comic Sans MS" panose="030F0702030302020204" pitchFamily="66" charset="0"/>
              </a:rPr>
              <a:t>7</a:t>
            </a:r>
          </a:p>
          <a:p>
            <a:pPr eaLnBrk="1" hangingPunct="1">
              <a:lnSpc>
                <a:spcPct val="150000"/>
              </a:lnSpc>
            </a:pPr>
            <a:r>
              <a:rPr lang="en-GB" altLang="en-US" sz="2800" b="1">
                <a:latin typeface="Comic Sans MS" panose="030F0702030302020204" pitchFamily="66" charset="0"/>
              </a:rPr>
              <a:t>8</a:t>
            </a:r>
          </a:p>
        </p:txBody>
      </p:sp>
      <p:sp>
        <p:nvSpPr>
          <p:cNvPr id="6" name="AutoShape 9"/>
          <p:cNvSpPr>
            <a:spLocks noChangeArrowheads="1"/>
          </p:cNvSpPr>
          <p:nvPr/>
        </p:nvSpPr>
        <p:spPr bwMode="auto">
          <a:xfrm rot="2376432">
            <a:off x="1490987" y="548573"/>
            <a:ext cx="439737"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7" name="AutoShape 11"/>
          <p:cNvSpPr>
            <a:spLocks noChangeArrowheads="1"/>
          </p:cNvSpPr>
          <p:nvPr/>
        </p:nvSpPr>
        <p:spPr bwMode="auto">
          <a:xfrm rot="2376432">
            <a:off x="2005337" y="548573"/>
            <a:ext cx="439737"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8" name="AutoShape 13"/>
          <p:cNvSpPr>
            <a:spLocks noChangeArrowheads="1"/>
          </p:cNvSpPr>
          <p:nvPr/>
        </p:nvSpPr>
        <p:spPr bwMode="auto">
          <a:xfrm rot="2376432">
            <a:off x="2551437" y="545398"/>
            <a:ext cx="439737" cy="466725"/>
          </a:xfrm>
          <a:prstGeom prst="plus">
            <a:avLst>
              <a:gd name="adj" fmla="val 43014"/>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endParaRPr lang="en-US" altLang="en-US" b="1">
              <a:latin typeface="Comic Sans MS" panose="030F0702030302020204" pitchFamily="66" charset="0"/>
            </a:endParaRPr>
          </a:p>
        </p:txBody>
      </p:sp>
      <p:sp>
        <p:nvSpPr>
          <p:cNvPr id="9" name="TextBox 8"/>
          <p:cNvSpPr txBox="1">
            <a:spLocks noChangeArrowheads="1"/>
          </p:cNvSpPr>
          <p:nvPr/>
        </p:nvSpPr>
        <p:spPr bwMode="auto">
          <a:xfrm>
            <a:off x="4470724" y="3726748"/>
            <a:ext cx="5937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3</a:t>
            </a:r>
          </a:p>
        </p:txBody>
      </p:sp>
      <p:sp>
        <p:nvSpPr>
          <p:cNvPr id="10" name="TextBox 9"/>
          <p:cNvSpPr txBox="1">
            <a:spLocks noChangeArrowheads="1"/>
          </p:cNvSpPr>
          <p:nvPr/>
        </p:nvSpPr>
        <p:spPr bwMode="auto">
          <a:xfrm>
            <a:off x="4470723" y="3079048"/>
            <a:ext cx="7191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8</a:t>
            </a:r>
          </a:p>
        </p:txBody>
      </p:sp>
      <p:sp>
        <p:nvSpPr>
          <p:cNvPr id="11" name="TextBox 10"/>
          <p:cNvSpPr txBox="1">
            <a:spLocks noChangeArrowheads="1"/>
          </p:cNvSpPr>
          <p:nvPr/>
        </p:nvSpPr>
        <p:spPr bwMode="auto">
          <a:xfrm>
            <a:off x="4861248" y="3728335"/>
            <a:ext cx="719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1</a:t>
            </a:r>
          </a:p>
        </p:txBody>
      </p:sp>
      <p:sp>
        <p:nvSpPr>
          <p:cNvPr id="12" name="Text Box 7"/>
          <p:cNvSpPr txBox="1">
            <a:spLocks noChangeArrowheads="1"/>
          </p:cNvSpPr>
          <p:nvPr/>
        </p:nvSpPr>
        <p:spPr bwMode="auto">
          <a:xfrm>
            <a:off x="1392688" y="1368300"/>
            <a:ext cx="8820150"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spcBef>
                <a:spcPct val="50000"/>
              </a:spcBef>
            </a:pPr>
            <a:r>
              <a:rPr lang="en-GB" altLang="en-US" dirty="0">
                <a:latin typeface="Comic Sans MS" panose="030F0702030302020204" pitchFamily="66" charset="0"/>
              </a:rPr>
              <a:t>Go through the marks in turn and put in the units figures of each mark in the proper row.  </a:t>
            </a:r>
          </a:p>
          <a:p>
            <a:pPr eaLnBrk="1" hangingPunct="1">
              <a:spcBef>
                <a:spcPct val="50000"/>
              </a:spcBef>
            </a:pPr>
            <a:r>
              <a:rPr lang="en-GB" altLang="en-US" dirty="0">
                <a:latin typeface="Comic Sans MS" panose="030F0702030302020204" pitchFamily="66" charset="0"/>
              </a:rPr>
              <a:t>These are the ‘LEAVES’</a:t>
            </a:r>
            <a:endParaRPr lang="en-US" altLang="en-US" dirty="0">
              <a:latin typeface="Comic Sans MS" panose="030F0702030302020204" pitchFamily="66" charset="0"/>
            </a:endParaRPr>
          </a:p>
        </p:txBody>
      </p:sp>
    </p:spTree>
    <p:extLst>
      <p:ext uri="{BB962C8B-B14F-4D97-AF65-F5344CB8AC3E}">
        <p14:creationId xmlns:p14="http://schemas.microsoft.com/office/powerpoint/2010/main" val="41967831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392688" y="168725"/>
            <a:ext cx="8820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spcBef>
                <a:spcPct val="50000"/>
              </a:spcBef>
            </a:pPr>
            <a:r>
              <a:rPr lang="en-GB" altLang="en-US" b="1">
                <a:latin typeface="Comic Sans MS" panose="030F0702030302020204" pitchFamily="66" charset="0"/>
              </a:rPr>
              <a:t>Here are the marks gained by 30 students in an examination:</a:t>
            </a:r>
          </a:p>
          <a:p>
            <a:pPr eaLnBrk="1" hangingPunct="1">
              <a:spcBef>
                <a:spcPct val="50000"/>
              </a:spcBef>
            </a:pPr>
            <a:r>
              <a:rPr lang="en-GB" altLang="en-US" b="1">
                <a:latin typeface="Comic Sans MS" panose="030F0702030302020204" pitchFamily="66" charset="0"/>
              </a:rPr>
              <a:t>63   58   61   52   59   65   69   75   70   54   57   63   76   81   64</a:t>
            </a:r>
          </a:p>
          <a:p>
            <a:pPr eaLnBrk="1" hangingPunct="1">
              <a:spcBef>
                <a:spcPct val="50000"/>
              </a:spcBef>
            </a:pPr>
            <a:r>
              <a:rPr lang="en-GB" altLang="en-US" b="1">
                <a:latin typeface="Comic Sans MS" panose="030F0702030302020204" pitchFamily="66" charset="0"/>
              </a:rPr>
              <a:t>68   59   40   65   74   80   44   47   53   70   81   68   49   57   61</a:t>
            </a:r>
          </a:p>
        </p:txBody>
      </p:sp>
      <p:sp>
        <p:nvSpPr>
          <p:cNvPr id="33798" name="Line 6"/>
          <p:cNvSpPr>
            <a:spLocks noChangeShapeType="1"/>
          </p:cNvSpPr>
          <p:nvPr/>
        </p:nvSpPr>
        <p:spPr bwMode="auto">
          <a:xfrm>
            <a:off x="4274001" y="2342012"/>
            <a:ext cx="0" cy="30305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 name="TextBox 1"/>
          <p:cNvSpPr txBox="1">
            <a:spLocks noChangeArrowheads="1"/>
          </p:cNvSpPr>
          <p:nvPr/>
        </p:nvSpPr>
        <p:spPr bwMode="auto">
          <a:xfrm>
            <a:off x="3697739" y="2230888"/>
            <a:ext cx="576263"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lnSpc>
                <a:spcPct val="150000"/>
              </a:lnSpc>
            </a:pPr>
            <a:r>
              <a:rPr lang="en-GB" altLang="en-US" sz="2800" b="1">
                <a:latin typeface="Comic Sans MS" panose="030F0702030302020204" pitchFamily="66" charset="0"/>
              </a:rPr>
              <a:t>4</a:t>
            </a:r>
          </a:p>
          <a:p>
            <a:pPr eaLnBrk="1" hangingPunct="1">
              <a:lnSpc>
                <a:spcPct val="150000"/>
              </a:lnSpc>
            </a:pPr>
            <a:r>
              <a:rPr lang="en-GB" altLang="en-US" sz="2800" b="1">
                <a:latin typeface="Comic Sans MS" panose="030F0702030302020204" pitchFamily="66" charset="0"/>
              </a:rPr>
              <a:t>5</a:t>
            </a:r>
          </a:p>
          <a:p>
            <a:pPr eaLnBrk="1" hangingPunct="1">
              <a:lnSpc>
                <a:spcPct val="150000"/>
              </a:lnSpc>
            </a:pPr>
            <a:r>
              <a:rPr lang="en-GB" altLang="en-US" sz="2800" b="1">
                <a:latin typeface="Comic Sans MS" panose="030F0702030302020204" pitchFamily="66" charset="0"/>
              </a:rPr>
              <a:t>6</a:t>
            </a:r>
          </a:p>
          <a:p>
            <a:pPr eaLnBrk="1" hangingPunct="1">
              <a:lnSpc>
                <a:spcPct val="150000"/>
              </a:lnSpc>
            </a:pPr>
            <a:r>
              <a:rPr lang="en-GB" altLang="en-US" sz="2800" b="1">
                <a:latin typeface="Comic Sans MS" panose="030F0702030302020204" pitchFamily="66" charset="0"/>
              </a:rPr>
              <a:t>7</a:t>
            </a:r>
          </a:p>
          <a:p>
            <a:pPr eaLnBrk="1" hangingPunct="1">
              <a:lnSpc>
                <a:spcPct val="150000"/>
              </a:lnSpc>
            </a:pPr>
            <a:r>
              <a:rPr lang="en-GB" altLang="en-US" sz="2800" b="1">
                <a:latin typeface="Comic Sans MS" panose="030F0702030302020204" pitchFamily="66" charset="0"/>
              </a:rPr>
              <a:t>8</a:t>
            </a:r>
          </a:p>
        </p:txBody>
      </p:sp>
      <p:sp>
        <p:nvSpPr>
          <p:cNvPr id="12" name="TextBox 9"/>
          <p:cNvSpPr txBox="1">
            <a:spLocks noChangeArrowheads="1"/>
          </p:cNvSpPr>
          <p:nvPr/>
        </p:nvSpPr>
        <p:spPr bwMode="auto">
          <a:xfrm>
            <a:off x="4377519" y="3677101"/>
            <a:ext cx="4967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3  1  5  9  3  4  8  5  8  1</a:t>
            </a:r>
          </a:p>
        </p:txBody>
      </p:sp>
      <p:sp>
        <p:nvSpPr>
          <p:cNvPr id="13" name="TextBox 10"/>
          <p:cNvSpPr txBox="1">
            <a:spLocks noChangeArrowheads="1"/>
          </p:cNvSpPr>
          <p:nvPr/>
        </p:nvSpPr>
        <p:spPr bwMode="auto">
          <a:xfrm>
            <a:off x="4377519" y="3029401"/>
            <a:ext cx="44640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dirty="0">
                <a:latin typeface="Comic Sans MS" panose="030F0702030302020204" pitchFamily="66" charset="0"/>
              </a:rPr>
              <a:t>8  2  9  4  7  9  3  7</a:t>
            </a:r>
          </a:p>
        </p:txBody>
      </p:sp>
      <p:sp>
        <p:nvSpPr>
          <p:cNvPr id="14" name="TextBox 12"/>
          <p:cNvSpPr txBox="1">
            <a:spLocks noChangeArrowheads="1"/>
          </p:cNvSpPr>
          <p:nvPr/>
        </p:nvSpPr>
        <p:spPr bwMode="auto">
          <a:xfrm>
            <a:off x="4374344" y="4291463"/>
            <a:ext cx="49672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5  0  6  4  0</a:t>
            </a:r>
          </a:p>
        </p:txBody>
      </p:sp>
      <p:sp>
        <p:nvSpPr>
          <p:cNvPr id="15" name="TextBox 13"/>
          <p:cNvSpPr txBox="1">
            <a:spLocks noChangeArrowheads="1"/>
          </p:cNvSpPr>
          <p:nvPr/>
        </p:nvSpPr>
        <p:spPr bwMode="auto">
          <a:xfrm>
            <a:off x="4407683" y="4945513"/>
            <a:ext cx="49688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1  0  1</a:t>
            </a:r>
          </a:p>
        </p:txBody>
      </p:sp>
      <p:sp>
        <p:nvSpPr>
          <p:cNvPr id="16" name="TextBox 14"/>
          <p:cNvSpPr txBox="1">
            <a:spLocks noChangeArrowheads="1"/>
          </p:cNvSpPr>
          <p:nvPr/>
        </p:nvSpPr>
        <p:spPr bwMode="auto">
          <a:xfrm>
            <a:off x="4379108" y="2407101"/>
            <a:ext cx="49688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dirty="0">
                <a:latin typeface="Comic Sans MS" panose="030F0702030302020204" pitchFamily="66" charset="0"/>
              </a:rPr>
              <a:t>0  4  7  9</a:t>
            </a:r>
          </a:p>
        </p:txBody>
      </p:sp>
      <p:sp>
        <p:nvSpPr>
          <p:cNvPr id="17" name="Text Box 7"/>
          <p:cNvSpPr txBox="1">
            <a:spLocks noChangeArrowheads="1"/>
          </p:cNvSpPr>
          <p:nvPr/>
        </p:nvSpPr>
        <p:spPr bwMode="auto">
          <a:xfrm>
            <a:off x="1392688" y="1545894"/>
            <a:ext cx="8820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spcBef>
                <a:spcPct val="50000"/>
              </a:spcBef>
            </a:pPr>
            <a:r>
              <a:rPr lang="en-GB" altLang="en-US" dirty="0">
                <a:latin typeface="Comic Sans MS" panose="030F0702030302020204" pitchFamily="66" charset="0"/>
              </a:rPr>
              <a:t>When all the marks are entered the diagram will look like this:</a:t>
            </a:r>
            <a:endParaRPr lang="en-US" altLang="en-US" dirty="0">
              <a:latin typeface="Comic Sans MS" panose="030F0702030302020204" pitchFamily="66" charset="0"/>
            </a:endParaRPr>
          </a:p>
        </p:txBody>
      </p:sp>
    </p:spTree>
    <p:extLst>
      <p:ext uri="{BB962C8B-B14F-4D97-AF65-F5344CB8AC3E}">
        <p14:creationId xmlns:p14="http://schemas.microsoft.com/office/powerpoint/2010/main" val="2382219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392688" y="168725"/>
            <a:ext cx="8820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spcBef>
                <a:spcPct val="50000"/>
              </a:spcBef>
            </a:pPr>
            <a:r>
              <a:rPr lang="en-GB" altLang="en-US" b="1">
                <a:latin typeface="Comic Sans MS" panose="030F0702030302020204" pitchFamily="66" charset="0"/>
              </a:rPr>
              <a:t>Here are the marks gained by 30 students in an examination:</a:t>
            </a:r>
          </a:p>
          <a:p>
            <a:pPr eaLnBrk="1" hangingPunct="1">
              <a:spcBef>
                <a:spcPct val="50000"/>
              </a:spcBef>
            </a:pPr>
            <a:r>
              <a:rPr lang="en-GB" altLang="en-US" b="1">
                <a:latin typeface="Comic Sans MS" panose="030F0702030302020204" pitchFamily="66" charset="0"/>
              </a:rPr>
              <a:t>63   58   61   52   59   65   69   75   70   54   57   63   76   81   64</a:t>
            </a:r>
          </a:p>
          <a:p>
            <a:pPr eaLnBrk="1" hangingPunct="1">
              <a:spcBef>
                <a:spcPct val="50000"/>
              </a:spcBef>
            </a:pPr>
            <a:r>
              <a:rPr lang="en-GB" altLang="en-US" b="1">
                <a:latin typeface="Comic Sans MS" panose="030F0702030302020204" pitchFamily="66" charset="0"/>
              </a:rPr>
              <a:t>68   59   40   65   74   80   44   47   53   70   81   68   49   57   61</a:t>
            </a:r>
          </a:p>
        </p:txBody>
      </p:sp>
      <p:sp>
        <p:nvSpPr>
          <p:cNvPr id="33798" name="Line 6"/>
          <p:cNvSpPr>
            <a:spLocks noChangeShapeType="1"/>
          </p:cNvSpPr>
          <p:nvPr/>
        </p:nvSpPr>
        <p:spPr bwMode="auto">
          <a:xfrm>
            <a:off x="4274001" y="2342012"/>
            <a:ext cx="0" cy="30305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 name="TextBox 1"/>
          <p:cNvSpPr txBox="1">
            <a:spLocks noChangeArrowheads="1"/>
          </p:cNvSpPr>
          <p:nvPr/>
        </p:nvSpPr>
        <p:spPr bwMode="auto">
          <a:xfrm>
            <a:off x="3697739" y="2230888"/>
            <a:ext cx="576263"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lnSpc>
                <a:spcPct val="150000"/>
              </a:lnSpc>
            </a:pPr>
            <a:r>
              <a:rPr lang="en-GB" altLang="en-US" sz="2800" b="1">
                <a:latin typeface="Comic Sans MS" panose="030F0702030302020204" pitchFamily="66" charset="0"/>
              </a:rPr>
              <a:t>4</a:t>
            </a:r>
          </a:p>
          <a:p>
            <a:pPr eaLnBrk="1" hangingPunct="1">
              <a:lnSpc>
                <a:spcPct val="150000"/>
              </a:lnSpc>
            </a:pPr>
            <a:r>
              <a:rPr lang="en-GB" altLang="en-US" sz="2800" b="1">
                <a:latin typeface="Comic Sans MS" panose="030F0702030302020204" pitchFamily="66" charset="0"/>
              </a:rPr>
              <a:t>5</a:t>
            </a:r>
          </a:p>
          <a:p>
            <a:pPr eaLnBrk="1" hangingPunct="1">
              <a:lnSpc>
                <a:spcPct val="150000"/>
              </a:lnSpc>
            </a:pPr>
            <a:r>
              <a:rPr lang="en-GB" altLang="en-US" sz="2800" b="1">
                <a:latin typeface="Comic Sans MS" panose="030F0702030302020204" pitchFamily="66" charset="0"/>
              </a:rPr>
              <a:t>6</a:t>
            </a:r>
          </a:p>
          <a:p>
            <a:pPr eaLnBrk="1" hangingPunct="1">
              <a:lnSpc>
                <a:spcPct val="150000"/>
              </a:lnSpc>
            </a:pPr>
            <a:r>
              <a:rPr lang="en-GB" altLang="en-US" sz="2800" b="1">
                <a:latin typeface="Comic Sans MS" panose="030F0702030302020204" pitchFamily="66" charset="0"/>
              </a:rPr>
              <a:t>7</a:t>
            </a:r>
          </a:p>
          <a:p>
            <a:pPr eaLnBrk="1" hangingPunct="1">
              <a:lnSpc>
                <a:spcPct val="150000"/>
              </a:lnSpc>
            </a:pPr>
            <a:r>
              <a:rPr lang="en-GB" altLang="en-US" sz="2800" b="1">
                <a:latin typeface="Comic Sans MS" panose="030F0702030302020204" pitchFamily="66" charset="0"/>
              </a:rPr>
              <a:t>8</a:t>
            </a:r>
          </a:p>
        </p:txBody>
      </p:sp>
      <p:sp>
        <p:nvSpPr>
          <p:cNvPr id="21" name="TextBox 9"/>
          <p:cNvSpPr txBox="1">
            <a:spLocks noChangeArrowheads="1"/>
          </p:cNvSpPr>
          <p:nvPr/>
        </p:nvSpPr>
        <p:spPr bwMode="auto">
          <a:xfrm>
            <a:off x="4418463" y="3683120"/>
            <a:ext cx="4967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1  1  3  3  4  5  5  8  8  9</a:t>
            </a:r>
          </a:p>
        </p:txBody>
      </p:sp>
      <p:sp>
        <p:nvSpPr>
          <p:cNvPr id="22" name="TextBox 10"/>
          <p:cNvSpPr txBox="1">
            <a:spLocks noChangeArrowheads="1"/>
          </p:cNvSpPr>
          <p:nvPr/>
        </p:nvSpPr>
        <p:spPr bwMode="auto">
          <a:xfrm>
            <a:off x="4418463" y="3035420"/>
            <a:ext cx="44640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2  3  4  7  7  8  9  9</a:t>
            </a:r>
          </a:p>
        </p:txBody>
      </p:sp>
      <p:sp>
        <p:nvSpPr>
          <p:cNvPr id="23" name="TextBox 12"/>
          <p:cNvSpPr txBox="1">
            <a:spLocks noChangeArrowheads="1"/>
          </p:cNvSpPr>
          <p:nvPr/>
        </p:nvSpPr>
        <p:spPr bwMode="auto">
          <a:xfrm>
            <a:off x="4415288" y="4297482"/>
            <a:ext cx="49672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0  0  4  5  6</a:t>
            </a:r>
          </a:p>
        </p:txBody>
      </p:sp>
      <p:sp>
        <p:nvSpPr>
          <p:cNvPr id="24" name="TextBox 13"/>
          <p:cNvSpPr txBox="1">
            <a:spLocks noChangeArrowheads="1"/>
          </p:cNvSpPr>
          <p:nvPr/>
        </p:nvSpPr>
        <p:spPr bwMode="auto">
          <a:xfrm>
            <a:off x="4448627" y="4951532"/>
            <a:ext cx="49688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a:latin typeface="Comic Sans MS" panose="030F0702030302020204" pitchFamily="66" charset="0"/>
              </a:rPr>
              <a:t>0  1  1</a:t>
            </a:r>
          </a:p>
        </p:txBody>
      </p:sp>
      <p:sp>
        <p:nvSpPr>
          <p:cNvPr id="25" name="TextBox 14"/>
          <p:cNvSpPr txBox="1">
            <a:spLocks noChangeArrowheads="1"/>
          </p:cNvSpPr>
          <p:nvPr/>
        </p:nvSpPr>
        <p:spPr bwMode="auto">
          <a:xfrm>
            <a:off x="4420052" y="2413120"/>
            <a:ext cx="49688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r>
              <a:rPr lang="en-GB" altLang="en-US" sz="2400" dirty="0">
                <a:latin typeface="Comic Sans MS" panose="030F0702030302020204" pitchFamily="66" charset="0"/>
              </a:rPr>
              <a:t>0  4  7  9</a:t>
            </a:r>
          </a:p>
        </p:txBody>
      </p:sp>
      <p:sp>
        <p:nvSpPr>
          <p:cNvPr id="26" name="Text Box 7"/>
          <p:cNvSpPr txBox="1">
            <a:spLocks noChangeArrowheads="1"/>
          </p:cNvSpPr>
          <p:nvPr/>
        </p:nvSpPr>
        <p:spPr bwMode="auto">
          <a:xfrm>
            <a:off x="1392688" y="1587155"/>
            <a:ext cx="8820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icrosoft YaHei" panose="020B0503020204020204" pitchFamily="34" charset="-122"/>
              </a:defRPr>
            </a:lvl1pPr>
            <a:lvl2pPr marL="742950" indent="-285750" eaLnBrk="0" hangingPunct="0">
              <a:defRPr>
                <a:solidFill>
                  <a:schemeClr val="tx1"/>
                </a:solidFill>
                <a:latin typeface="Arial" panose="020B0604020202020204" pitchFamily="34" charset="0"/>
                <a:ea typeface="Microsoft YaHei" panose="020B0503020204020204" pitchFamily="34" charset="-122"/>
              </a:defRPr>
            </a:lvl2pPr>
            <a:lvl3pPr marL="1143000" indent="-228600" eaLnBrk="0" hangingPunct="0">
              <a:defRPr>
                <a:solidFill>
                  <a:schemeClr val="tx1"/>
                </a:solidFill>
                <a:latin typeface="Arial" panose="020B0604020202020204" pitchFamily="34" charset="0"/>
                <a:ea typeface="Microsoft YaHei" panose="020B0503020204020204" pitchFamily="34" charset="-122"/>
              </a:defRPr>
            </a:lvl3pPr>
            <a:lvl4pPr marL="1600200" indent="-228600" eaLnBrk="0" hangingPunct="0">
              <a:defRPr>
                <a:solidFill>
                  <a:schemeClr val="tx1"/>
                </a:solidFill>
                <a:latin typeface="Arial" panose="020B0604020202020204" pitchFamily="34" charset="0"/>
                <a:ea typeface="Microsoft YaHei" panose="020B0503020204020204" pitchFamily="34" charset="-122"/>
              </a:defRPr>
            </a:lvl4pPr>
            <a:lvl5pPr marL="2057400" indent="-228600" eaLnBrk="0" hangingPunct="0">
              <a:defRPr>
                <a:solidFill>
                  <a:schemeClr val="tx1"/>
                </a:solidFill>
                <a:latin typeface="Arial" panose="020B0604020202020204" pitchFamily="34" charset="0"/>
                <a:ea typeface="Microsoft YaHei"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eaLnBrk="1" hangingPunct="1">
              <a:spcBef>
                <a:spcPct val="50000"/>
              </a:spcBef>
            </a:pPr>
            <a:r>
              <a:rPr lang="en-GB" altLang="en-US">
                <a:latin typeface="Comic Sans MS" panose="030F0702030302020204" pitchFamily="66" charset="0"/>
              </a:rPr>
              <a:t>Rewrite the diagram so that the digits in each row are in numerical order:</a:t>
            </a:r>
            <a:endParaRPr lang="en-US" altLang="en-US">
              <a:latin typeface="Comic Sans MS" panose="030F0702030302020204" pitchFamily="66" charset="0"/>
            </a:endParaRPr>
          </a:p>
        </p:txBody>
      </p:sp>
    </p:spTree>
    <p:extLst>
      <p:ext uri="{BB962C8B-B14F-4D97-AF65-F5344CB8AC3E}">
        <p14:creationId xmlns:p14="http://schemas.microsoft.com/office/powerpoint/2010/main" val="1919411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1204D0FC17C942829FAA371BEF1116" ma:contentTypeVersion="7" ma:contentTypeDescription="Create a new document." ma:contentTypeScope="" ma:versionID="a235812aa3f8acf769715af7725773db">
  <xsd:schema xmlns:xsd="http://www.w3.org/2001/XMLSchema" xmlns:xs="http://www.w3.org/2001/XMLSchema" xmlns:p="http://schemas.microsoft.com/office/2006/metadata/properties" xmlns:ns2="f45c64de-80c6-4060-b669-b1ce3442f828" xmlns:ns3="a275ba49-db92-471d-8c08-cd84a3a06beb" targetNamespace="http://schemas.microsoft.com/office/2006/metadata/properties" ma:root="true" ma:fieldsID="d732685ca93e4f868118398c42de050e" ns2:_="" ns3:_="">
    <xsd:import namespace="f45c64de-80c6-4060-b669-b1ce3442f828"/>
    <xsd:import namespace="a275ba49-db92-471d-8c08-cd84a3a06be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3:SharedWithUsers" minOccurs="0"/>
                <xsd:element ref="ns3:SharedWithDetail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5c64de-80c6-4060-b669-b1ce3442f828"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275ba49-db92-471d-8c08-cd84a3a06beb"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79B31D-DC30-44E8-A091-33E753EF43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5c64de-80c6-4060-b669-b1ce3442f828"/>
    <ds:schemaRef ds:uri="a275ba49-db92-471d-8c08-cd84a3a06b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943AC26-9C10-4BD0-832A-C836FA69E3D2}">
  <ds:schemaRefs>
    <ds:schemaRef ds:uri="http://schemas.microsoft.com/office/2006/metadata/properties"/>
    <ds:schemaRef ds:uri="http://purl.org/dc/terms/"/>
    <ds:schemaRef ds:uri="a275ba49-db92-471d-8c08-cd84a3a06beb"/>
    <ds:schemaRef ds:uri="http://purl.org/dc/dcmitype/"/>
    <ds:schemaRef ds:uri="http://purl.org/dc/elements/1.1/"/>
    <ds:schemaRef ds:uri="http://www.w3.org/XML/1998/namespace"/>
    <ds:schemaRef ds:uri="f45c64de-80c6-4060-b669-b1ce3442f828"/>
    <ds:schemaRef ds:uri="http://schemas.microsoft.com/office/2006/documentManagement/type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73D14AA6-A186-41B3-BD61-5136285F54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3229</TotalTime>
  <Words>1639</Words>
  <Application>Microsoft Office PowerPoint</Application>
  <PresentationFormat>Widescreen</PresentationFormat>
  <Paragraphs>389</Paragraphs>
  <Slides>24</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24</vt:i4>
      </vt:variant>
    </vt:vector>
  </HeadingPairs>
  <TitlesOfParts>
    <vt:vector size="33" baseType="lpstr">
      <vt:lpstr>Microsoft YaHei</vt:lpstr>
      <vt:lpstr>Arial</vt:lpstr>
      <vt:lpstr>Calibri</vt:lpstr>
      <vt:lpstr>Calibri Light</vt:lpstr>
      <vt:lpstr>Cambria Math</vt:lpstr>
      <vt:lpstr>Comic Sans MS</vt:lpstr>
      <vt:lpstr>Times New Roman</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Todays Objectives – Have you met them?</vt:lpstr>
      <vt:lpstr>PowerPoint Presentation</vt:lpstr>
    </vt:vector>
  </TitlesOfParts>
  <Company>MidKent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 started</dc:title>
  <dc:creator>Damian Rollinson</dc:creator>
  <cp:lastModifiedBy>Janet Williamson</cp:lastModifiedBy>
  <cp:revision>68</cp:revision>
  <cp:lastPrinted>2017-05-19T11:56:43Z</cp:lastPrinted>
  <dcterms:created xsi:type="dcterms:W3CDTF">2017-05-17T10:50:23Z</dcterms:created>
  <dcterms:modified xsi:type="dcterms:W3CDTF">2019-11-28T09:21:43Z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0x010100371204D0FC17C942829FAA371BEF1116</vt:lpwstr>
  </property>
</Properties>
</file>