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58" r:id="rId6"/>
    <p:sldId id="288" r:id="rId7"/>
    <p:sldId id="259" r:id="rId8"/>
    <p:sldId id="273" r:id="rId9"/>
    <p:sldId id="277" r:id="rId10"/>
    <p:sldId id="280" r:id="rId11"/>
    <p:sldId id="283" r:id="rId12"/>
    <p:sldId id="278" r:id="rId13"/>
    <p:sldId id="279" r:id="rId14"/>
    <p:sldId id="281" r:id="rId15"/>
    <p:sldId id="284" r:id="rId16"/>
    <p:sldId id="274" r:id="rId17"/>
    <p:sldId id="285" r:id="rId18"/>
    <p:sldId id="275" r:id="rId19"/>
    <p:sldId id="276" r:id="rId20"/>
    <p:sldId id="286" r:id="rId21"/>
    <p:sldId id="282" r:id="rId22"/>
    <p:sldId id="291" r:id="rId23"/>
    <p:sldId id="268" r:id="rId24"/>
    <p:sldId id="270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6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512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b="0" dirty="0">
                    <a:ea typeface="Cambria Math" panose="02040503050406030204" pitchFamily="18" charset="0"/>
                  </a:rPr>
                  <a:t>P(Prime) on a dice?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A square has an Area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, what is the side length?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Third Square Number – Fourth Prime Number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List the factors of 72.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85−28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How many lines of symmetry does a square have?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6, 8, 10, 12, 14, …..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𝑡𝑒𝑟𝑚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3.5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÷0.25</m:t>
                    </m:r>
                  </m:oMath>
                </a14:m>
                <a:r>
                  <a:rPr lang="en-GB" sz="2800" dirty="0"/>
                  <a:t> 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20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÷4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512902"/>
              </a:xfrm>
              <a:prstGeom prst="rect">
                <a:avLst/>
              </a:prstGeom>
              <a:blipFill>
                <a:blip r:embed="rId5"/>
                <a:stretch>
                  <a:fillRect l="-1292" t="-1486" b="-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345" y="1089559"/>
            <a:ext cx="3780431" cy="2469191"/>
            <a:chOff x="1005797" y="2492896"/>
            <a:chExt cx="6878571" cy="3585438"/>
          </a:xfrm>
        </p:grpSpPr>
        <p:sp>
          <p:nvSpPr>
            <p:cNvPr id="3" name="Right Triangle 2"/>
            <p:cNvSpPr/>
            <p:nvPr/>
          </p:nvSpPr>
          <p:spPr>
            <a:xfrm>
              <a:off x="2555776" y="2492896"/>
              <a:ext cx="5328592" cy="2592288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55776" y="4725144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5797" y="3397865"/>
              <a:ext cx="1628101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9cm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7984" y="5229200"/>
              <a:ext cx="2007271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12cm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0072" y="3068959"/>
              <a:ext cx="434701" cy="657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?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43215" y="123627"/>
            <a:ext cx="11835054" cy="722534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Comic Sans MS" pitchFamily="66" charset="0"/>
              </a:rPr>
              <a:t>Standard Questions</a:t>
            </a:r>
          </a:p>
        </p:txBody>
      </p:sp>
      <p:grpSp>
        <p:nvGrpSpPr>
          <p:cNvPr id="9" name="Group 8"/>
          <p:cNvGrpSpPr/>
          <p:nvPr/>
        </p:nvGrpSpPr>
        <p:grpSpPr>
          <a:xfrm flipH="1">
            <a:off x="4398492" y="1089559"/>
            <a:ext cx="4093016" cy="2469191"/>
            <a:chOff x="437042" y="2492896"/>
            <a:chExt cx="7447326" cy="3585438"/>
          </a:xfrm>
        </p:grpSpPr>
        <p:sp>
          <p:nvSpPr>
            <p:cNvPr id="10" name="Right Triangle 9"/>
            <p:cNvSpPr/>
            <p:nvPr/>
          </p:nvSpPr>
          <p:spPr>
            <a:xfrm>
              <a:off x="2555776" y="2492896"/>
              <a:ext cx="5328592" cy="2592288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55776" y="4725144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7042" y="3397865"/>
              <a:ext cx="2196856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1.5cm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38399" y="5229200"/>
              <a:ext cx="2196856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3.2cm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20072" y="3068959"/>
              <a:ext cx="434701" cy="657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08832" y="1089559"/>
            <a:ext cx="3355856" cy="2469191"/>
            <a:chOff x="1778320" y="2492896"/>
            <a:chExt cx="6106048" cy="3585438"/>
          </a:xfrm>
        </p:grpSpPr>
        <p:sp>
          <p:nvSpPr>
            <p:cNvPr id="22" name="Right Triangle 21"/>
            <p:cNvSpPr/>
            <p:nvPr/>
          </p:nvSpPr>
          <p:spPr>
            <a:xfrm>
              <a:off x="2555776" y="2492896"/>
              <a:ext cx="5328592" cy="2592288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55776" y="4725144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78320" y="3379437"/>
              <a:ext cx="683092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7984" y="5229200"/>
              <a:ext cx="2007271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12cm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0072" y="3068958"/>
              <a:ext cx="2007271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15cm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4217159" y="846161"/>
            <a:ext cx="0" cy="464023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26944" y="846160"/>
            <a:ext cx="0" cy="464023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2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345" y="1089559"/>
            <a:ext cx="3780431" cy="2469191"/>
            <a:chOff x="1005797" y="2492896"/>
            <a:chExt cx="6878571" cy="3585438"/>
          </a:xfrm>
        </p:grpSpPr>
        <p:sp>
          <p:nvSpPr>
            <p:cNvPr id="3" name="Right Triangle 2"/>
            <p:cNvSpPr/>
            <p:nvPr/>
          </p:nvSpPr>
          <p:spPr>
            <a:xfrm>
              <a:off x="2555776" y="2492896"/>
              <a:ext cx="5328592" cy="2592288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55776" y="4725144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5797" y="3397865"/>
              <a:ext cx="1628101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9cm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7984" y="5229200"/>
              <a:ext cx="2007271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12cm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0072" y="3068958"/>
              <a:ext cx="735592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43215" y="123627"/>
            <a:ext cx="11835054" cy="722534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Comic Sans MS" pitchFamily="66" charset="0"/>
              </a:rPr>
              <a:t>Standard Questions</a:t>
            </a:r>
          </a:p>
        </p:txBody>
      </p:sp>
      <p:grpSp>
        <p:nvGrpSpPr>
          <p:cNvPr id="9" name="Group 8"/>
          <p:cNvGrpSpPr/>
          <p:nvPr/>
        </p:nvGrpSpPr>
        <p:grpSpPr>
          <a:xfrm flipH="1">
            <a:off x="4398492" y="1089559"/>
            <a:ext cx="4093016" cy="2469191"/>
            <a:chOff x="437042" y="2492896"/>
            <a:chExt cx="7447326" cy="3585438"/>
          </a:xfrm>
        </p:grpSpPr>
        <p:sp>
          <p:nvSpPr>
            <p:cNvPr id="10" name="Right Triangle 9"/>
            <p:cNvSpPr/>
            <p:nvPr/>
          </p:nvSpPr>
          <p:spPr>
            <a:xfrm>
              <a:off x="2555776" y="2492896"/>
              <a:ext cx="5328592" cy="2592288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55776" y="4725144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7042" y="3397865"/>
              <a:ext cx="2196856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1.5cm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38399" y="5229200"/>
              <a:ext cx="2196856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3.2cm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9181" y="3068958"/>
              <a:ext cx="735592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08832" y="1089559"/>
            <a:ext cx="3355856" cy="2469191"/>
            <a:chOff x="1778320" y="2492896"/>
            <a:chExt cx="6106048" cy="3585438"/>
          </a:xfrm>
        </p:grpSpPr>
        <p:sp>
          <p:nvSpPr>
            <p:cNvPr id="22" name="Right Triangle 21"/>
            <p:cNvSpPr/>
            <p:nvPr/>
          </p:nvSpPr>
          <p:spPr>
            <a:xfrm>
              <a:off x="2555776" y="2492896"/>
              <a:ext cx="5328592" cy="2592288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55776" y="4725144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78320" y="3379437"/>
              <a:ext cx="735592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7984" y="5229200"/>
              <a:ext cx="2007271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12cm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0072" y="3068958"/>
              <a:ext cx="2007271" cy="84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15cm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4217159" y="846161"/>
            <a:ext cx="0" cy="464023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26944" y="846160"/>
            <a:ext cx="0" cy="464023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25C12F-4760-42C4-812F-5537BC475E37}"/>
              </a:ext>
            </a:extLst>
          </p:cNvPr>
          <p:cNvSpPr txBox="1"/>
          <p:nvPr/>
        </p:nvSpPr>
        <p:spPr>
          <a:xfrm>
            <a:off x="543339" y="4174435"/>
            <a:ext cx="13869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c² = 12² + 9²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c² = 144 + 81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c² = 225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 = √225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 = 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308DF0-9F2C-4D6C-9D32-0AC63D8A71DB}"/>
              </a:ext>
            </a:extLst>
          </p:cNvPr>
          <p:cNvSpPr txBox="1"/>
          <p:nvPr/>
        </p:nvSpPr>
        <p:spPr>
          <a:xfrm>
            <a:off x="5617187" y="3999829"/>
            <a:ext cx="17363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c² = 1.5² + 3.2²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c² = 2.25 + 10.24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c² = 12.49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 = √12.49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 = 3.5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16619D-A140-4E3E-A360-A026FE4AC2C8}"/>
              </a:ext>
            </a:extLst>
          </p:cNvPr>
          <p:cNvSpPr txBox="1"/>
          <p:nvPr/>
        </p:nvSpPr>
        <p:spPr>
          <a:xfrm>
            <a:off x="10165075" y="3876261"/>
            <a:ext cx="14590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c² = 15² - 12²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c² = 225 - 144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c² = 81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 = √81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 = 9</a:t>
            </a:r>
          </a:p>
        </p:txBody>
      </p:sp>
    </p:spTree>
    <p:extLst>
      <p:ext uri="{BB962C8B-B14F-4D97-AF65-F5344CB8AC3E}">
        <p14:creationId xmlns:p14="http://schemas.microsoft.com/office/powerpoint/2010/main" val="276893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0" y="212464"/>
            <a:ext cx="11480992" cy="27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9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0" y="212464"/>
            <a:ext cx="11480992" cy="27627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8B45C-83C3-438E-ADFA-FC85E078956F}"/>
              </a:ext>
            </a:extLst>
          </p:cNvPr>
          <p:cNvSpPr txBox="1"/>
          <p:nvPr/>
        </p:nvSpPr>
        <p:spPr>
          <a:xfrm>
            <a:off x="662609" y="3551583"/>
            <a:ext cx="17572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a)</a:t>
            </a:r>
          </a:p>
          <a:p>
            <a:r>
              <a:rPr lang="en-GB" dirty="0">
                <a:solidFill>
                  <a:srgbClr val="FF0000"/>
                </a:solidFill>
              </a:rPr>
              <a:t>y² = 12.5² - 12²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y² = 156.25 - 144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y² = 12.25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y = √12.25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y = 3.5 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9D00C-3FB2-44BC-ABAA-BD7CAB11463A}"/>
              </a:ext>
            </a:extLst>
          </p:cNvPr>
          <p:cNvSpPr txBox="1"/>
          <p:nvPr/>
        </p:nvSpPr>
        <p:spPr>
          <a:xfrm>
            <a:off x="6718851" y="3551583"/>
            <a:ext cx="18469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b)</a:t>
            </a:r>
          </a:p>
          <a:p>
            <a:r>
              <a:rPr lang="en-GB" dirty="0">
                <a:solidFill>
                  <a:srgbClr val="FF0000"/>
                </a:solidFill>
              </a:rPr>
              <a:t>z² = 8.4² + 3.5²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z² = 70.56 + 12.25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z² = 82.81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z = √82.81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z = 9.1 cm</a:t>
            </a:r>
          </a:p>
        </p:txBody>
      </p:sp>
    </p:spTree>
    <p:extLst>
      <p:ext uri="{BB962C8B-B14F-4D97-AF65-F5344CB8AC3E}">
        <p14:creationId xmlns:p14="http://schemas.microsoft.com/office/powerpoint/2010/main" val="213091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86" y="262008"/>
            <a:ext cx="110109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9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4069" y="88994"/>
            <a:ext cx="11249318" cy="5274576"/>
            <a:chOff x="454069" y="88994"/>
            <a:chExt cx="11249318" cy="52745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069" y="88994"/>
              <a:ext cx="11249318" cy="527457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698543" y="832513"/>
              <a:ext cx="2060812" cy="206081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057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7198" y="121260"/>
            <a:ext cx="11249318" cy="5274576"/>
            <a:chOff x="454069" y="88994"/>
            <a:chExt cx="11249318" cy="52745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069" y="88994"/>
              <a:ext cx="11249318" cy="527457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698543" y="832513"/>
              <a:ext cx="2060812" cy="206081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EAB1C3E-1C5A-485B-9876-509CD439B71B}"/>
              </a:ext>
            </a:extLst>
          </p:cNvPr>
          <p:cNvSpPr txBox="1"/>
          <p:nvPr/>
        </p:nvSpPr>
        <p:spPr>
          <a:xfrm>
            <a:off x="1007165" y="5592417"/>
            <a:ext cx="3021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PQ² = 7² + 6²</a:t>
            </a:r>
          </a:p>
          <a:p>
            <a:r>
              <a:rPr lang="en-GB" dirty="0">
                <a:solidFill>
                  <a:srgbClr val="FF0000"/>
                </a:solidFill>
              </a:rPr>
              <a:t>PQ² = 85</a:t>
            </a:r>
          </a:p>
          <a:p>
            <a:r>
              <a:rPr lang="en-GB" dirty="0">
                <a:solidFill>
                  <a:srgbClr val="FF0000"/>
                </a:solidFill>
              </a:rPr>
              <a:t>PQ = 9.2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CD492-5352-4B7C-9183-D62C5303787C}"/>
              </a:ext>
            </a:extLst>
          </p:cNvPr>
          <p:cNvSpPr txBox="1"/>
          <p:nvPr/>
        </p:nvSpPr>
        <p:spPr>
          <a:xfrm>
            <a:off x="8083826" y="4241559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E15CE0-8585-4DAB-A4B0-2D674034EED2}"/>
              </a:ext>
            </a:extLst>
          </p:cNvPr>
          <p:cNvCxnSpPr>
            <a:cxnSpLocks/>
          </p:cNvCxnSpPr>
          <p:nvPr/>
        </p:nvCxnSpPr>
        <p:spPr>
          <a:xfrm>
            <a:off x="8269355" y="2425148"/>
            <a:ext cx="0" cy="1816411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BE96B9-EA3A-4321-8774-D3DE955E03F8}"/>
              </a:ext>
            </a:extLst>
          </p:cNvPr>
          <p:cNvSpPr txBox="1"/>
          <p:nvPr/>
        </p:nvSpPr>
        <p:spPr>
          <a:xfrm>
            <a:off x="8289234" y="3271948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AFBCA7-DA23-4A62-B52C-6036F23F29A5}"/>
              </a:ext>
            </a:extLst>
          </p:cNvPr>
          <p:cNvSpPr txBox="1"/>
          <p:nvPr/>
        </p:nvSpPr>
        <p:spPr>
          <a:xfrm>
            <a:off x="6917635" y="5592417"/>
            <a:ext cx="4081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AC = BC               AC² = 7² + 4²</a:t>
            </a:r>
          </a:p>
          <a:p>
            <a:r>
              <a:rPr lang="en-GB" dirty="0">
                <a:solidFill>
                  <a:srgbClr val="FF0000"/>
                </a:solidFill>
              </a:rPr>
              <a:t>                             AC² = 65</a:t>
            </a:r>
          </a:p>
          <a:p>
            <a:r>
              <a:rPr lang="en-GB" dirty="0">
                <a:solidFill>
                  <a:srgbClr val="FF0000"/>
                </a:solidFill>
              </a:rPr>
              <a:t>                             AC = 8.06</a:t>
            </a:r>
          </a:p>
          <a:p>
            <a:r>
              <a:rPr lang="en-GB" dirty="0">
                <a:solidFill>
                  <a:srgbClr val="FF0000"/>
                </a:solidFill>
              </a:rPr>
              <a:t>Perimeter = 8.06 + 8.06 + 4    =   20.12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979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6299" y="110729"/>
            <a:ext cx="4555979" cy="66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6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EB4E47-8E71-4B20-8BEE-438CE35F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31" y="131693"/>
            <a:ext cx="4714875" cy="468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A29BE9-E24A-4B48-BA01-68F248856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1" y="5083037"/>
            <a:ext cx="4324350" cy="140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A5E801-9BD1-4FF5-87B3-88DD3D035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748" y="131693"/>
            <a:ext cx="5181600" cy="168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C80CDE-1C23-45EC-88FC-3B602BFB0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960" y="1878082"/>
            <a:ext cx="48291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0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/>
              <a:t>Todays Objectives – Have you met them?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893164"/>
            <a:ext cx="7974550" cy="35663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To be able to </a:t>
            </a:r>
            <a:r>
              <a:rPr lang="en-GB" sz="3200" b="1" dirty="0"/>
              <a:t>find unknown lengths using Pythagoras’ Theorem</a:t>
            </a:r>
            <a:r>
              <a:rPr lang="en-GB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To be able to </a:t>
            </a:r>
            <a:r>
              <a:rPr lang="en-GB" sz="3200" b="1" dirty="0"/>
              <a:t>problem solve using Pythagoras</a:t>
            </a:r>
            <a:r>
              <a:rPr lang="en-GB" sz="3200" dirty="0"/>
              <a:t>.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8866633" y="2896518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027266" y="1237919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8837855" y="4228547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686941" y="3541540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002012" y="2190342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512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b="0" dirty="0">
                    <a:ea typeface="Cambria Math" panose="02040503050406030204" pitchFamily="18" charset="0"/>
                  </a:rPr>
                  <a:t>P(Prime) on a dice?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A square has an Area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, what is the side length?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Third Square Number – Fourth Prime Number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List the factors of 72.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85−28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How many lines of symmetry does a square have?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6, 8, 10, 12, 14, …..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𝑡𝑒𝑟𝑚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3.5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÷0.25</m:t>
                    </m:r>
                  </m:oMath>
                </a14:m>
                <a:r>
                  <a:rPr lang="en-GB" sz="2800" dirty="0"/>
                  <a:t> 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20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÷4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512902"/>
              </a:xfrm>
              <a:prstGeom prst="rect">
                <a:avLst/>
              </a:prstGeom>
              <a:blipFill>
                <a:blip r:embed="rId5"/>
                <a:stretch>
                  <a:fillRect l="-1292" t="-1486" b="-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D731373-A4F2-49FB-80ED-DA0BE54B7258}"/>
              </a:ext>
            </a:extLst>
          </p:cNvPr>
          <p:cNvSpPr txBox="1"/>
          <p:nvPr/>
        </p:nvSpPr>
        <p:spPr>
          <a:xfrm>
            <a:off x="8958470" y="897415"/>
            <a:ext cx="32335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3/6 or ½</a:t>
            </a:r>
          </a:p>
          <a:p>
            <a:r>
              <a:rPr lang="en-GB" sz="2400" dirty="0">
                <a:solidFill>
                  <a:srgbClr val="FF0000"/>
                </a:solidFill>
              </a:rPr>
              <a:t>6cm</a:t>
            </a:r>
          </a:p>
          <a:p>
            <a:r>
              <a:rPr lang="en-GB" sz="2400" dirty="0">
                <a:solidFill>
                  <a:srgbClr val="FF0000"/>
                </a:solidFill>
              </a:rPr>
              <a:t>9 and 7</a:t>
            </a:r>
          </a:p>
          <a:p>
            <a:r>
              <a:rPr lang="en-GB" sz="2400" dirty="0">
                <a:solidFill>
                  <a:srgbClr val="FF0000"/>
                </a:solidFill>
              </a:rPr>
              <a:t>1,72,2,36,3,24,4,18,3,12,8,9</a:t>
            </a:r>
          </a:p>
          <a:p>
            <a:r>
              <a:rPr lang="en-GB" sz="2400" dirty="0">
                <a:solidFill>
                  <a:srgbClr val="FF0000"/>
                </a:solidFill>
              </a:rPr>
              <a:t>85</a:t>
            </a:r>
          </a:p>
          <a:p>
            <a:r>
              <a:rPr lang="en-GB" sz="2400" dirty="0">
                <a:solidFill>
                  <a:srgbClr val="FF0000"/>
                </a:solidFill>
              </a:rPr>
              <a:t>0.16</a:t>
            </a:r>
          </a:p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  <a:p>
            <a:r>
              <a:rPr lang="en-GB" sz="2400" dirty="0">
                <a:solidFill>
                  <a:srgbClr val="FF0000"/>
                </a:solidFill>
              </a:rPr>
              <a:t>2n + 4</a:t>
            </a:r>
          </a:p>
          <a:p>
            <a:r>
              <a:rPr lang="en-GB" sz="2400" dirty="0">
                <a:solidFill>
                  <a:srgbClr val="FF0000"/>
                </a:solidFill>
              </a:rPr>
              <a:t>14</a:t>
            </a:r>
          </a:p>
          <a:p>
            <a:r>
              <a:rPr lang="en-GB" sz="2400" dirty="0">
                <a:solidFill>
                  <a:srgbClr val="FF0000"/>
                </a:solidFill>
              </a:rPr>
              <a:t>4z²</a:t>
            </a:r>
          </a:p>
        </p:txBody>
      </p:sp>
    </p:spTree>
    <p:extLst>
      <p:ext uri="{BB962C8B-B14F-4D97-AF65-F5344CB8AC3E}">
        <p14:creationId xmlns:p14="http://schemas.microsoft.com/office/powerpoint/2010/main" val="533998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https://www.youtube.com/watch?v=gOmj58JdxL8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Ordering fractions decimals percentages – </a:t>
            </a:r>
            <a:r>
              <a:rPr lang="en-US" dirty="0" err="1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Percentages: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next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https://www.youtube.com/watch?v=5juto2ze8Lg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https://www.youtube.com/watch?v=kwh4SD1ToFc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BIDMAS: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https://www.youtube.com/watch?v=6K77Igo39vk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/>
              <a:t>To be able to </a:t>
            </a:r>
            <a:r>
              <a:rPr lang="en-GB" b="1" dirty="0"/>
              <a:t>find unknown lengths using Pythagoras’ Theorem</a:t>
            </a:r>
            <a:r>
              <a:rPr lang="en-GB" dirty="0"/>
              <a:t>.</a:t>
            </a:r>
          </a:p>
          <a:p>
            <a:r>
              <a:rPr lang="en-GB" dirty="0"/>
              <a:t>To be able to </a:t>
            </a:r>
            <a:r>
              <a:rPr lang="en-GB" b="1" dirty="0"/>
              <a:t>problem solve using Pythagoras</a:t>
            </a:r>
            <a:r>
              <a:rPr lang="en-GB" dirty="0"/>
              <a:t>.</a:t>
            </a:r>
            <a:endParaRPr lang="en-GB" b="1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Title: Pythagoras</a:t>
            </a:r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06" y="238125"/>
            <a:ext cx="110394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5" y="123627"/>
            <a:ext cx="11835054" cy="850106"/>
          </a:xfrm>
          <a:solidFill>
            <a:srgbClr val="00B0F0"/>
          </a:solidFill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3215" y="1196752"/>
                <a:ext cx="11835054" cy="4162028"/>
              </a:xfrm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>
                    <a:latin typeface="Comic Sans MS" pitchFamily="66" charset="0"/>
                  </a:rPr>
                  <a:t>The longest side of a right-angled triangle is called the hypotenuse.</a:t>
                </a:r>
              </a:p>
              <a:p>
                <a:pPr>
                  <a:buNone/>
                </a:pPr>
                <a:endParaRPr lang="en-GB" sz="24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GB" sz="2400" dirty="0">
                    <a:latin typeface="Comic Sans MS" pitchFamily="66" charset="0"/>
                  </a:rPr>
                  <a:t>Pythagoras Theorem states that for a right angled triangle the hypotenuse squared equals the sum of the other two sides squared:</a:t>
                </a:r>
                <a:endParaRPr lang="en-GB" dirty="0">
                  <a:latin typeface="Comic Sans MS" pitchFamily="66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215" y="1196752"/>
                <a:ext cx="11835054" cy="4162028"/>
              </a:xfrm>
              <a:blipFill>
                <a:blip r:embed="rId2"/>
                <a:stretch>
                  <a:fillRect l="-668" t="-1597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>
            <a:off x="4957002" y="3539416"/>
            <a:ext cx="3024336" cy="1296144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957003" y="4547528"/>
            <a:ext cx="366667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478428" y="379384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99733" y="483556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16079" y="366426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35837" y="3467408"/>
            <a:ext cx="1368152" cy="326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48006" y="3107368"/>
            <a:ext cx="2141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 is usually the letter</a:t>
            </a:r>
          </a:p>
          <a:p>
            <a:r>
              <a:rPr lang="en-GB" dirty="0"/>
              <a:t>used for the </a:t>
            </a:r>
          </a:p>
          <a:p>
            <a:r>
              <a:rPr lang="en-GB" dirty="0"/>
              <a:t>hypotenuse.</a:t>
            </a:r>
          </a:p>
        </p:txBody>
      </p:sp>
      <p:cxnSp>
        <p:nvCxnSpPr>
          <p:cNvPr id="12" name="Straight Arrow Connector 11"/>
          <p:cNvCxnSpPr>
            <a:endCxn id="6" idx="1"/>
          </p:cNvCxnSpPr>
          <p:nvPr/>
        </p:nvCxnSpPr>
        <p:spPr>
          <a:xfrm flipV="1">
            <a:off x="3248167" y="4055458"/>
            <a:ext cx="1230261" cy="780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>
            <a:off x="3255629" y="4835560"/>
            <a:ext cx="2644104" cy="261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4326" y="4030698"/>
            <a:ext cx="1673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and B can be either way round.</a:t>
            </a:r>
          </a:p>
        </p:txBody>
      </p:sp>
    </p:spTree>
    <p:extLst>
      <p:ext uri="{BB962C8B-B14F-4D97-AF65-F5344CB8AC3E}">
        <p14:creationId xmlns:p14="http://schemas.microsoft.com/office/powerpoint/2010/main" val="332224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3215" y="123627"/>
            <a:ext cx="11835054" cy="850106"/>
          </a:xfrm>
          <a:solidFill>
            <a:srgbClr val="00B0F0"/>
          </a:solidFill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Notes</a:t>
            </a:r>
          </a:p>
        </p:txBody>
      </p:sp>
      <p:sp>
        <p:nvSpPr>
          <p:cNvPr id="5" name="Right Triangle 4"/>
          <p:cNvSpPr/>
          <p:nvPr/>
        </p:nvSpPr>
        <p:spPr>
          <a:xfrm>
            <a:off x="3384857" y="1963423"/>
            <a:ext cx="1869743" cy="20335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6" name="Right Triangle 5"/>
          <p:cNvSpPr/>
          <p:nvPr/>
        </p:nvSpPr>
        <p:spPr>
          <a:xfrm flipV="1">
            <a:off x="5426692" y="1416052"/>
            <a:ext cx="1869743" cy="20335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7" name="Right Triangle 6"/>
          <p:cNvSpPr/>
          <p:nvPr/>
        </p:nvSpPr>
        <p:spPr>
          <a:xfrm flipH="1" flipV="1">
            <a:off x="9735404" y="1323833"/>
            <a:ext cx="1869743" cy="20335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5</a:t>
            </a:r>
          </a:p>
        </p:txBody>
      </p:sp>
      <p:sp>
        <p:nvSpPr>
          <p:cNvPr id="8" name="Right Triangle 7"/>
          <p:cNvSpPr/>
          <p:nvPr/>
        </p:nvSpPr>
        <p:spPr>
          <a:xfrm flipH="1" flipV="1">
            <a:off x="9735404" y="3052550"/>
            <a:ext cx="782472" cy="20335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9" name="Right Triangle 8"/>
          <p:cNvSpPr/>
          <p:nvPr/>
        </p:nvSpPr>
        <p:spPr>
          <a:xfrm rot="3767166" flipV="1">
            <a:off x="5252845" y="3865455"/>
            <a:ext cx="782472" cy="20335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3</a:t>
            </a:r>
          </a:p>
        </p:txBody>
      </p:sp>
      <p:sp>
        <p:nvSpPr>
          <p:cNvPr id="10" name="Right Triangle 9"/>
          <p:cNvSpPr/>
          <p:nvPr/>
        </p:nvSpPr>
        <p:spPr>
          <a:xfrm rot="13159551" flipH="1" flipV="1">
            <a:off x="7910303" y="1754272"/>
            <a:ext cx="2350827" cy="277731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562" y="1182692"/>
            <a:ext cx="245904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Sketch out these triangles and label each side A, B or C. Where C is the hypotenuse.</a:t>
            </a:r>
          </a:p>
        </p:txBody>
      </p:sp>
    </p:spTree>
    <p:extLst>
      <p:ext uri="{BB962C8B-B14F-4D97-AF65-F5344CB8AC3E}">
        <p14:creationId xmlns:p14="http://schemas.microsoft.com/office/powerpoint/2010/main" val="385233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3215" y="123627"/>
            <a:ext cx="11835054" cy="850106"/>
          </a:xfrm>
          <a:solidFill>
            <a:srgbClr val="00B0F0"/>
          </a:solidFill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Notes</a:t>
            </a:r>
          </a:p>
        </p:txBody>
      </p:sp>
      <p:sp>
        <p:nvSpPr>
          <p:cNvPr id="5" name="Right Triangle 4"/>
          <p:cNvSpPr/>
          <p:nvPr/>
        </p:nvSpPr>
        <p:spPr>
          <a:xfrm>
            <a:off x="3384857" y="1963423"/>
            <a:ext cx="1869743" cy="20335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6" name="Right Triangle 5"/>
          <p:cNvSpPr/>
          <p:nvPr/>
        </p:nvSpPr>
        <p:spPr>
          <a:xfrm flipV="1">
            <a:off x="5426692" y="1416052"/>
            <a:ext cx="1869743" cy="20335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7" name="Right Triangle 6"/>
          <p:cNvSpPr/>
          <p:nvPr/>
        </p:nvSpPr>
        <p:spPr>
          <a:xfrm flipH="1" flipV="1">
            <a:off x="9735404" y="1323833"/>
            <a:ext cx="1869743" cy="20335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5</a:t>
            </a:r>
          </a:p>
        </p:txBody>
      </p:sp>
      <p:sp>
        <p:nvSpPr>
          <p:cNvPr id="8" name="Right Triangle 7"/>
          <p:cNvSpPr/>
          <p:nvPr/>
        </p:nvSpPr>
        <p:spPr>
          <a:xfrm flipH="1" flipV="1">
            <a:off x="9735404" y="3052550"/>
            <a:ext cx="782472" cy="20335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9" name="Right Triangle 8"/>
          <p:cNvSpPr/>
          <p:nvPr/>
        </p:nvSpPr>
        <p:spPr>
          <a:xfrm rot="3767166" flipV="1">
            <a:off x="5252845" y="3865455"/>
            <a:ext cx="782472" cy="20335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3</a:t>
            </a:r>
          </a:p>
        </p:txBody>
      </p:sp>
      <p:sp>
        <p:nvSpPr>
          <p:cNvPr id="10" name="Right Triangle 9"/>
          <p:cNvSpPr/>
          <p:nvPr/>
        </p:nvSpPr>
        <p:spPr>
          <a:xfrm rot="13159551" flipH="1" flipV="1">
            <a:off x="7910303" y="1754272"/>
            <a:ext cx="2350827" cy="277731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562" y="1182692"/>
            <a:ext cx="245904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Sketch out these triangles and label each side A, B or C. Where C is the hypotenuse.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5A8D4-608E-47A3-8449-02DB4F254A7C}"/>
              </a:ext>
            </a:extLst>
          </p:cNvPr>
          <p:cNvSpPr txBox="1"/>
          <p:nvPr/>
        </p:nvSpPr>
        <p:spPr>
          <a:xfrm>
            <a:off x="10471492" y="2323502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5EB05-0712-4AAB-A061-DD9DD105F5B4}"/>
              </a:ext>
            </a:extLst>
          </p:cNvPr>
          <p:cNvSpPr txBox="1"/>
          <p:nvPr/>
        </p:nvSpPr>
        <p:spPr>
          <a:xfrm>
            <a:off x="9735404" y="3812273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834FEE-F6DC-4526-91C3-D7592455C116}"/>
              </a:ext>
            </a:extLst>
          </p:cNvPr>
          <p:cNvSpPr txBox="1"/>
          <p:nvPr/>
        </p:nvSpPr>
        <p:spPr>
          <a:xfrm>
            <a:off x="9052585" y="2846648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78B34F-21C8-495D-BCAC-4BCD51E3B6F5}"/>
              </a:ext>
            </a:extLst>
          </p:cNvPr>
          <p:cNvSpPr txBox="1"/>
          <p:nvPr/>
        </p:nvSpPr>
        <p:spPr>
          <a:xfrm>
            <a:off x="5711992" y="4844905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ADE01-60C4-4233-9E6E-9E7A2E044C13}"/>
              </a:ext>
            </a:extLst>
          </p:cNvPr>
          <p:cNvSpPr txBox="1"/>
          <p:nvPr/>
        </p:nvSpPr>
        <p:spPr>
          <a:xfrm>
            <a:off x="6441670" y="2298905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58B81-0FB1-4C0E-BFBA-6450E4C36869}"/>
              </a:ext>
            </a:extLst>
          </p:cNvPr>
          <p:cNvSpPr txBox="1"/>
          <p:nvPr/>
        </p:nvSpPr>
        <p:spPr>
          <a:xfrm>
            <a:off x="4206992" y="2668237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06AB5-2452-4A14-AF96-962D110F7CDA}"/>
              </a:ext>
            </a:extLst>
          </p:cNvPr>
          <p:cNvSpPr txBox="1"/>
          <p:nvPr/>
        </p:nvSpPr>
        <p:spPr>
          <a:xfrm>
            <a:off x="5513209" y="4087774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54B5A-52FC-4344-BB1E-D80D522783F6}"/>
              </a:ext>
            </a:extLst>
          </p:cNvPr>
          <p:cNvSpPr txBox="1"/>
          <p:nvPr/>
        </p:nvSpPr>
        <p:spPr>
          <a:xfrm>
            <a:off x="10490034" y="3491016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E49414-F5D8-45D2-8684-20D8AA2D5DAE}"/>
              </a:ext>
            </a:extLst>
          </p:cNvPr>
          <p:cNvSpPr txBox="1"/>
          <p:nvPr/>
        </p:nvSpPr>
        <p:spPr>
          <a:xfrm>
            <a:off x="10762687" y="1010226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0F53BD-286B-4ED6-AFC4-53A45971AF6B}"/>
              </a:ext>
            </a:extLst>
          </p:cNvPr>
          <p:cNvSpPr txBox="1"/>
          <p:nvPr/>
        </p:nvSpPr>
        <p:spPr>
          <a:xfrm>
            <a:off x="7753635" y="2248144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355326-4D01-426F-BEEA-4CF438915D46}"/>
              </a:ext>
            </a:extLst>
          </p:cNvPr>
          <p:cNvSpPr txBox="1"/>
          <p:nvPr/>
        </p:nvSpPr>
        <p:spPr>
          <a:xfrm>
            <a:off x="5085634" y="2161263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10004-DABD-4DE9-A1A1-12195461335E}"/>
              </a:ext>
            </a:extLst>
          </p:cNvPr>
          <p:cNvSpPr txBox="1"/>
          <p:nvPr/>
        </p:nvSpPr>
        <p:spPr>
          <a:xfrm>
            <a:off x="3003691" y="2846648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61EC49-3EAC-4C15-B212-82765F85B6E3}"/>
              </a:ext>
            </a:extLst>
          </p:cNvPr>
          <p:cNvSpPr txBox="1"/>
          <p:nvPr/>
        </p:nvSpPr>
        <p:spPr>
          <a:xfrm>
            <a:off x="11605145" y="1954170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173C65-26D0-4347-A372-C048B529E6A3}"/>
              </a:ext>
            </a:extLst>
          </p:cNvPr>
          <p:cNvSpPr txBox="1"/>
          <p:nvPr/>
        </p:nvSpPr>
        <p:spPr>
          <a:xfrm>
            <a:off x="9978766" y="2702450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3E5434-2398-4863-B004-F8246D10B973}"/>
              </a:ext>
            </a:extLst>
          </p:cNvPr>
          <p:cNvSpPr txBox="1"/>
          <p:nvPr/>
        </p:nvSpPr>
        <p:spPr>
          <a:xfrm>
            <a:off x="7819965" y="4055859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4D4410-DAE9-4D33-801A-D13492F9CF96}"/>
              </a:ext>
            </a:extLst>
          </p:cNvPr>
          <p:cNvSpPr txBox="1"/>
          <p:nvPr/>
        </p:nvSpPr>
        <p:spPr>
          <a:xfrm>
            <a:off x="6473991" y="4181605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632793-1208-425B-B167-800D4589F9E2}"/>
              </a:ext>
            </a:extLst>
          </p:cNvPr>
          <p:cNvSpPr txBox="1"/>
          <p:nvPr/>
        </p:nvSpPr>
        <p:spPr>
          <a:xfrm>
            <a:off x="6116183" y="1148242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DD1604-3D05-4CDC-8C3D-5D47D61D9640}"/>
              </a:ext>
            </a:extLst>
          </p:cNvPr>
          <p:cNvSpPr txBox="1"/>
          <p:nvPr/>
        </p:nvSpPr>
        <p:spPr>
          <a:xfrm>
            <a:off x="4054867" y="3996939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3CC4D4-ECC4-43AF-A611-AF175F378679}"/>
              </a:ext>
            </a:extLst>
          </p:cNvPr>
          <p:cNvSpPr txBox="1"/>
          <p:nvPr/>
        </p:nvSpPr>
        <p:spPr>
          <a:xfrm>
            <a:off x="132522" y="4731026"/>
            <a:ext cx="1789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 and B can be</a:t>
            </a:r>
          </a:p>
          <a:p>
            <a:r>
              <a:rPr lang="en-GB" dirty="0">
                <a:solidFill>
                  <a:srgbClr val="FF0000"/>
                </a:solidFill>
              </a:rPr>
              <a:t>the other way round.</a:t>
            </a:r>
          </a:p>
        </p:txBody>
      </p:sp>
    </p:spTree>
    <p:extLst>
      <p:ext uri="{BB962C8B-B14F-4D97-AF65-F5344CB8AC3E}">
        <p14:creationId xmlns:p14="http://schemas.microsoft.com/office/powerpoint/2010/main" val="310850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98" y="90596"/>
            <a:ext cx="11852484" cy="778098"/>
          </a:xfrm>
          <a:solidFill>
            <a:srgbClr val="FFC000"/>
          </a:solidFill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98" y="1042858"/>
            <a:ext cx="11852484" cy="4390753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Find the missing length.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2937" y="1988907"/>
            <a:ext cx="5472608" cy="3017257"/>
            <a:chOff x="1547664" y="2492896"/>
            <a:chExt cx="6336704" cy="3394118"/>
          </a:xfrm>
        </p:grpSpPr>
        <p:sp>
          <p:nvSpPr>
            <p:cNvPr id="4" name="Right Triangle 3"/>
            <p:cNvSpPr/>
            <p:nvPr/>
          </p:nvSpPr>
          <p:spPr>
            <a:xfrm>
              <a:off x="2555776" y="2492896"/>
              <a:ext cx="5328592" cy="2592288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5776" y="4725144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7664" y="3496652"/>
              <a:ext cx="1036081" cy="657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6cm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7984" y="5229200"/>
              <a:ext cx="1036081" cy="657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8cm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0072" y="3068959"/>
              <a:ext cx="434701" cy="657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96148" y="1347915"/>
                <a:ext cx="2952328" cy="2343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Eg1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       6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  <a:p>
                <a:r>
                  <a:rPr lang="en-GB" sz="2400" dirty="0"/>
                  <a:t> 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36+64=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  <a:p>
                <a:r>
                  <a:rPr lang="en-GB" sz="2400" dirty="0"/>
                  <a:t>         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100=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  <a:p>
                <a:r>
                  <a:rPr lang="en-GB" sz="2400" dirty="0"/>
                  <a:t>             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𝐶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/>
                          </a:rPr>
                          <m:t>100</m:t>
                        </m:r>
                      </m:e>
                    </m:rad>
                  </m:oMath>
                </a14:m>
                <a:endParaRPr lang="en-GB" sz="2400" dirty="0"/>
              </a:p>
              <a:p>
                <a:r>
                  <a:rPr lang="en-GB" sz="2400" dirty="0"/>
                  <a:t>             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𝐶</m:t>
                    </m:r>
                    <m:r>
                      <a:rPr lang="en-GB" sz="2400" i="1">
                        <a:latin typeface="Cambria Math"/>
                      </a:rPr>
                      <m:t>=10</m:t>
                    </m:r>
                    <m:r>
                      <a:rPr lang="en-GB" sz="2400" i="1">
                        <a:latin typeface="Cambria Math"/>
                      </a:rPr>
                      <m:t>𝑐𝑚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148" y="1347915"/>
                <a:ext cx="2952328" cy="2343142"/>
              </a:xfrm>
              <a:prstGeom prst="rect">
                <a:avLst/>
              </a:prstGeom>
              <a:blipFill>
                <a:blip r:embed="rId2"/>
                <a:stretch>
                  <a:fillRect l="-3306" t="-2083" r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6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0" y="155271"/>
            <a:ext cx="11907075" cy="778098"/>
          </a:xfrm>
          <a:solidFill>
            <a:srgbClr val="FFC000"/>
          </a:solidFill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39" y="1056505"/>
            <a:ext cx="11907075" cy="4377105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What’s different about this question?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480758" y="2139485"/>
            <a:ext cx="4601966" cy="2304457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80758" y="4123878"/>
            <a:ext cx="373132" cy="32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42125" y="2653051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12cm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7666" y="4571968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8cm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148" y="317289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78643" y="1782846"/>
                <a:ext cx="4333757" cy="271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Eg1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i="1" dirty="0">
                  <a:latin typeface="Cambria Math"/>
                </a:endParaRPr>
              </a:p>
              <a:p>
                <a:r>
                  <a:rPr lang="en-GB" sz="2400" dirty="0"/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2 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12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  <a:p>
                <a:r>
                  <a:rPr lang="en-GB" sz="2400" dirty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+64=144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=144−64</m:t>
                    </m:r>
                  </m:oMath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/>
                        </a:rPr>
                        <m:t>=80</m:t>
                      </m:r>
                    </m:oMath>
                  </m:oMathPara>
                </a14:m>
                <a:endParaRPr lang="en-GB" sz="2400" dirty="0"/>
              </a:p>
              <a:p>
                <a:r>
                  <a:rPr lang="en-GB" sz="2400" dirty="0"/>
                  <a:t>                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𝐴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/>
                          </a:rPr>
                          <m:t>80</m:t>
                        </m:r>
                      </m:e>
                    </m:rad>
                  </m:oMath>
                </a14:m>
                <a:endParaRPr lang="en-GB" sz="2400" dirty="0"/>
              </a:p>
              <a:p>
                <a:r>
                  <a:rPr lang="en-GB" sz="2400" dirty="0"/>
                  <a:t>                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𝐴</m:t>
                    </m:r>
                    <m:r>
                      <a:rPr lang="en-GB" sz="2400" i="1">
                        <a:latin typeface="Cambria Math"/>
                      </a:rPr>
                      <m:t>=8.9</m:t>
                    </m:r>
                    <m:r>
                      <a:rPr lang="en-GB" sz="2400" i="1">
                        <a:latin typeface="Cambria Math"/>
                      </a:rPr>
                      <m:t>𝑐𝑚</m:t>
                    </m:r>
                    <m:r>
                      <a:rPr lang="en-GB" sz="2400" i="1">
                        <a:latin typeface="Cambria Math"/>
                      </a:rPr>
                      <m:t> (1</m:t>
                    </m:r>
                    <m:r>
                      <a:rPr lang="en-GB" sz="2400" i="1">
                        <a:latin typeface="Cambria Math"/>
                      </a:rPr>
                      <m:t>𝑑𝑝</m:t>
                    </m:r>
                    <m:r>
                      <a:rPr lang="en-GB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643" y="1782846"/>
                <a:ext cx="4333757" cy="2712474"/>
              </a:xfrm>
              <a:prstGeom prst="rect">
                <a:avLst/>
              </a:prstGeom>
              <a:blipFill>
                <a:blip r:embed="rId2"/>
                <a:stretch>
                  <a:fillRect l="-2110" t="-1798" b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4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C2375-F609-441A-99EA-10F1071214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43AC26-9C10-4BD0-832A-C836FA69E3D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275ba49-db92-471d-8c08-cd84a3a06beb"/>
    <ds:schemaRef ds:uri="f45c64de-80c6-4060-b669-b1ce3442f82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6726</TotalTime>
  <Words>814</Words>
  <Application>Microsoft Office PowerPoint</Application>
  <PresentationFormat>Widescreen</PresentationFormat>
  <Paragraphs>211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Comic Sans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Notes</vt:lpstr>
      <vt:lpstr>Notes</vt:lpstr>
      <vt:lpstr>Notes</vt:lpstr>
      <vt:lpstr>Example 1</vt:lpstr>
      <vt:lpstr>Example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64</cp:revision>
  <cp:lastPrinted>2017-05-19T11:56:43Z</cp:lastPrinted>
  <dcterms:created xsi:type="dcterms:W3CDTF">2017-05-17T10:50:23Z</dcterms:created>
  <dcterms:modified xsi:type="dcterms:W3CDTF">2020-04-23T12:32:53Z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