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4"/>
  </p:notesMasterIdLst>
  <p:sldIdLst>
    <p:sldId id="258" r:id="rId6"/>
    <p:sldId id="304" r:id="rId7"/>
    <p:sldId id="259" r:id="rId8"/>
    <p:sldId id="292" r:id="rId9"/>
    <p:sldId id="294" r:id="rId10"/>
    <p:sldId id="293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290" r:id="rId19"/>
    <p:sldId id="302" r:id="rId20"/>
    <p:sldId id="303" r:id="rId21"/>
    <p:sldId id="268" r:id="rId22"/>
    <p:sldId id="270" r:id="rId2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343" autoAdjust="0"/>
  </p:normalViewPr>
  <p:slideViewPr>
    <p:cSldViewPr snapToGrid="0">
      <p:cViewPr varScale="1">
        <p:scale>
          <a:sx n="64" d="100"/>
          <a:sy n="64" d="100"/>
        </p:scale>
        <p:origin x="13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49850-C4CD-44F6-A1E0-83FDAA6D5436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C4946-F840-4432-A32D-D6DE0E4EAA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could also be a YouTube clip, matching exercise,</a:t>
            </a:r>
            <a:r>
              <a:rPr lang="en-GB" baseline="0" dirty="0"/>
              <a:t> Anything that will engage the learners from the start of the lesson.</a:t>
            </a:r>
          </a:p>
          <a:p>
            <a:r>
              <a:rPr lang="en-GB" baseline="0" dirty="0"/>
              <a:t>TUTOR TO TAKE THE REGISTER DURING THIS TIME. THERE IS NO NEED TO CALL OUT NAMES.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C4946-F840-4432-A32D-D6DE0E4EAA9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3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could also be a YouTube clip, matching exercise,</a:t>
            </a:r>
            <a:r>
              <a:rPr lang="en-GB" baseline="0" dirty="0"/>
              <a:t> Anything that will engage the learners from the start of the lesson.</a:t>
            </a:r>
          </a:p>
          <a:p>
            <a:r>
              <a:rPr lang="en-GB" baseline="0" dirty="0"/>
              <a:t>TUTOR TO TAKE THE REGISTER DURING THIS TIME. THERE IS NO NEED TO CALL OUT NAMES.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C4946-F840-4432-A32D-D6DE0E4EAA9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638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77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24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528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074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211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374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098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255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655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168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0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0860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979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9590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0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76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65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33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50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45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56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538C7-E255-47E8-9388-DC395F41058D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4B4C-9477-40F9-8D4F-4291782E1AD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5486400"/>
            <a:ext cx="12261669" cy="1443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94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639DD-4AC2-48D8-A37A-F32F2D9B3A0C}" type="datetimeFigureOut">
              <a:rPr lang="en-GB" smtClean="0"/>
              <a:t>01/05/2020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DF5A8-739E-48EB-A7C1-198710A536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74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juto2ze8Lg" TargetMode="External"/><Relationship Id="rId2" Type="http://schemas.openxmlformats.org/officeDocument/2006/relationships/hyperlink" Target="https://www.youtube.com/watch?v=gOmj58JdxL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6K77Igo39vk" TargetMode="External"/><Relationship Id="rId4" Type="http://schemas.openxmlformats.org/officeDocument/2006/relationships/hyperlink" Target="https://www.youtube.com/watch?v=kwh4SD1ToF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503" y="91440"/>
            <a:ext cx="787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1-10 Quiz.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9006" y="718456"/>
                <a:ext cx="9901645" cy="4794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231×9</m:t>
                    </m:r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What is a 7 sided shape called?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Round 0.0083476 to 2 significant figures.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:r>
                  <a:rPr lang="en-GB" sz="2400" dirty="0"/>
                  <a:t>What should you do with a list of numbers before finding the median?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  <m:sup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List the first 6 prime numbers.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A quarter to three in the afternoon in the 24hr clock?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06" y="718456"/>
                <a:ext cx="9901645" cy="4794069"/>
              </a:xfrm>
              <a:prstGeom prst="rect">
                <a:avLst/>
              </a:prstGeom>
              <a:blipFill>
                <a:blip r:embed="rId5"/>
                <a:stretch>
                  <a:fillRect l="-1292" b="-17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291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58453" y="124513"/>
            <a:ext cx="8229600" cy="1143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rtlCol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>
                <a:solidFill>
                  <a:schemeClr val="bg1"/>
                </a:solidFill>
                <a:latin typeface="Comic Sans MS" pitchFamily="66" charset="0"/>
              </a:rPr>
              <a:t>YOUR TURN!</a:t>
            </a:r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04923" y="1329259"/>
            <a:ext cx="5111750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dirty="0">
                <a:latin typeface="Comic Sans MS" pitchFamily="66" charset="0"/>
              </a:rPr>
              <a:t>7000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dirty="0">
                <a:latin typeface="Comic Sans MS" pitchFamily="66" charset="0"/>
              </a:rPr>
              <a:t>86000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dirty="0">
                <a:latin typeface="Comic Sans MS" pitchFamily="66" charset="0"/>
              </a:rPr>
              <a:t>340000000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dirty="0">
                <a:latin typeface="Comic Sans MS" pitchFamily="66" charset="0"/>
              </a:rPr>
              <a:t>0.00000012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dirty="0">
                <a:latin typeface="Comic Sans MS" pitchFamily="66" charset="0"/>
              </a:rPr>
              <a:t>0.056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dirty="0">
                <a:latin typeface="Comic Sans MS" pitchFamily="66" charset="0"/>
              </a:rPr>
              <a:t>0.0000478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87784-69AD-48CA-A52F-E001B16DCFE9}"/>
              </a:ext>
            </a:extLst>
          </p:cNvPr>
          <p:cNvSpPr txBox="1"/>
          <p:nvPr/>
        </p:nvSpPr>
        <p:spPr>
          <a:xfrm>
            <a:off x="8858656" y="4966516"/>
            <a:ext cx="265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4.78 x 10</a:t>
            </a:r>
            <a:r>
              <a:rPr lang="en-GB" sz="2400" baseline="30000" dirty="0">
                <a:solidFill>
                  <a:srgbClr val="FF0000"/>
                </a:solidFill>
              </a:rPr>
              <a:t>-5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126CE4-BF9C-42A0-9F13-B58A017E9FC8}"/>
              </a:ext>
            </a:extLst>
          </p:cNvPr>
          <p:cNvSpPr txBox="1"/>
          <p:nvPr/>
        </p:nvSpPr>
        <p:spPr>
          <a:xfrm>
            <a:off x="8858655" y="4246988"/>
            <a:ext cx="265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5.6 x 10</a:t>
            </a:r>
            <a:r>
              <a:rPr lang="en-GB" sz="2400" baseline="30000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A4F302-7D22-4560-8AA5-1476D0D6A7B6}"/>
              </a:ext>
            </a:extLst>
          </p:cNvPr>
          <p:cNvSpPr txBox="1"/>
          <p:nvPr/>
        </p:nvSpPr>
        <p:spPr>
          <a:xfrm>
            <a:off x="8858655" y="3527460"/>
            <a:ext cx="265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1.2 x 10</a:t>
            </a:r>
            <a:r>
              <a:rPr lang="en-GB" sz="2400" baseline="30000" dirty="0">
                <a:solidFill>
                  <a:srgbClr val="FF0000"/>
                </a:solidFill>
              </a:rPr>
              <a:t>-7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F88F1E-8DDE-4D49-AAAD-DE18601A470E}"/>
              </a:ext>
            </a:extLst>
          </p:cNvPr>
          <p:cNvSpPr txBox="1"/>
          <p:nvPr/>
        </p:nvSpPr>
        <p:spPr>
          <a:xfrm>
            <a:off x="8858654" y="2847468"/>
            <a:ext cx="265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3.4 x 10</a:t>
            </a:r>
            <a:r>
              <a:rPr lang="en-GB" sz="2400" baseline="300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708576-E695-4A2E-A3CF-D3F4DD7FC153}"/>
              </a:ext>
            </a:extLst>
          </p:cNvPr>
          <p:cNvSpPr txBox="1"/>
          <p:nvPr/>
        </p:nvSpPr>
        <p:spPr>
          <a:xfrm>
            <a:off x="8858653" y="2028154"/>
            <a:ext cx="265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8.6 x 10</a:t>
            </a:r>
            <a:r>
              <a:rPr lang="en-GB" sz="2400" baseline="300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0691CD-B78E-4F67-BA18-41820E9E47AB}"/>
              </a:ext>
            </a:extLst>
          </p:cNvPr>
          <p:cNvSpPr txBox="1"/>
          <p:nvPr/>
        </p:nvSpPr>
        <p:spPr>
          <a:xfrm>
            <a:off x="8858652" y="1337486"/>
            <a:ext cx="265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7 x 10</a:t>
            </a:r>
            <a:r>
              <a:rPr lang="en-GB" sz="2400" baseline="30000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4903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30907" y="110865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>
                <a:solidFill>
                  <a:schemeClr val="bg1"/>
                </a:solidFill>
                <a:latin typeface="Comic Sans MS" pitchFamily="66" charset="0"/>
              </a:rPr>
              <a:t>Multiply two numbers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072666" y="1481707"/>
            <a:ext cx="347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3200">
                <a:latin typeface="Comic Sans MS" pitchFamily="66" charset="0"/>
              </a:rPr>
              <a:t>4 x 10</a:t>
            </a:r>
            <a:r>
              <a:rPr lang="en-GB" altLang="en-US" sz="3200" baseline="30000">
                <a:latin typeface="Comic Sans MS" pitchFamily="66" charset="0"/>
              </a:rPr>
              <a:t>18</a:t>
            </a:r>
            <a:r>
              <a:rPr lang="en-GB" altLang="en-US" sz="3200">
                <a:latin typeface="Comic Sans MS" pitchFamily="66" charset="0"/>
              </a:rPr>
              <a:t> x 3 x 10</a:t>
            </a:r>
            <a:r>
              <a:rPr lang="en-GB" altLang="en-US" sz="3200" baseline="30000">
                <a:latin typeface="Comic Sans MS" pitchFamily="66" charset="0"/>
              </a:rPr>
              <a:t>4</a:t>
            </a:r>
            <a:endParaRPr lang="en-US" altLang="en-US" sz="3200" baseline="30000">
              <a:latin typeface="Comic Sans MS" pitchFamily="66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391878" y="2377057"/>
            <a:ext cx="1173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4 x 3</a:t>
            </a:r>
            <a:endParaRPr lang="en-US" altLang="en-US" sz="3200" baseline="30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904766" y="2377057"/>
            <a:ext cx="2365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x 10</a:t>
            </a:r>
            <a:r>
              <a:rPr lang="en-GB" altLang="en-US" sz="3200" baseline="30000">
                <a:solidFill>
                  <a:srgbClr val="0000FF"/>
                </a:solidFill>
                <a:latin typeface="Comic Sans MS" pitchFamily="66" charset="0"/>
              </a:rPr>
              <a:t>18</a:t>
            </a:r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 x 10</a:t>
            </a:r>
            <a:r>
              <a:rPr lang="en-GB" altLang="en-US" sz="3200" baseline="30000">
                <a:solidFill>
                  <a:srgbClr val="0000FF"/>
                </a:solidFill>
                <a:latin typeface="Comic Sans MS" pitchFamily="66" charset="0"/>
              </a:rPr>
              <a:t>4</a:t>
            </a:r>
            <a:endParaRPr lang="en-US" altLang="en-US" sz="3200" baseline="30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225191" y="2016694"/>
            <a:ext cx="1476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3300"/>
                </a:solidFill>
                <a:latin typeface="Comic Sans MS" pitchFamily="66" charset="0"/>
              </a:rPr>
              <a:t>Numbers</a:t>
            </a:r>
            <a:endParaRPr lang="en-US" altLang="en-US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312753" y="2016694"/>
            <a:ext cx="2170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3300"/>
                </a:solidFill>
                <a:latin typeface="Verdana" pitchFamily="34" charset="0"/>
              </a:rPr>
              <a:t>Powers of 10</a:t>
            </a:r>
            <a:endParaRPr lang="en-US" altLang="en-US">
              <a:solidFill>
                <a:srgbClr val="FF3300"/>
              </a:solidFill>
              <a:latin typeface="Verdana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415691" y="3166044"/>
            <a:ext cx="1076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=  12</a:t>
            </a:r>
            <a:endParaRPr lang="en-US" altLang="en-US" sz="3200" baseline="30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485666" y="3210494"/>
            <a:ext cx="1441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x 10</a:t>
            </a:r>
            <a:r>
              <a:rPr lang="en-GB" altLang="en-US" sz="3200" baseline="30000">
                <a:solidFill>
                  <a:srgbClr val="0000FF"/>
                </a:solidFill>
                <a:latin typeface="Comic Sans MS" pitchFamily="66" charset="0"/>
              </a:rPr>
              <a:t>22</a:t>
            </a:r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altLang="en-US" sz="3200" baseline="30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0" name="AutoShape 11"/>
          <p:cNvSpPr>
            <a:spLocks/>
          </p:cNvSpPr>
          <p:nvPr/>
        </p:nvSpPr>
        <p:spPr bwMode="auto">
          <a:xfrm>
            <a:off x="7973278" y="3066032"/>
            <a:ext cx="2371725" cy="474662"/>
          </a:xfrm>
          <a:prstGeom prst="callout1">
            <a:avLst>
              <a:gd name="adj1" fmla="val 24079"/>
              <a:gd name="adj2" fmla="val -3213"/>
              <a:gd name="adj3" fmla="val -41806"/>
              <a:gd name="adj4" fmla="val -1626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n-US" sz="2000">
                <a:solidFill>
                  <a:srgbClr val="FF3300"/>
                </a:solidFill>
                <a:latin typeface="Comic Sans MS" pitchFamily="66" charset="0"/>
              </a:rPr>
              <a:t>ADD powers</a:t>
            </a:r>
            <a:endParaRPr lang="en-US" altLang="en-US" sz="2000">
              <a:solidFill>
                <a:srgbClr val="FF3300"/>
              </a:solidFill>
              <a:latin typeface="Comic Sans MS" pitchFamily="66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429978" y="4029644"/>
            <a:ext cx="2101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= 1.2 x 10</a:t>
            </a:r>
            <a:r>
              <a:rPr lang="en-GB" altLang="en-US" sz="3200" baseline="30000">
                <a:solidFill>
                  <a:srgbClr val="0000FF"/>
                </a:solidFill>
                <a:latin typeface="Comic Sans MS" pitchFamily="66" charset="0"/>
              </a:rPr>
              <a:t>1</a:t>
            </a:r>
            <a:endParaRPr lang="en-US" altLang="en-US" sz="3200" baseline="30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6420703" y="4074094"/>
            <a:ext cx="1441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x 10</a:t>
            </a:r>
            <a:r>
              <a:rPr lang="en-GB" altLang="en-US" sz="3200" baseline="30000">
                <a:solidFill>
                  <a:srgbClr val="0000FF"/>
                </a:solidFill>
                <a:latin typeface="Comic Sans MS" pitchFamily="66" charset="0"/>
              </a:rPr>
              <a:t>22</a:t>
            </a:r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altLang="en-US" sz="3200" baseline="30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4441091" y="4682107"/>
            <a:ext cx="2435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= 1.2 x 10</a:t>
            </a:r>
            <a:r>
              <a:rPr lang="en-GB" altLang="en-US" sz="3200" baseline="30000">
                <a:solidFill>
                  <a:srgbClr val="0000FF"/>
                </a:solidFill>
                <a:latin typeface="Comic Sans MS" pitchFamily="66" charset="0"/>
              </a:rPr>
              <a:t>23</a:t>
            </a:r>
            <a:r>
              <a:rPr lang="en-GB" altLang="en-US" sz="320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US" altLang="en-US" sz="3200" baseline="30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>
            <a:off x="1956653" y="3858194"/>
            <a:ext cx="1835150" cy="609600"/>
          </a:xfrm>
          <a:prstGeom prst="callout1">
            <a:avLst>
              <a:gd name="adj1" fmla="val 18750"/>
              <a:gd name="adj2" fmla="val 104153"/>
              <a:gd name="adj3" fmla="val -38801"/>
              <a:gd name="adj4" fmla="val 15813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3300"/>
                </a:solidFill>
                <a:latin typeface="Verdana" pitchFamily="34" charset="0"/>
              </a:rPr>
              <a:t>NOT Std Form!</a:t>
            </a:r>
            <a:endParaRPr lang="en-US" altLang="en-US">
              <a:solidFill>
                <a:srgbClr val="FF33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34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740088" y="124512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>
                <a:solidFill>
                  <a:schemeClr val="bg1"/>
                </a:solidFill>
                <a:latin typeface="Comic Sans MS" pitchFamily="66" charset="0"/>
              </a:rPr>
              <a:t>Let’s try some together...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759263" y="1765987"/>
            <a:ext cx="511175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>
                <a:latin typeface="Comic Sans MS" pitchFamily="66" charset="0"/>
              </a:rPr>
              <a:t>(2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>
                <a:latin typeface="Comic Sans MS" pitchFamily="66" charset="0"/>
              </a:rPr>
              <a:t> 10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) 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>
                <a:latin typeface="Comic Sans MS" pitchFamily="66" charset="0"/>
              </a:rPr>
              <a:t> (4 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>
                <a:latin typeface="Comic Sans MS" pitchFamily="66" charset="0"/>
              </a:rPr>
              <a:t> 10</a:t>
            </a:r>
            <a:r>
              <a:rPr lang="en-GB" altLang="en-US" baseline="30000">
                <a:latin typeface="Comic Sans MS" pitchFamily="66" charset="0"/>
              </a:rPr>
              <a:t>5</a:t>
            </a:r>
            <a:r>
              <a:rPr lang="en-GB" altLang="en-US">
                <a:latin typeface="Comic Sans MS" pitchFamily="66" charset="0"/>
              </a:rPr>
              <a:t>)</a:t>
            </a:r>
          </a:p>
          <a:p>
            <a:pPr eaLnBrk="1" hangingPunct="1"/>
            <a:endParaRPr lang="en-GB" altLang="en-US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>
              <a:latin typeface="Comic Sans MS" pitchFamily="66" charset="0"/>
            </a:endParaRPr>
          </a:p>
          <a:p>
            <a:pPr eaLnBrk="1" hangingPunct="1"/>
            <a:r>
              <a:rPr lang="en-GB" altLang="en-US">
                <a:latin typeface="Comic Sans MS" pitchFamily="66" charset="0"/>
              </a:rPr>
              <a:t>(8 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>
                <a:latin typeface="Comic Sans MS" pitchFamily="66" charset="0"/>
              </a:rPr>
              <a:t> 10</a:t>
            </a:r>
            <a:r>
              <a:rPr lang="en-GB" altLang="en-US" baseline="30000">
                <a:latin typeface="Comic Sans MS" pitchFamily="66" charset="0"/>
              </a:rPr>
              <a:t>8</a:t>
            </a:r>
            <a:r>
              <a:rPr lang="en-GB" altLang="en-US">
                <a:latin typeface="Comic Sans MS" pitchFamily="66" charset="0"/>
              </a:rPr>
              <a:t>) 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>
                <a:latin typeface="Comic Sans MS" pitchFamily="66" charset="0"/>
              </a:rPr>
              <a:t> (2 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>
                <a:latin typeface="Comic Sans MS" pitchFamily="66" charset="0"/>
              </a:rPr>
              <a:t> 10</a:t>
            </a:r>
            <a:r>
              <a:rPr lang="en-GB" altLang="en-US" baseline="30000">
                <a:latin typeface="Comic Sans MS" pitchFamily="66" charset="0"/>
              </a:rPr>
              <a:t>-5</a:t>
            </a:r>
            <a:r>
              <a:rPr lang="en-GB" altLang="en-US">
                <a:latin typeface="Comic Sans MS" pitchFamily="66" charset="0"/>
              </a:rPr>
              <a:t>)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>
              <a:latin typeface="Comic Sans MS" pitchFamily="66" charset="0"/>
            </a:endParaRPr>
          </a:p>
          <a:p>
            <a:pPr eaLnBrk="1" hangingPunct="1"/>
            <a:endParaRPr lang="en-GB" altLang="en-US">
              <a:latin typeface="Comic Sans MS" pitchFamily="66" charset="0"/>
            </a:endParaRPr>
          </a:p>
          <a:p>
            <a:pPr eaLnBrk="1" hangingPunct="1"/>
            <a:r>
              <a:rPr lang="en-GB" altLang="en-US">
                <a:latin typeface="Comic Sans MS" pitchFamily="66" charset="0"/>
              </a:rPr>
              <a:t>(25 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>
                <a:latin typeface="Comic Sans MS" pitchFamily="66" charset="0"/>
              </a:rPr>
              <a:t> 10</a:t>
            </a:r>
            <a:r>
              <a:rPr lang="en-GB" altLang="en-US" baseline="30000">
                <a:latin typeface="Comic Sans MS" pitchFamily="66" charset="0"/>
              </a:rPr>
              <a:t>8</a:t>
            </a:r>
            <a:r>
              <a:rPr lang="en-GB" altLang="en-US">
                <a:latin typeface="Comic Sans MS" pitchFamily="66" charset="0"/>
              </a:rPr>
              <a:t>) 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÷</a:t>
            </a:r>
            <a:r>
              <a:rPr lang="en-GB" altLang="en-US">
                <a:latin typeface="Comic Sans MS" pitchFamily="66" charset="0"/>
              </a:rPr>
              <a:t> (5 </a:t>
            </a:r>
            <a:r>
              <a:rPr lang="en-GB" altLang="en-US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>
                <a:latin typeface="Comic Sans MS" pitchFamily="66" charset="0"/>
              </a:rPr>
              <a:t> 10</a:t>
            </a:r>
            <a:r>
              <a:rPr lang="en-GB" altLang="en-US" baseline="30000">
                <a:latin typeface="Comic Sans MS" pitchFamily="66" charset="0"/>
              </a:rPr>
              <a:t>2</a:t>
            </a:r>
            <a:r>
              <a:rPr lang="en-GB" altLang="en-US">
                <a:latin typeface="Comic Sans MS" pitchFamily="66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A8F31F-9753-4FD8-A2F0-B0C26FCD46A5}"/>
              </a:ext>
            </a:extLst>
          </p:cNvPr>
          <p:cNvSpPr txBox="1"/>
          <p:nvPr/>
        </p:nvSpPr>
        <p:spPr>
          <a:xfrm>
            <a:off x="8103340" y="1765987"/>
            <a:ext cx="265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8 x 10</a:t>
            </a:r>
            <a:r>
              <a:rPr lang="en-GB" sz="2400" baseline="30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0921C1-8B0B-40B0-8CA5-4AB8B5A4973B}"/>
              </a:ext>
            </a:extLst>
          </p:cNvPr>
          <p:cNvSpPr txBox="1"/>
          <p:nvPr/>
        </p:nvSpPr>
        <p:spPr>
          <a:xfrm>
            <a:off x="8074589" y="2920377"/>
            <a:ext cx="3422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16 x 10</a:t>
            </a:r>
            <a:r>
              <a:rPr lang="en-GB" sz="2400" baseline="30000" dirty="0">
                <a:solidFill>
                  <a:srgbClr val="FF0000"/>
                </a:solidFill>
              </a:rPr>
              <a:t>3  </a:t>
            </a:r>
            <a:r>
              <a:rPr lang="en-GB" sz="2400" dirty="0">
                <a:solidFill>
                  <a:srgbClr val="FF0000"/>
                </a:solidFill>
              </a:rPr>
              <a:t>  =    1.6 x 10</a:t>
            </a:r>
            <a:r>
              <a:rPr lang="en-GB" sz="2400" baseline="30000" dirty="0">
                <a:solidFill>
                  <a:srgbClr val="FF0000"/>
                </a:solidFill>
              </a:rPr>
              <a:t>4        </a:t>
            </a:r>
          </a:p>
          <a:p>
            <a:r>
              <a:rPr lang="en-GB" sz="2400" baseline="30000" dirty="0">
                <a:solidFill>
                  <a:srgbClr val="FF0000"/>
                </a:solidFill>
              </a:rPr>
              <a:t>                  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403040-DD8B-44D8-9B5B-D5B1E9264361}"/>
              </a:ext>
            </a:extLst>
          </p:cNvPr>
          <p:cNvSpPr txBox="1"/>
          <p:nvPr/>
        </p:nvSpPr>
        <p:spPr>
          <a:xfrm>
            <a:off x="8074588" y="4074767"/>
            <a:ext cx="2658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5 x 10</a:t>
            </a:r>
            <a:r>
              <a:rPr lang="en-GB" sz="2400" baseline="30000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2453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89965" y="97217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>
                <a:solidFill>
                  <a:schemeClr val="bg1"/>
                </a:solidFill>
                <a:latin typeface="Comic Sans MS" pitchFamily="66" charset="0"/>
              </a:rPr>
              <a:t>Try these....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549763" y="1538762"/>
            <a:ext cx="5113338" cy="366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Times New Roman" pitchFamily="18" charset="0"/>
              <a:buAutoNum type="arabicPeriod"/>
            </a:pPr>
            <a:r>
              <a:rPr lang="en-GB" altLang="en-US" dirty="0">
                <a:latin typeface="Comic Sans MS" pitchFamily="66" charset="0"/>
              </a:rPr>
              <a:t>(3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4</a:t>
            </a:r>
            <a:r>
              <a:rPr lang="en-GB" altLang="en-US" dirty="0">
                <a:latin typeface="Comic Sans MS" pitchFamily="66" charset="0"/>
              </a:rPr>
              <a:t>)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(2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5</a:t>
            </a:r>
            <a:r>
              <a:rPr lang="en-GB" altLang="en-US" dirty="0">
                <a:latin typeface="Comic Sans MS" pitchFamily="66" charset="0"/>
              </a:rPr>
              <a:t>)</a:t>
            </a:r>
          </a:p>
          <a:p>
            <a:pPr eaLnBrk="1" hangingPunct="1">
              <a:buFont typeface="Times New Roman" pitchFamily="18" charset="0"/>
              <a:buAutoNum type="arabicPeriod"/>
            </a:pPr>
            <a:endParaRPr lang="en-GB" altLang="en-US" baseline="30000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rabicPeriod"/>
            </a:pPr>
            <a:r>
              <a:rPr lang="en-GB" altLang="en-US" dirty="0">
                <a:latin typeface="Comic Sans MS" pitchFamily="66" charset="0"/>
              </a:rPr>
              <a:t>(4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3</a:t>
            </a:r>
            <a:r>
              <a:rPr lang="en-GB" altLang="en-US" dirty="0">
                <a:latin typeface="Comic Sans MS" pitchFamily="66" charset="0"/>
              </a:rPr>
              <a:t>)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(3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5</a:t>
            </a:r>
            <a:r>
              <a:rPr lang="en-GB" altLang="en-US" dirty="0">
                <a:latin typeface="Comic Sans MS" pitchFamily="66" charset="0"/>
              </a:rPr>
              <a:t>)</a:t>
            </a:r>
          </a:p>
          <a:p>
            <a:pPr eaLnBrk="1" hangingPunct="1">
              <a:buFont typeface="Times New Roman" pitchFamily="18" charset="0"/>
              <a:buAutoNum type="arabicPeriod"/>
            </a:pPr>
            <a:endParaRPr lang="en-GB" altLang="en-US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rabicPeriod"/>
            </a:pPr>
            <a:r>
              <a:rPr lang="en-GB" altLang="en-US" dirty="0">
                <a:latin typeface="Comic Sans MS" pitchFamily="66" charset="0"/>
              </a:rPr>
              <a:t>(7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4</a:t>
            </a:r>
            <a:r>
              <a:rPr lang="en-GB" altLang="en-US" dirty="0">
                <a:latin typeface="Comic Sans MS" pitchFamily="66" charset="0"/>
              </a:rPr>
              <a:t>)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(2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-3</a:t>
            </a:r>
            <a:r>
              <a:rPr lang="en-GB" altLang="en-US" dirty="0">
                <a:latin typeface="Comic Sans MS" pitchFamily="66" charset="0"/>
              </a:rPr>
              <a:t>)</a:t>
            </a:r>
          </a:p>
          <a:p>
            <a:pPr eaLnBrk="1" hangingPunct="1">
              <a:buFont typeface="Times New Roman" pitchFamily="18" charset="0"/>
              <a:buAutoNum type="arabicPeriod"/>
            </a:pPr>
            <a:endParaRPr lang="en-GB" altLang="en-US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rabicPeriod"/>
            </a:pPr>
            <a:r>
              <a:rPr lang="en-GB" altLang="en-US" dirty="0">
                <a:latin typeface="Comic Sans MS" pitchFamily="66" charset="0"/>
              </a:rPr>
              <a:t>(8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6</a:t>
            </a:r>
            <a:r>
              <a:rPr lang="en-GB" altLang="en-US" dirty="0">
                <a:latin typeface="Comic Sans MS" pitchFamily="66" charset="0"/>
              </a:rPr>
              <a:t>)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÷</a:t>
            </a:r>
            <a:r>
              <a:rPr lang="en-GB" altLang="en-US" dirty="0">
                <a:latin typeface="Comic Sans MS" pitchFamily="66" charset="0"/>
              </a:rPr>
              <a:t> (2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2</a:t>
            </a:r>
            <a:r>
              <a:rPr lang="en-GB" altLang="en-US" dirty="0">
                <a:latin typeface="Comic Sans MS" pitchFamily="66" charset="0"/>
              </a:rPr>
              <a:t>)</a:t>
            </a:r>
          </a:p>
          <a:p>
            <a:pPr eaLnBrk="1" hangingPunct="1">
              <a:buFont typeface="Times New Roman" pitchFamily="18" charset="0"/>
              <a:buAutoNum type="arabicPeriod"/>
            </a:pPr>
            <a:endParaRPr lang="en-GB" altLang="en-US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rabicPeriod"/>
            </a:pPr>
            <a:r>
              <a:rPr lang="en-GB" altLang="en-US" dirty="0">
                <a:latin typeface="Comic Sans MS" pitchFamily="66" charset="0"/>
              </a:rPr>
              <a:t>(20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4</a:t>
            </a:r>
            <a:r>
              <a:rPr lang="en-GB" altLang="en-US" dirty="0">
                <a:latin typeface="Comic Sans MS" pitchFamily="66" charset="0"/>
              </a:rPr>
              <a:t>)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÷</a:t>
            </a:r>
            <a:r>
              <a:rPr lang="en-GB" altLang="en-US" dirty="0">
                <a:latin typeface="Comic Sans MS" pitchFamily="66" charset="0"/>
              </a:rPr>
              <a:t> (4 </a:t>
            </a:r>
            <a:r>
              <a:rPr lang="en-GB" altLang="en-US" dirty="0"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dirty="0">
                <a:latin typeface="Comic Sans MS" pitchFamily="66" charset="0"/>
              </a:rPr>
              <a:t> 10</a:t>
            </a:r>
            <a:r>
              <a:rPr lang="en-GB" altLang="en-US" baseline="30000" dirty="0">
                <a:latin typeface="Comic Sans MS" pitchFamily="66" charset="0"/>
              </a:rPr>
              <a:t>8</a:t>
            </a:r>
            <a:r>
              <a:rPr lang="en-GB" altLang="en-US" dirty="0">
                <a:latin typeface="Comic Sans MS" pitchFamily="66" charset="0"/>
              </a:rPr>
              <a:t>)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3A0F13-8C4D-461B-8E4A-3B1F6B130C67}"/>
              </a:ext>
            </a:extLst>
          </p:cNvPr>
          <p:cNvSpPr txBox="1"/>
          <p:nvPr/>
        </p:nvSpPr>
        <p:spPr>
          <a:xfrm>
            <a:off x="8859187" y="1538762"/>
            <a:ext cx="2413416" cy="3395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6 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 10</a:t>
            </a:r>
            <a:r>
              <a:rPr lang="en-GB" altLang="en-US" sz="2800" baseline="30000" dirty="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  <a:p>
            <a:endParaRPr lang="en-GB" sz="2800" baseline="300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1.2 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 10</a:t>
            </a:r>
            <a:r>
              <a:rPr lang="en-GB" altLang="en-US" sz="2800" baseline="30000" dirty="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  <a:p>
            <a:endParaRPr lang="en-GB" sz="2800" baseline="300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1.4 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 10</a:t>
            </a:r>
            <a:r>
              <a:rPr lang="en-GB" altLang="en-US" sz="28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  <a:p>
            <a:endParaRPr lang="en-GB" sz="2800" baseline="300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4 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 10</a:t>
            </a:r>
            <a:r>
              <a:rPr lang="en-GB" altLang="en-US" sz="2800" baseline="30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</a:p>
          <a:p>
            <a:endParaRPr lang="en-GB" sz="2800" baseline="300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5 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  <a:cs typeface="Tahoma" pitchFamily="34" charset="0"/>
              </a:rPr>
              <a:t>x</a:t>
            </a:r>
            <a:r>
              <a:rPr lang="en-GB" altLang="en-US" sz="2800" dirty="0">
                <a:solidFill>
                  <a:srgbClr val="FF0000"/>
                </a:solidFill>
                <a:latin typeface="Comic Sans MS" pitchFamily="66" charset="0"/>
              </a:rPr>
              <a:t> 10</a:t>
            </a:r>
            <a:r>
              <a:rPr lang="en-GB" altLang="en-US" sz="2800" baseline="30000" dirty="0">
                <a:solidFill>
                  <a:srgbClr val="FF0000"/>
                </a:solidFill>
                <a:latin typeface="Comic Sans MS" pitchFamily="66" charset="0"/>
              </a:rPr>
              <a:t>-4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43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74037" y="281394"/>
            <a:ext cx="3996256" cy="79248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Silver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024885" y="1073874"/>
                <a:ext cx="4053384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tx1"/>
                    </a:solidFill>
                  </a:rPr>
                  <a:t>Convert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567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)×(</m:t>
                    </m:r>
                    <m:r>
                      <a:rPr lang="en-GB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5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(9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)÷(3×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5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2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25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GB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GB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5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GB" sz="2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GB" sz="2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e>
                    </m:d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885" y="1073874"/>
                <a:ext cx="4053384" cy="4233728"/>
              </a:xfrm>
              <a:prstGeom prst="rect">
                <a:avLst/>
              </a:prstGeom>
              <a:blipFill>
                <a:blip r:embed="rId2"/>
                <a:stretch>
                  <a:fillRect l="-3582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8024885" y="281394"/>
            <a:ext cx="4053384" cy="7924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Gold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21779" y="1073874"/>
                <a:ext cx="3797666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tx1"/>
                    </a:solidFill>
                  </a:rPr>
                  <a:t>Convert 0.000456</a:t>
                </a: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3200" b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Convert 345000</a:t>
                </a: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3200" b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Convert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1.6×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tx1"/>
                    </a:solidFill>
                  </a:rPr>
                  <a:t>Convert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(3</m:t>
                    </m:r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)×(6×</m:t>
                    </m:r>
                    <m:sSup>
                      <m:sSupPr>
                        <m:ctrlP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79" y="1073874"/>
                <a:ext cx="3797666" cy="4233728"/>
              </a:xfrm>
              <a:prstGeom prst="rect">
                <a:avLst/>
              </a:prstGeom>
              <a:blipFill>
                <a:blip r:embed="rId3"/>
                <a:stretch>
                  <a:fillRect l="-3981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21779" y="281394"/>
            <a:ext cx="3797666" cy="792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Bronze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974037" y="1073874"/>
                <a:ext cx="3996256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tx1"/>
                    </a:solidFill>
                  </a:rPr>
                  <a:t>Convert 0.0000099</a:t>
                </a: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Convert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GB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GB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:r>
                  <a:rPr lang="en-GB" sz="32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Convert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en-GB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GB" sz="3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)×(</m:t>
                    </m:r>
                    <m:r>
                      <a:rPr lang="en-GB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5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GB" sz="2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4037" y="1073874"/>
                <a:ext cx="3996256" cy="4233728"/>
              </a:xfrm>
              <a:prstGeom prst="rect">
                <a:avLst/>
              </a:prstGeom>
              <a:blipFill>
                <a:blip r:embed="rId4"/>
                <a:stretch>
                  <a:fillRect l="-3788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6673034" y="5451227"/>
            <a:ext cx="30767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200454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74037" y="281394"/>
            <a:ext cx="3996256" cy="79248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Silver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024885" y="1073874"/>
                <a:ext cx="4053384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5.67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.0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endParaRPr lang="en-GB" sz="25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25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endParaRPr lang="en-GB" sz="25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:r>
                  <a:rPr lang="en-GB" sz="2500" dirty="0">
                    <a:solidFill>
                      <a:schemeClr val="tx1"/>
                    </a:solidFill>
                  </a:rPr>
                  <a:t>65000</a:t>
                </a: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:r>
                  <a:rPr lang="en-GB" sz="2500" dirty="0">
                    <a:solidFill>
                      <a:schemeClr val="tx1"/>
                    </a:solidFill>
                  </a:rPr>
                  <a:t>692000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885" y="1073874"/>
                <a:ext cx="4053384" cy="4233728"/>
              </a:xfrm>
              <a:prstGeom prst="rect">
                <a:avLst/>
              </a:prstGeom>
              <a:blipFill>
                <a:blip r:embed="rId2"/>
                <a:stretch>
                  <a:fillRect l="-2239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8024885" y="281394"/>
            <a:ext cx="4053384" cy="7924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Gold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21779" y="1073874"/>
                <a:ext cx="3797666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4.56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3.45×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160000</m:t>
                    </m:r>
                  </m:oMath>
                </a14:m>
                <a:endParaRPr lang="en-GB" sz="32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0.000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.8</m:t>
                    </m:r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endParaRPr lang="en-GB" sz="2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79" y="1073874"/>
                <a:ext cx="3797666" cy="42337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21779" y="281394"/>
            <a:ext cx="3797666" cy="7924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b="1" dirty="0">
                <a:solidFill>
                  <a:schemeClr val="tx1"/>
                </a:solidFill>
              </a:rPr>
              <a:t>Bronze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974037" y="1073874"/>
                <a:ext cx="3996256" cy="423372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9.9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−6</m:t>
                        </m:r>
                      </m:sup>
                    </m:sSup>
                  </m:oMath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30000000</m:t>
                    </m:r>
                  </m:oMath>
                </a14:m>
                <a:endParaRPr lang="en-GB" sz="32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15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3200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</m:t>
                    </m:r>
                    <m:r>
                      <a:rPr lang="en-GB" sz="32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0000</m:t>
                    </m:r>
                    <m:r>
                      <a:rPr lang="en-GB" sz="32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en-GB" sz="32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pPr marL="514350" indent="-514350">
                  <a:lnSpc>
                    <a:spcPct val="200000"/>
                  </a:lnSpc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25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5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.8</m:t>
                    </m:r>
                    <m:r>
                      <a:rPr lang="en-GB" sz="25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5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5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500" dirty="0">
                  <a:solidFill>
                    <a:schemeClr val="tx1"/>
                  </a:solidFill>
                </a:endParaRPr>
              </a:p>
              <a:p>
                <a:pPr marL="514350" indent="-514350">
                  <a:lnSpc>
                    <a:spcPct val="200000"/>
                  </a:lnSpc>
                  <a:buAutoNum type="arabicParenR"/>
                </a:pPr>
                <a14:m>
                  <m:oMath xmlns:m="http://schemas.openxmlformats.org/officeDocument/2006/math">
                    <m:r>
                      <a:rPr lang="en-GB" sz="2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6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4037" y="1073874"/>
                <a:ext cx="3996256" cy="4233728"/>
              </a:xfrm>
              <a:prstGeom prst="rect">
                <a:avLst/>
              </a:prstGeom>
              <a:blipFill>
                <a:blip r:embed="rId4"/>
                <a:stretch>
                  <a:fillRect l="-2121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6900598" y="5451227"/>
            <a:ext cx="26216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636102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61081" y="-122832"/>
            <a:ext cx="553670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Exam Style Questions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36728" y="713447"/>
            <a:ext cx="8401050" cy="1609725"/>
            <a:chOff x="436728" y="959111"/>
            <a:chExt cx="8401050" cy="160972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6728" y="959111"/>
              <a:ext cx="8401050" cy="1609725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36729" y="959111"/>
              <a:ext cx="44045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b="1" dirty="0"/>
                <a:t>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36728" y="2372601"/>
            <a:ext cx="9096375" cy="1504950"/>
            <a:chOff x="436728" y="2700153"/>
            <a:chExt cx="9096375" cy="150495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6728" y="2700153"/>
              <a:ext cx="9096375" cy="150495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36728" y="2703085"/>
              <a:ext cx="440458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b="1" dirty="0"/>
                <a:t>2)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36728" y="3927734"/>
            <a:ext cx="9115425" cy="1552575"/>
            <a:chOff x="436728" y="4309878"/>
            <a:chExt cx="9115425" cy="155257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36728" y="4309878"/>
              <a:ext cx="9115425" cy="1552575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36728" y="4336420"/>
              <a:ext cx="498285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2000" b="1" dirty="0"/>
                <a:t>3)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691367" y="743549"/>
            <a:ext cx="1146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(6 marks)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05742" y="2406311"/>
            <a:ext cx="1146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(3 marks)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6728" y="5137519"/>
            <a:ext cx="1146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(3 marks)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59560-A469-4969-BEB4-D324BBA706EB}"/>
              </a:ext>
            </a:extLst>
          </p:cNvPr>
          <p:cNvSpPr txBox="1"/>
          <p:nvPr/>
        </p:nvSpPr>
        <p:spPr>
          <a:xfrm>
            <a:off x="8978947" y="657982"/>
            <a:ext cx="21585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GB" sz="2400" dirty="0">
                <a:solidFill>
                  <a:srgbClr val="FF0000"/>
                </a:solidFill>
              </a:rPr>
              <a:t>1.12 x 10</a:t>
            </a:r>
            <a:r>
              <a:rPr lang="en-GB" sz="2400" baseline="30000" dirty="0">
                <a:solidFill>
                  <a:srgbClr val="FF0000"/>
                </a:solidFill>
              </a:rPr>
              <a:t>10</a:t>
            </a:r>
          </a:p>
          <a:p>
            <a:pPr marL="342900" indent="-342900">
              <a:buFont typeface="+mj-lt"/>
              <a:buAutoNum type="alphaLcParenR"/>
            </a:pPr>
            <a:endParaRPr lang="en-GB" sz="2400" baseline="30000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GB" sz="2400" dirty="0">
                <a:solidFill>
                  <a:srgbClr val="FF0000"/>
                </a:solidFill>
              </a:rPr>
              <a:t>4.48 x 10</a:t>
            </a:r>
            <a:r>
              <a:rPr lang="en-GB" sz="2400" baseline="30000" dirty="0">
                <a:solidFill>
                  <a:srgbClr val="FF0000"/>
                </a:solidFill>
              </a:rPr>
              <a:t>8</a:t>
            </a:r>
          </a:p>
          <a:p>
            <a:pPr marL="342900" indent="-342900">
              <a:buFont typeface="+mj-lt"/>
              <a:buAutoNum type="alphaLcParenR"/>
            </a:pPr>
            <a:endParaRPr lang="en-GB" sz="2400" baseline="30000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en-GB" sz="2400" dirty="0">
                <a:solidFill>
                  <a:srgbClr val="FF0000"/>
                </a:solidFill>
              </a:rPr>
              <a:t>7 x 10</a:t>
            </a:r>
            <a:r>
              <a:rPr lang="en-GB" sz="2400" baseline="30000" dirty="0">
                <a:solidFill>
                  <a:srgbClr val="FF0000"/>
                </a:solidFill>
              </a:rPr>
              <a:t>10</a:t>
            </a:r>
          </a:p>
          <a:p>
            <a:pPr marL="342900" indent="-342900">
              <a:buFont typeface="+mj-lt"/>
              <a:buAutoNum type="alphaLcParenR"/>
            </a:pPr>
            <a:endParaRPr lang="en-GB" sz="2400" baseline="30000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en-GB" sz="2400" baseline="30000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en-GB" sz="2400" baseline="30000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en-GB" sz="2400" baseline="300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CB6F9-49B2-40C3-85A5-2910D3D50EDC}"/>
              </a:ext>
            </a:extLst>
          </p:cNvPr>
          <p:cNvSpPr txBox="1"/>
          <p:nvPr/>
        </p:nvSpPr>
        <p:spPr>
          <a:xfrm>
            <a:off x="9788577" y="2775643"/>
            <a:ext cx="1966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1.44 x 10</a:t>
            </a:r>
            <a:r>
              <a:rPr lang="en-GB" sz="2800" baseline="300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BBBD6B-5EB0-4013-80E8-62BE0E586348}"/>
              </a:ext>
            </a:extLst>
          </p:cNvPr>
          <p:cNvSpPr txBox="1"/>
          <p:nvPr/>
        </p:nvSpPr>
        <p:spPr>
          <a:xfrm>
            <a:off x="9788577" y="4122295"/>
            <a:ext cx="19666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15000 seconds</a:t>
            </a:r>
          </a:p>
        </p:txBody>
      </p:sp>
    </p:spTree>
    <p:extLst>
      <p:ext uri="{BB962C8B-B14F-4D97-AF65-F5344CB8AC3E}">
        <p14:creationId xmlns:p14="http://schemas.microsoft.com/office/powerpoint/2010/main" val="159469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13" y="-184849"/>
            <a:ext cx="10515600" cy="1325563"/>
          </a:xfrm>
        </p:spPr>
        <p:txBody>
          <a:bodyPr/>
          <a:lstStyle/>
          <a:p>
            <a:r>
              <a:rPr lang="en-GB" dirty="0"/>
              <a:t>Todays Objectives – Have you met them?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5868" y="1893164"/>
            <a:ext cx="7292162" cy="356634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3600" dirty="0"/>
              <a:t>To be able to </a:t>
            </a:r>
            <a:r>
              <a:rPr lang="en-GB" sz="3600" b="1" dirty="0"/>
              <a:t>write large and small numbers in standard form.</a:t>
            </a:r>
          </a:p>
          <a:p>
            <a:pPr>
              <a:lnSpc>
                <a:spcPct val="150000"/>
              </a:lnSpc>
            </a:pPr>
            <a:r>
              <a:rPr lang="en-GB" sz="3600" dirty="0"/>
              <a:t>To be able to perform </a:t>
            </a:r>
            <a:r>
              <a:rPr lang="en-GB" sz="3600" b="1" dirty="0"/>
              <a:t>basic calculations with standard form.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868" y="1090750"/>
            <a:ext cx="4726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/>
              <a:t>Objectives</a:t>
            </a:r>
            <a:endParaRPr lang="en-GB" u="sng" dirty="0"/>
          </a:p>
        </p:txBody>
      </p:sp>
      <p:pic>
        <p:nvPicPr>
          <p:cNvPr id="5122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86" t="75833" r="19809" b="2637"/>
          <a:stretch/>
        </p:blipFill>
        <p:spPr bwMode="auto">
          <a:xfrm>
            <a:off x="8634914" y="2896518"/>
            <a:ext cx="927463" cy="953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8795547" y="1237919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" t="25793" r="83440" b="54742"/>
          <a:stretch/>
        </p:blipFill>
        <p:spPr bwMode="auto">
          <a:xfrm>
            <a:off x="8606136" y="4228547"/>
            <a:ext cx="849086" cy="862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9455222" y="3541540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emotic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04" t="25793" r="41633" b="54446"/>
          <a:stretch/>
        </p:blipFill>
        <p:spPr bwMode="auto">
          <a:xfrm>
            <a:off x="9770293" y="2190342"/>
            <a:ext cx="901338" cy="875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15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08353" y="54310"/>
            <a:ext cx="577529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Suggested Videos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2069" y="1069973"/>
            <a:ext cx="5734598" cy="43119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 dirty="0">
                <a:solidFill>
                  <a:sysClr val="windowText" lastClr="000000"/>
                </a:solidFill>
              </a:rPr>
              <a:t>For this lesson</a:t>
            </a:r>
          </a:p>
          <a:p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b="1" dirty="0">
                <a:solidFill>
                  <a:sysClr val="windowText" lastClr="000000"/>
                </a:solidFill>
              </a:rPr>
              <a:t>Ordering Numbers: </a:t>
            </a:r>
            <a:r>
              <a:rPr lang="en-GB" dirty="0">
                <a:solidFill>
                  <a:sysClr val="windowText" lastClr="000000"/>
                </a:solidFill>
                <a:hlinkClick r:id="rId2"/>
              </a:rPr>
              <a:t>https://www.youtube.com/watch?v=gOmj58JdxL8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Ordering fractions decimals percentages – </a:t>
            </a:r>
            <a:r>
              <a:rPr lang="en-US" dirty="0" err="1">
                <a:solidFill>
                  <a:schemeClr val="tx1"/>
                </a:solidFill>
              </a:rPr>
              <a:t>Corbettmaths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ysClr val="windowText" lastClr="000000"/>
                </a:solidFill>
              </a:rPr>
              <a:t>Percentages:</a:t>
            </a:r>
          </a:p>
          <a:p>
            <a:endParaRPr lang="en-GB" dirty="0">
              <a:solidFill>
                <a:sysClr val="windowText" lastClr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07795" y="1069973"/>
            <a:ext cx="5551714" cy="43119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u="sng" dirty="0">
                <a:solidFill>
                  <a:sysClr val="windowText" lastClr="000000"/>
                </a:solidFill>
              </a:rPr>
              <a:t>For next lesson</a:t>
            </a:r>
          </a:p>
          <a:p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b="1" dirty="0">
                <a:solidFill>
                  <a:sysClr val="windowText" lastClr="000000"/>
                </a:solidFill>
              </a:rPr>
              <a:t>Adding &amp; Subtracting Fractions:</a:t>
            </a:r>
          </a:p>
          <a:p>
            <a:r>
              <a:rPr lang="en-GB" dirty="0">
                <a:solidFill>
                  <a:sysClr val="windowText" lastClr="000000"/>
                </a:solidFill>
                <a:hlinkClick r:id="rId3"/>
              </a:rPr>
              <a:t>https://www.youtube.com/watch?v=5juto2ze8Lg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Math Antics - Adding and Subtracting Fractions</a:t>
            </a:r>
          </a:p>
          <a:p>
            <a:r>
              <a:rPr lang="en-GB" b="1" dirty="0">
                <a:solidFill>
                  <a:sysClr val="windowText" lastClr="000000"/>
                </a:solidFill>
              </a:rPr>
              <a:t>Working with decimals:</a:t>
            </a:r>
          </a:p>
          <a:p>
            <a:r>
              <a:rPr lang="en-GB" dirty="0">
                <a:solidFill>
                  <a:sysClr val="windowText" lastClr="000000"/>
                </a:solidFill>
                <a:hlinkClick r:id="rId4"/>
              </a:rPr>
              <a:t>https://www.youtube.com/watch?v=kwh4SD1ToFc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Math Antics - Decimal Arithmetic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b="1" dirty="0">
                <a:solidFill>
                  <a:sysClr val="windowText" lastClr="000000"/>
                </a:solidFill>
              </a:rPr>
              <a:t>BIDMAS:</a:t>
            </a:r>
          </a:p>
          <a:p>
            <a:r>
              <a:rPr lang="en-GB" dirty="0">
                <a:solidFill>
                  <a:sysClr val="windowText" lastClr="000000"/>
                </a:solidFill>
                <a:hlinkClick r:id="rId5"/>
              </a:rPr>
              <a:t>https://www.youtube.com/watch?v=6K77Igo39vk</a:t>
            </a:r>
            <a:endParaRPr lang="en-GB" dirty="0">
              <a:solidFill>
                <a:sysClr val="windowText" lastClr="000000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GCSE Maths - BIDMAS - Aslam Tutoring</a:t>
            </a:r>
          </a:p>
          <a:p>
            <a:endParaRPr lang="en-GB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00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503" y="91440"/>
            <a:ext cx="787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1-10 Quiz.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9006" y="718456"/>
                <a:ext cx="9901645" cy="4794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231×9</m:t>
                    </m:r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GB" sz="2800" i="1">
                        <a:latin typeface="Cambria Math" panose="02040503050406030204" pitchFamily="18" charset="0"/>
                      </a:rPr>
                      <m:t>=?</m:t>
                    </m:r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GB" sz="2800" b="0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What is a 7 sided shape called?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Round 0.0083476 to 2 significant figures.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:r>
                  <a:rPr lang="en-GB" sz="2400" dirty="0"/>
                  <a:t>What should you do with a list of numbers before finding the median?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  <m:sup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List the first 6 prime numbers.</a:t>
                </a: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A quarter to three in the afternoon in the 24hr clock?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006" y="718456"/>
                <a:ext cx="9901645" cy="4794069"/>
              </a:xfrm>
              <a:prstGeom prst="rect">
                <a:avLst/>
              </a:prstGeom>
              <a:blipFill>
                <a:blip r:embed="rId5"/>
                <a:stretch>
                  <a:fillRect l="-1292" b="-17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767C813E-351A-4DD4-B164-2E4D5EBFFED5}"/>
              </a:ext>
            </a:extLst>
          </p:cNvPr>
          <p:cNvSpPr txBox="1"/>
          <p:nvPr/>
        </p:nvSpPr>
        <p:spPr>
          <a:xfrm>
            <a:off x="9346977" y="718456"/>
            <a:ext cx="284502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2079</a:t>
            </a:r>
          </a:p>
          <a:p>
            <a:r>
              <a:rPr lang="en-GB" sz="2800" dirty="0">
                <a:solidFill>
                  <a:srgbClr val="FF0000"/>
                </a:solidFill>
              </a:rPr>
              <a:t>1/64</a:t>
            </a:r>
          </a:p>
          <a:p>
            <a:r>
              <a:rPr lang="en-GB" sz="2800" dirty="0">
                <a:solidFill>
                  <a:srgbClr val="FF0000"/>
                </a:solidFill>
              </a:rPr>
              <a:t>1</a:t>
            </a:r>
          </a:p>
          <a:p>
            <a:r>
              <a:rPr lang="en-GB" sz="2800" dirty="0">
                <a:solidFill>
                  <a:srgbClr val="FF0000"/>
                </a:solidFill>
              </a:rPr>
              <a:t>Heptagon</a:t>
            </a:r>
          </a:p>
          <a:p>
            <a:r>
              <a:rPr lang="en-GB" sz="2800" dirty="0">
                <a:solidFill>
                  <a:srgbClr val="FF0000"/>
                </a:solidFill>
              </a:rPr>
              <a:t>0.0083</a:t>
            </a:r>
          </a:p>
          <a:p>
            <a:r>
              <a:rPr lang="en-GB" sz="2800" dirty="0">
                <a:solidFill>
                  <a:srgbClr val="FF0000"/>
                </a:solidFill>
              </a:rPr>
              <a:t>Order them</a:t>
            </a:r>
          </a:p>
          <a:p>
            <a:r>
              <a:rPr lang="en-GB" sz="2800" dirty="0">
                <a:solidFill>
                  <a:srgbClr val="FF0000"/>
                </a:solidFill>
              </a:rPr>
              <a:t>31/18 or 1  13/18</a:t>
            </a:r>
          </a:p>
          <a:p>
            <a:r>
              <a:rPr lang="en-GB" sz="2800" dirty="0">
                <a:solidFill>
                  <a:srgbClr val="FF0000"/>
                </a:solidFill>
              </a:rPr>
              <a:t>7</a:t>
            </a:r>
          </a:p>
          <a:p>
            <a:r>
              <a:rPr lang="en-GB" sz="2800" dirty="0">
                <a:solidFill>
                  <a:srgbClr val="FF0000"/>
                </a:solidFill>
              </a:rPr>
              <a:t>2,3,5,7,11,13</a:t>
            </a:r>
          </a:p>
          <a:p>
            <a:r>
              <a:rPr lang="en-GB" sz="2800" dirty="0">
                <a:solidFill>
                  <a:srgbClr val="FF0000"/>
                </a:solidFill>
              </a:rPr>
              <a:t>14.45</a:t>
            </a:r>
          </a:p>
        </p:txBody>
      </p:sp>
    </p:spTree>
    <p:extLst>
      <p:ext uri="{BB962C8B-B14F-4D97-AF65-F5344CB8AC3E}">
        <p14:creationId xmlns:p14="http://schemas.microsoft.com/office/powerpoint/2010/main" val="339596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868" y="2121763"/>
            <a:ext cx="10515600" cy="2598329"/>
          </a:xfrm>
        </p:spPr>
        <p:txBody>
          <a:bodyPr>
            <a:normAutofit/>
          </a:bodyPr>
          <a:lstStyle/>
          <a:p>
            <a:r>
              <a:rPr lang="en-GB" dirty="0"/>
              <a:t>To be able to </a:t>
            </a:r>
            <a:r>
              <a:rPr lang="en-GB" b="1" dirty="0"/>
              <a:t>write large and small numbers in standard form</a:t>
            </a:r>
          </a:p>
          <a:p>
            <a:r>
              <a:rPr lang="en-GB" dirty="0"/>
              <a:t>To be able to perform </a:t>
            </a:r>
            <a:r>
              <a:rPr lang="en-GB" b="1" dirty="0"/>
              <a:t>basic calculations with standard form.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45868" y="1319349"/>
            <a:ext cx="4726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/>
              <a:t>Objectives</a:t>
            </a:r>
            <a:endParaRPr lang="en-GB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4099982" y="565667"/>
            <a:ext cx="3597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/>
              <a:t>Title: Standard Form</a:t>
            </a:r>
          </a:p>
        </p:txBody>
      </p:sp>
    </p:spTree>
    <p:extLst>
      <p:ext uri="{BB962C8B-B14F-4D97-AF65-F5344CB8AC3E}">
        <p14:creationId xmlns:p14="http://schemas.microsoft.com/office/powerpoint/2010/main" val="423235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46" y="17691"/>
            <a:ext cx="12314583" cy="65237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33556" y="141418"/>
            <a:ext cx="4823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Distance from the Sun in km: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33556" y="664638"/>
            <a:ext cx="306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Mercury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3556" y="1187858"/>
            <a:ext cx="306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Venus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3556" y="1711078"/>
            <a:ext cx="306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Earth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33556" y="2234298"/>
            <a:ext cx="306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Mars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88315" y="4067960"/>
            <a:ext cx="1368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Jupiter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64183" y="664638"/>
            <a:ext cx="1712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5.81 x 10</a:t>
            </a:r>
            <a:r>
              <a:rPr lang="en-GB" sz="2800" baseline="30000" dirty="0">
                <a:solidFill>
                  <a:schemeClr val="bg1"/>
                </a:solidFill>
              </a:rPr>
              <a:t>7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  <a:endParaRPr lang="en-GB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3372633" y="1187858"/>
            <a:ext cx="2178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1.085 x 10</a:t>
            </a:r>
            <a:r>
              <a:rPr lang="en-GB" sz="2800" baseline="30000" dirty="0">
                <a:solidFill>
                  <a:schemeClr val="bg1"/>
                </a:solidFill>
              </a:rPr>
              <a:t>8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50659" y="1711078"/>
            <a:ext cx="178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1.5 x 10</a:t>
            </a:r>
            <a:r>
              <a:rPr lang="en-GB" sz="2800" baseline="30000" dirty="0">
                <a:solidFill>
                  <a:schemeClr val="bg1"/>
                </a:solidFill>
              </a:rPr>
              <a:t>8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17545" y="2234298"/>
            <a:ext cx="181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2.28 x 10</a:t>
            </a:r>
            <a:r>
              <a:rPr lang="en-GB" sz="2800" baseline="30000" dirty="0">
                <a:solidFill>
                  <a:schemeClr val="bg1"/>
                </a:solidFill>
              </a:rPr>
              <a:t>8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547268" y="4067960"/>
            <a:ext cx="1739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7.8 x 10</a:t>
            </a:r>
            <a:r>
              <a:rPr lang="en-GB" sz="2800" baseline="30000" dirty="0">
                <a:solidFill>
                  <a:schemeClr val="bg1"/>
                </a:solidFill>
              </a:rPr>
              <a:t>8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90079" y="4589289"/>
            <a:ext cx="1368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Saturn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49032" y="4589289"/>
            <a:ext cx="213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1.43 x 10</a:t>
            </a:r>
            <a:r>
              <a:rPr lang="en-GB" sz="2800" baseline="30000" dirty="0">
                <a:solidFill>
                  <a:schemeClr val="bg1"/>
                </a:solidFill>
              </a:rPr>
              <a:t>9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01174" y="5156554"/>
            <a:ext cx="1546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Uranus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39494" y="5144521"/>
            <a:ext cx="1683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2.9 x 10</a:t>
            </a:r>
            <a:r>
              <a:rPr lang="en-GB" sz="2800" baseline="30000" dirty="0">
                <a:solidFill>
                  <a:schemeClr val="bg1"/>
                </a:solidFill>
              </a:rPr>
              <a:t>9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44264" y="5702289"/>
            <a:ext cx="1543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Neptune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39494" y="5702289"/>
            <a:ext cx="1683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4.5 x 10</a:t>
            </a:r>
            <a:r>
              <a:rPr lang="en-GB" sz="2800" baseline="30000" dirty="0">
                <a:solidFill>
                  <a:schemeClr val="bg1"/>
                </a:solidFill>
              </a:rPr>
              <a:t>9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73801" y="672389"/>
            <a:ext cx="17283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58100000 </a:t>
            </a:r>
            <a:endParaRPr lang="en-GB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3372632" y="1195609"/>
            <a:ext cx="200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108500000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50659" y="1695577"/>
            <a:ext cx="2323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150000000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17546" y="2226547"/>
            <a:ext cx="1981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228000000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47269" y="4067960"/>
            <a:ext cx="2887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780000000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49031" y="4589289"/>
            <a:ext cx="2262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1430000000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49031" y="5144521"/>
            <a:ext cx="2384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2900000000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39495" y="5702289"/>
            <a:ext cx="2317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4500000000 </a:t>
            </a:r>
          </a:p>
        </p:txBody>
      </p:sp>
    </p:spTree>
    <p:extLst>
      <p:ext uri="{BB962C8B-B14F-4D97-AF65-F5344CB8AC3E}">
        <p14:creationId xmlns:p14="http://schemas.microsoft.com/office/powerpoint/2010/main" val="344230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20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43405"/>
            <a:ext cx="7292454" cy="55385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4571838"/>
            <a:ext cx="23929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An E-coli bacterium is approximately 0.000001 metres long.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07741" y="213177"/>
            <a:ext cx="3130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An E-coli bacterium is approximately 0.00000025 metres wide.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40679" y="5074447"/>
            <a:ext cx="145341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1.0 × 10</a:t>
            </a:r>
            <a:r>
              <a:rPr lang="en-GB" baseline="30000" dirty="0"/>
              <a:t>-6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85154" y="1551666"/>
            <a:ext cx="145341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2.5 × 10</a:t>
            </a:r>
            <a:r>
              <a:rPr lang="en-GB" baseline="30000" dirty="0"/>
              <a:t>-7</a:t>
            </a:r>
          </a:p>
        </p:txBody>
      </p:sp>
    </p:spTree>
    <p:extLst>
      <p:ext uri="{BB962C8B-B14F-4D97-AF65-F5344CB8AC3E}">
        <p14:creationId xmlns:p14="http://schemas.microsoft.com/office/powerpoint/2010/main" val="195756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31158" y="97217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>
                <a:solidFill>
                  <a:schemeClr val="bg1"/>
                </a:solidFill>
                <a:latin typeface="Comic Sans MS" pitchFamily="66" charset="0"/>
              </a:rPr>
              <a:t>Standard Form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029914" y="1493032"/>
            <a:ext cx="8555038" cy="3814762"/>
            <a:chOff x="595556" y="1916832"/>
            <a:chExt cx="8557092" cy="3813100"/>
          </a:xfrm>
        </p:grpSpPr>
        <p:sp>
          <p:nvSpPr>
            <p:cNvPr id="4" name="Rectangle 3"/>
            <p:cNvSpPr/>
            <p:nvPr/>
          </p:nvSpPr>
          <p:spPr bwMode="auto">
            <a:xfrm>
              <a:off x="2412092" y="2205631"/>
              <a:ext cx="935262" cy="107903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" name="TextBox 18"/>
            <p:cNvSpPr txBox="1">
              <a:spLocks noChangeArrowheads="1"/>
            </p:cNvSpPr>
            <p:nvPr/>
          </p:nvSpPr>
          <p:spPr bwMode="auto">
            <a:xfrm>
              <a:off x="3491880" y="2420888"/>
              <a:ext cx="43794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 sz="4000"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6" name="TextBox 19"/>
            <p:cNvSpPr txBox="1">
              <a:spLocks noChangeArrowheads="1"/>
            </p:cNvSpPr>
            <p:nvPr/>
          </p:nvSpPr>
          <p:spPr bwMode="auto">
            <a:xfrm>
              <a:off x="3923928" y="2132856"/>
              <a:ext cx="1512168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 sz="8000"/>
                <a:t>10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076557" y="1916832"/>
              <a:ext cx="431904" cy="64741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GB"/>
            </a:p>
          </p:txBody>
        </p:sp>
        <p:cxnSp>
          <p:nvCxnSpPr>
            <p:cNvPr id="8" name="Straight Arrow Connector 22"/>
            <p:cNvCxnSpPr>
              <a:cxnSpLocks noChangeShapeType="1"/>
            </p:cNvCxnSpPr>
            <p:nvPr/>
          </p:nvCxnSpPr>
          <p:spPr bwMode="auto">
            <a:xfrm flipV="1">
              <a:off x="1979712" y="3573016"/>
              <a:ext cx="432048" cy="86409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Straight Arrow Connector 24"/>
            <p:cNvCxnSpPr>
              <a:cxnSpLocks noChangeShapeType="1"/>
            </p:cNvCxnSpPr>
            <p:nvPr/>
          </p:nvCxnSpPr>
          <p:spPr bwMode="auto">
            <a:xfrm flipH="1" flipV="1">
              <a:off x="5580112" y="2132856"/>
              <a:ext cx="648072" cy="28803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TextBox 27"/>
            <p:cNvSpPr txBox="1">
              <a:spLocks noChangeArrowheads="1"/>
            </p:cNvSpPr>
            <p:nvPr/>
          </p:nvSpPr>
          <p:spPr bwMode="auto">
            <a:xfrm>
              <a:off x="595556" y="4653136"/>
              <a:ext cx="5404788" cy="10767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GB" altLang="en-US" sz="3200">
                  <a:latin typeface="Comic Sans MS" pitchFamily="66" charset="0"/>
                </a:rPr>
                <a:t>A number between 1 and 10</a:t>
              </a:r>
            </a:p>
            <a:p>
              <a:pPr algn="ctr" eaLnBrk="1" hangingPunct="1"/>
              <a:r>
                <a:rPr lang="en-GB" altLang="en-US" sz="3200">
                  <a:latin typeface="Comic Sans MS" pitchFamily="66" charset="0"/>
                </a:rPr>
                <a:t>(but not including 10)</a:t>
              </a:r>
            </a:p>
          </p:txBody>
        </p:sp>
        <p:sp>
          <p:nvSpPr>
            <p:cNvPr id="11" name="TextBox 28"/>
            <p:cNvSpPr txBox="1">
              <a:spLocks noChangeArrowheads="1"/>
            </p:cNvSpPr>
            <p:nvPr/>
          </p:nvSpPr>
          <p:spPr bwMode="auto">
            <a:xfrm>
              <a:off x="6300192" y="2780928"/>
              <a:ext cx="2852456" cy="58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 sz="3200">
                  <a:latin typeface="Comic Sans MS" pitchFamily="66" charset="0"/>
                </a:rPr>
                <a:t>A power of 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2220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31158" y="97217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>
                <a:solidFill>
                  <a:schemeClr val="bg1"/>
                </a:solidFill>
                <a:latin typeface="Comic Sans MS" pitchFamily="66" charset="0"/>
              </a:rPr>
              <a:t>Standard Form</a:t>
            </a: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2238327" y="1240217"/>
            <a:ext cx="751998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4400"/>
              <a:t>20000000000000000000000000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 flipH="1">
            <a:off x="3751215" y="2103817"/>
            <a:ext cx="430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This number is HUGE!!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27252" y="2103817"/>
            <a:ext cx="6983413" cy="10779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dirty="0">
                <a:latin typeface="Comic Sans MS" pitchFamily="66" charset="0"/>
              </a:rPr>
              <a:t>It is much easier to write the number in standard form</a:t>
            </a:r>
          </a:p>
        </p:txBody>
      </p:sp>
      <p:grpSp>
        <p:nvGrpSpPr>
          <p:cNvPr id="15" name="Group 12"/>
          <p:cNvGrpSpPr>
            <a:grpSpLocks/>
          </p:cNvGrpSpPr>
          <p:nvPr/>
        </p:nvGrpSpPr>
        <p:grpSpPr bwMode="auto">
          <a:xfrm>
            <a:off x="3103115" y="2175254"/>
            <a:ext cx="6499625" cy="3172008"/>
            <a:chOff x="1979712" y="1916832"/>
            <a:chExt cx="6501185" cy="3170475"/>
          </a:xfrm>
        </p:grpSpPr>
        <p:sp>
          <p:nvSpPr>
            <p:cNvPr id="16" name="Rectangle 15"/>
            <p:cNvSpPr/>
            <p:nvPr/>
          </p:nvSpPr>
          <p:spPr bwMode="auto">
            <a:xfrm>
              <a:off x="2412016" y="2205617"/>
              <a:ext cx="935261" cy="107897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17" name="TextBox 14"/>
            <p:cNvSpPr txBox="1">
              <a:spLocks noChangeArrowheads="1"/>
            </p:cNvSpPr>
            <p:nvPr/>
          </p:nvSpPr>
          <p:spPr bwMode="auto">
            <a:xfrm>
              <a:off x="3491880" y="2420888"/>
              <a:ext cx="43794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 sz="4000"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18" name="TextBox 15"/>
            <p:cNvSpPr txBox="1">
              <a:spLocks noChangeArrowheads="1"/>
            </p:cNvSpPr>
            <p:nvPr/>
          </p:nvSpPr>
          <p:spPr bwMode="auto">
            <a:xfrm>
              <a:off x="3923928" y="2132856"/>
              <a:ext cx="1512168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 sz="8000"/>
                <a:t>10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076480" y="1916832"/>
              <a:ext cx="431904" cy="6473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GB"/>
            </a:p>
          </p:txBody>
        </p:sp>
        <p:cxnSp>
          <p:nvCxnSpPr>
            <p:cNvPr id="20" name="Straight Arrow Connector 17"/>
            <p:cNvCxnSpPr>
              <a:cxnSpLocks noChangeShapeType="1"/>
            </p:cNvCxnSpPr>
            <p:nvPr/>
          </p:nvCxnSpPr>
          <p:spPr bwMode="auto">
            <a:xfrm flipV="1">
              <a:off x="1979712" y="3573016"/>
              <a:ext cx="432048" cy="86409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Arrow Connector 18"/>
            <p:cNvCxnSpPr>
              <a:cxnSpLocks noChangeShapeType="1"/>
            </p:cNvCxnSpPr>
            <p:nvPr/>
          </p:nvCxnSpPr>
          <p:spPr bwMode="auto">
            <a:xfrm flipH="1" flipV="1">
              <a:off x="5580112" y="2132856"/>
              <a:ext cx="648072" cy="28803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TextBox 19"/>
            <p:cNvSpPr txBox="1">
              <a:spLocks noChangeArrowheads="1"/>
            </p:cNvSpPr>
            <p:nvPr/>
          </p:nvSpPr>
          <p:spPr bwMode="auto">
            <a:xfrm>
              <a:off x="2134831" y="4256636"/>
              <a:ext cx="4093352" cy="830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GB" altLang="en-US" dirty="0">
                  <a:latin typeface="Comic Sans MS" pitchFamily="66" charset="0"/>
                </a:rPr>
                <a:t>A number between 1 and 10</a:t>
              </a:r>
            </a:p>
            <a:p>
              <a:pPr algn="ctr" eaLnBrk="1" hangingPunct="1"/>
              <a:r>
                <a:rPr lang="en-GB" altLang="en-US" dirty="0">
                  <a:latin typeface="Comic Sans MS" pitchFamily="66" charset="0"/>
                </a:rPr>
                <a:t>(but not including 10)</a:t>
              </a:r>
            </a:p>
          </p:txBody>
        </p:sp>
        <p:sp>
          <p:nvSpPr>
            <p:cNvPr id="23" name="TextBox 20"/>
            <p:cNvSpPr txBox="1">
              <a:spLocks noChangeArrowheads="1"/>
            </p:cNvSpPr>
            <p:nvPr/>
          </p:nvSpPr>
          <p:spPr bwMode="auto">
            <a:xfrm>
              <a:off x="6300192" y="2780928"/>
              <a:ext cx="2180705" cy="461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>
                  <a:latin typeface="Comic Sans MS" pitchFamily="66" charset="0"/>
                </a:rPr>
                <a:t>A power of 10</a:t>
              </a:r>
            </a:p>
          </p:txBody>
        </p:sp>
      </p:grp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678190" y="2392742"/>
            <a:ext cx="698500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800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2309765" y="1959354"/>
            <a:ext cx="217487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Oval 24"/>
          <p:cNvSpPr>
            <a:spLocks noChangeArrowheads="1"/>
          </p:cNvSpPr>
          <p:nvPr/>
        </p:nvSpPr>
        <p:spPr bwMode="auto">
          <a:xfrm>
            <a:off x="9726565" y="1600579"/>
            <a:ext cx="71437" cy="7302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199140" y="2248279"/>
            <a:ext cx="576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261437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 tmFilter="0,0; .5, 0; 1, 1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6 2.59259E-6 C -0.00664 -0.01597 -0.00911 -0.04398 -0.01484 -0.05834 C -0.01614 -0.0676 -0.01719 -0.07454 -0.02239 -0.07778 C -0.02943 -0.07361 -0.02982 -0.06088 -0.03307 -0.05139 C -0.03398 -0.04514 -0.03411 -0.03588 -0.0362 -0.03056 C -0.03828 -0.02523 -0.0388 -0.02153 -0.03945 -0.01528 C -0.04219 -0.0301 -0.04206 -0.04607 -0.04492 -0.06111 C -0.0457 -0.06435 -0.04622 -0.06829 -0.04766 -0.06945 C -0.04961 -0.07037 -0.0526 -0.07222 -0.0526 -0.07199 C -0.05846 -0.06968 -0.05872 -0.06297 -0.06016 -0.05417 C -0.06068 -0.05139 -0.06133 -0.04861 -0.06185 -0.04584 C -0.06211 -0.04445 -0.06263 -0.04167 -0.06263 -0.04144 C -0.06237 -0.03102 -0.06185 -0.02037 -0.06185 -0.00972 C -0.06185 -0.00695 -0.06224 -0.01528 -0.06263 -0.01806 C -0.06328 -0.02176 -0.06367 -0.02547 -0.06419 -0.02917 C -0.06536 -0.03889 -0.06654 -0.04885 -0.0681 -0.05834 C -0.06849 -0.06111 -0.06823 -0.06505 -0.0694 -0.06667 C -0.07122 -0.06852 -0.07435 -0.07222 -0.07435 -0.07199 C -0.07643 -0.07176 -0.07904 -0.07222 -0.08138 -0.07084 C -0.08372 -0.06922 -0.0845 -0.05834 -0.0845 -0.0581 C -0.08476 -0.05185 -0.08502 -0.04537 -0.08529 -0.03889 C -0.08555 -0.03056 -0.08489 -0.02199 -0.08607 -0.01389 C -0.08633 -0.01111 -0.08698 -0.01945 -0.08724 -0.02222 C -0.08802 -0.02778 -0.08815 -0.02871 -0.0888 -0.03472 C -0.08997 -0.04815 -0.08958 -0.06435 -0.09818 -0.06945 C -0.10781 -0.06505 -0.10794 -0.03889 -0.10976 -0.025 C -0.11172 -0.03542 -0.11237 -0.0463 -0.11445 -0.05695 C -0.1151 -0.06065 -0.11562 -0.06667 -0.11758 -0.06945 C -0.11875 -0.0713 -0.1207 -0.07199 -0.12213 -0.07361 C -0.12917 -0.0706 -0.12969 -0.06065 -0.13151 -0.05 C -0.13177 -0.04676 -0.13216 -0.04352 -0.13216 -0.04028 C -0.13411 -0.00209 -0.1319 -0.01435 -0.13359 -0.04861 C -0.13424 -0.0588 -0.13698 -0.06922 -0.14167 -0.075 C -0.1418 -0.075 -0.14948 -0.07385 -0.15013 -0.07222 C -0.15104 -0.06991 -0.15117 -0.06667 -0.15169 -0.06389 C -0.15182 -0.0625 -0.15234 -0.05972 -0.15234 -0.05949 C -0.15273 -0.05648 -0.15312 -0.05324 -0.15312 -0.05 C -0.15482 -0.00972 -0.15312 -0.00857 -0.15482 -0.0375 C -0.15508 -0.04769 -0.15625 -0.06713 -0.16263 -0.07084 C -0.16654 -0.06852 -0.16758 -0.06366 -0.17096 -0.05972 C -0.17318 -0.05347 -0.17435 -0.04746 -0.17552 -0.04028 C -0.17591 -0.03611 -0.17604 -0.03195 -0.1763 -0.02778 C -0.17682 -0.025 -0.1763 -0.01713 -0.17721 -0.01945 C -0.17838 -0.02292 -0.17747 -0.02778 -0.17773 -0.03195 C -0.17943 -0.04885 -0.18151 -0.05857 -0.19023 -0.06389 C -0.19531 -0.06204 -0.19674 -0.05972 -0.1987 -0.05139 C -0.19948 -0.04861 -0.19987 -0.04584 -0.20026 -0.04306 C -0.20052 -0.04167 -0.20104 -0.03889 -0.20104 -0.03866 C -0.2013 -0.03241 -0.20026 -0.02523 -0.20182 -0.01945 C -0.20312 -0.01528 -0.20221 -0.02871 -0.20273 -0.03334 C -0.20299 -0.03704 -0.20312 -0.04074 -0.20351 -0.04445 C -0.2043 -0.05394 -0.20768 -0.06968 -0.2112 -0.07639 C -0.21276 -0.07593 -0.21445 -0.07662 -0.21588 -0.075 C -0.21875 -0.0713 -0.22174 -0.05579 -0.22344 -0.05 C -0.2237 -0.03935 -0.22344 -0.02871 -0.22422 -0.01806 C -0.22422 -0.01667 -0.22487 -0.02084 -0.225 -0.02222 C -0.22539 -0.02639 -0.22604 -0.03056 -0.22669 -0.03472 C -0.22851 -0.04977 -0.22708 -0.05996 -0.23594 -0.06528 C -0.23737 -0.06482 -0.2418 -0.06482 -0.24297 -0.06111 C -0.24388 -0.05857 -0.24414 -0.05556 -0.24466 -0.05278 C -0.24492 -0.05139 -0.24531 -0.04861 -0.24531 -0.04838 C -0.24583 -0.03797 -0.24648 -0.02732 -0.24687 -0.01667 C -0.24713 -0.01204 -0.24726 -0.02593 -0.24752 -0.03056 C -0.24766 -0.03334 -0.24779 -0.03611 -0.24831 -0.03889 C -0.24948 -0.04931 -0.25169 -0.06343 -0.2569 -0.06945 C -0.2638 -0.06736 -0.26263 -0.06528 -0.26627 -0.05556 C -0.26706 -0.05301 -0.26784 -0.04722 -0.26784 -0.04699 C -0.26797 -0.04306 -0.26745 -0.03843 -0.26849 -0.03472 C -0.26888 -0.03334 -0.26953 -0.0375 -0.27005 -0.03889 C -0.27669 -0.05903 -0.26797 -0.0331 -0.27239 -0.04861 C -0.27539 -0.05972 -0.27396 -0.06227 -0.28073 -0.06528 C -0.28711 -0.0625 -0.28815 -0.05648 -0.28945 -0.04584 C -0.28971 -0.04074 -0.28984 -0.03565 -0.29023 -0.03056 C -0.29023 -0.02824 -0.2901 -0.02523 -0.29101 -0.02361 C -0.29141 -0.02269 -0.29167 -0.02639 -0.2918 -0.02778 C -0.29219 -0.03056 -0.29219 -0.03334 -0.29245 -0.03611 C -0.29375 -0.04746 -0.29531 -0.05996 -0.30169 -0.06389 C -0.30755 -0.0625 -0.30807 -0.06204 -0.31094 -0.05417 C -0.3112 -0.05232 -0.31133 -0.05047 -0.31172 -0.04861 C -0.31198 -0.0463 -0.3112 -0.04097 -0.31263 -0.04167 C -0.31393 -0.04236 -0.31458 -0.0551 -0.3151 -0.05695 C -0.31614 -0.06111 -0.32187 -0.06389 -0.32187 -0.06366 C -0.32435 -0.06343 -0.32721 -0.06389 -0.32943 -0.0625 C -0.33138 -0.06158 -0.33437 -0.05695 -0.33437 -0.05672 C -0.33594 -0.05255 -0.33724 -0.04815 -0.33815 -0.04306 C -0.33841 -0.03287 -0.33828 -0.02269 -0.3388 -0.0125 C -0.33893 -0.01111 -0.33932 -0.01528 -0.33945 -0.01667 C -0.34193 -0.03125 -0.33828 -0.01065 -0.34193 -0.03056 C -0.34492 -0.0456 -0.34258 -0.04422 -0.34739 -0.05695 C -0.34844 -0.05949 -0.35052 -0.05949 -0.35182 -0.06111 C -0.35807 -0.05857 -0.35833 -0.05185 -0.35976 -0.04306 C -0.36029 -0.04028 -0.36107 -0.03472 -0.36107 -0.03449 C -0.36133 -0.02871 -0.36068 -0.02222 -0.36172 -0.01667 C -0.36263 -0.01389 -0.36302 -0.02222 -0.36354 -0.025 C -0.36406 -0.02778 -0.36458 -0.03056 -0.3651 -0.03334 C -0.36641 -0.04051 -0.36719 -0.04445 -0.36992 -0.05 C -0.3707 -0.05139 -0.3707 -0.05324 -0.37148 -0.05417 C -0.37279 -0.05579 -0.37604 -0.05695 -0.37604 -0.05672 C -0.38073 -0.05278 -0.37969 -0.04954 -0.38138 -0.04028 C -0.38164 -0.03889 -0.38216 -0.03611 -0.38216 -0.03588 C -0.38242 -0.03102 -0.3819 -0.0257 -0.38294 -0.02084 C -0.38372 -0.01829 -0.38346 -0.02639 -0.38385 -0.02917 C -0.38411 -0.03195 -0.38476 -0.03472 -0.38529 -0.0375 C -0.38607 -0.04167 -0.38672 -0.05162 -0.38893 -0.05417 C -0.39062 -0.05579 -0.39388 -0.05695 -0.39388 -0.05672 C -0.40078 -0.05278 -0.40208 -0.0382 -0.40377 -0.02639 C -0.4043 -0.03195 -0.40638 -0.05 -0.40911 -0.05417 C -0.41042 -0.05602 -0.4125 -0.05672 -0.4138 -0.05834 C -0.41536 -0.05787 -0.41966 -0.05787 -0.42096 -0.05417 C -0.42213 -0.05047 -0.42252 -0.04584 -0.42318 -0.04167 C -0.42344 -0.04028 -0.42409 -0.0375 -0.42409 -0.03727 C -0.42435 -0.03426 -0.42305 -0.02871 -0.42487 -0.02778 C -0.42643 -0.02685 -0.42539 -0.03357 -0.42643 -0.03611 C -0.43021 -0.04699 -0.42877 -0.04121 -0.43073 -0.05278 C -0.43099 -0.0544 -0.4319 -0.05556 -0.43229 -0.05695 C -0.43268 -0.05834 -0.43255 -0.06019 -0.43307 -0.06111 C -0.4345 -0.06343 -0.43789 -0.06667 -0.43789 -0.06644 C -0.44206 -0.06528 -0.44401 -0.06574 -0.44557 -0.05834 C -0.44583 -0.05463 -0.44609 -0.05093 -0.44635 -0.04722 C -0.44661 -0.04121 -0.44648 -0.03519 -0.44713 -0.02917 C -0.44726 -0.02778 -0.44766 -0.03195 -0.44805 -0.03334 C -0.45169 -0.04653 -0.447 -0.02431 -0.45104 -0.04584 C -0.45299 -0.05672 -0.45534 -0.06829 -0.46211 -0.07222 C -0.46992 -0.06852 -0.46862 -0.05116 -0.47266 -0.04028 C -0.47292 -0.03611 -0.47174 -0.03079 -0.47357 -0.02778 C -0.47474 -0.0257 -0.47461 -0.03334 -0.47513 -0.03611 C -0.47552 -0.03889 -0.47552 -0.04167 -0.47578 -0.04445 C -0.47617 -0.04722 -0.47695 -0.05 -0.47734 -0.05278 C -0.47773 -0.05417 -0.47734 -0.05648 -0.47812 -0.05695 C -0.47969 -0.05787 -0.48281 -0.05972 -0.48281 -0.05949 C -0.48854 -0.05695 -0.4888 -0.04885 -0.49114 -0.04028 C -0.49141 -0.0375 -0.49036 -0.03195 -0.49206 -0.03195 C -0.49375 -0.03195 -0.4931 -0.0375 -0.49362 -0.04028 C -0.49479 -0.04722 -0.49531 -0.05185 -0.49844 -0.05695 C -0.49948 -0.0625 -0.50013 -0.06482 -0.50273 -0.06806 C -0.50729 -0.06736 -0.51198 -0.07037 -0.51432 -0.0625 C -0.51432 -0.06227 -0.51641 -0.05209 -0.5168 -0.05 C -0.51732 -0.04722 -0.51836 -0.04167 -0.51836 -0.04144 C -0.51862 -0.03565 -0.51745 -0.02871 -0.51927 -0.02361 C -0.51966 -0.02269 -0.52122 -0.03982 -0.52135 -0.04167 C -0.52292 -0.05232 -0.52331 -0.06412 -0.52995 -0.06806 C -0.53359 -0.06644 -0.53502 -0.06667 -0.53698 -0.06111 C -0.53854 -0.04954 -0.53971 -0.04005 -0.54062 -0.02778 C -0.5431 -0.03982 -0.54453 -0.0507 -0.5487 -0.06111 C -0.55039 -0.06621 -0.55065 -0.06898 -0.55391 -0.07084 C -0.55508 -0.07037 -0.55612 -0.07037 -0.55703 -0.06945 C -0.55872 -0.06806 -0.56185 -0.06389 -0.56185 -0.06366 C -0.56328 -0.04977 -0.56367 -0.03704 -0.56393 -0.02222 C -0.56497 -0.03472 -0.56706 -0.05926 -0.57331 -0.06667 C -0.57617 -0.06597 -0.57956 -0.06713 -0.58164 -0.06389 C -0.5845 -0.06019 -0.58476 -0.05232 -0.58659 -0.04722 C -0.58789 -0.0382 -0.58893 -0.02871 -0.58971 -0.01945 C -0.58971 0.00278 -0.58971 -0.00556 -0.58971 0.00555 " pathEditMode="relative" rAng="0" ptsTypes="AAAAAAAAAAAAAAAAAAAAAAAAAAAAAAAAAAAAAAAAAAAAAAAAAAAAAAAAAAAAAAAAAAAAAAAAAAAAAAAAAAAAAAAAAAAAAAAAAAAAAAAAAAAAAAAAAAAAAAAAAAAAAAAAAAAAAAAAAAAAAAAAAAAAAAAAA">
                                      <p:cBhvr>
                                        <p:cTn id="49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06" y="-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  <p:bldP spid="14" grpId="0" animBg="1"/>
      <p:bldP spid="14" grpId="1" animBg="1"/>
      <p:bldP spid="24" grpId="0"/>
      <p:bldP spid="26" grpId="0" animBg="1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3079419" y="1247373"/>
            <a:ext cx="48387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4400"/>
              <a:t>0.000000000000006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 flipH="1">
            <a:off x="3655682" y="2183998"/>
            <a:ext cx="4308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This number is Tiny!!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58694" y="2112560"/>
            <a:ext cx="6985000" cy="10763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dirty="0">
                <a:latin typeface="Comic Sans MS" pitchFamily="66" charset="0"/>
              </a:rPr>
              <a:t>It is much easier to write the number in standard form</a:t>
            </a: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3162665" y="2255435"/>
            <a:ext cx="6344542" cy="3094483"/>
            <a:chOff x="2134832" y="1916832"/>
            <a:chExt cx="6346065" cy="3092987"/>
          </a:xfrm>
        </p:grpSpPr>
        <p:sp>
          <p:nvSpPr>
            <p:cNvPr id="6" name="Rectangle 5"/>
            <p:cNvSpPr/>
            <p:nvPr/>
          </p:nvSpPr>
          <p:spPr bwMode="auto">
            <a:xfrm>
              <a:off x="2412016" y="2205617"/>
              <a:ext cx="935261" cy="107897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7" name="TextBox 14"/>
            <p:cNvSpPr txBox="1">
              <a:spLocks noChangeArrowheads="1"/>
            </p:cNvSpPr>
            <p:nvPr/>
          </p:nvSpPr>
          <p:spPr bwMode="auto">
            <a:xfrm>
              <a:off x="3491880" y="2420888"/>
              <a:ext cx="43794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 sz="4000">
                  <a:latin typeface="Tahoma" pitchFamily="34" charset="0"/>
                  <a:cs typeface="Tahoma" pitchFamily="34" charset="0"/>
                </a:rPr>
                <a:t>x</a:t>
              </a:r>
            </a:p>
          </p:txBody>
        </p:sp>
        <p:sp>
          <p:nvSpPr>
            <p:cNvPr id="8" name="TextBox 15"/>
            <p:cNvSpPr txBox="1">
              <a:spLocks noChangeArrowheads="1"/>
            </p:cNvSpPr>
            <p:nvPr/>
          </p:nvSpPr>
          <p:spPr bwMode="auto">
            <a:xfrm>
              <a:off x="3923928" y="2132856"/>
              <a:ext cx="1512168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 sz="8000"/>
                <a:t>10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076480" y="1916832"/>
              <a:ext cx="431904" cy="64738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>
                <a:defRPr/>
              </a:pPr>
              <a:endParaRPr lang="en-GB"/>
            </a:p>
          </p:txBody>
        </p:sp>
        <p:cxnSp>
          <p:nvCxnSpPr>
            <p:cNvPr id="10" name="Straight Arrow Connector 17"/>
            <p:cNvCxnSpPr>
              <a:cxnSpLocks noChangeShapeType="1"/>
              <a:endCxn id="14" idx="2"/>
            </p:cNvCxnSpPr>
            <p:nvPr/>
          </p:nvCxnSpPr>
          <p:spPr bwMode="auto">
            <a:xfrm flipV="1">
              <a:off x="2519197" y="3455963"/>
              <a:ext cx="385061" cy="722853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Arrow Connector 18"/>
            <p:cNvCxnSpPr>
              <a:cxnSpLocks noChangeShapeType="1"/>
            </p:cNvCxnSpPr>
            <p:nvPr/>
          </p:nvCxnSpPr>
          <p:spPr bwMode="auto">
            <a:xfrm flipH="1" flipV="1">
              <a:off x="5580112" y="2132856"/>
              <a:ext cx="648072" cy="288032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Box 19"/>
            <p:cNvSpPr txBox="1">
              <a:spLocks noChangeArrowheads="1"/>
            </p:cNvSpPr>
            <p:nvPr/>
          </p:nvSpPr>
          <p:spPr bwMode="auto">
            <a:xfrm>
              <a:off x="2134832" y="4179148"/>
              <a:ext cx="4093351" cy="830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GB" altLang="en-US" dirty="0">
                  <a:latin typeface="Comic Sans MS" pitchFamily="66" charset="0"/>
                </a:rPr>
                <a:t>A number between 1 and 10</a:t>
              </a:r>
            </a:p>
            <a:p>
              <a:pPr algn="ctr" eaLnBrk="1" hangingPunct="1"/>
              <a:r>
                <a:rPr lang="en-GB" altLang="en-US" dirty="0">
                  <a:latin typeface="Comic Sans MS" pitchFamily="66" charset="0"/>
                </a:rPr>
                <a:t>(but not including 10)</a:t>
              </a:r>
            </a:p>
          </p:txBody>
        </p:sp>
        <p:sp>
          <p:nvSpPr>
            <p:cNvPr id="13" name="TextBox 20"/>
            <p:cNvSpPr txBox="1">
              <a:spLocks noChangeArrowheads="1"/>
            </p:cNvSpPr>
            <p:nvPr/>
          </p:nvSpPr>
          <p:spPr bwMode="auto">
            <a:xfrm>
              <a:off x="6300192" y="2780928"/>
              <a:ext cx="2180705" cy="461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en-US">
                  <a:latin typeface="Comic Sans MS" pitchFamily="66" charset="0"/>
                </a:rPr>
                <a:t>A power of 10</a:t>
              </a:r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582657" y="2472923"/>
            <a:ext cx="698500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8000">
                <a:solidFill>
                  <a:srgbClr val="FF0000"/>
                </a:solidFill>
              </a:rPr>
              <a:t>6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7614907" y="1896660"/>
            <a:ext cx="215900" cy="0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Oval 24"/>
          <p:cNvSpPr>
            <a:spLocks noChangeArrowheads="1"/>
          </p:cNvSpPr>
          <p:nvPr/>
        </p:nvSpPr>
        <p:spPr bwMode="auto">
          <a:xfrm>
            <a:off x="3491339" y="1764126"/>
            <a:ext cx="71438" cy="73025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32169" y="2328460"/>
            <a:ext cx="647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-15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931158" y="97217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>
                <a:solidFill>
                  <a:schemeClr val="bg1"/>
                </a:solidFill>
                <a:latin typeface="Comic Sans MS" pitchFamily="66" charset="0"/>
              </a:rPr>
              <a:t>Standard Form</a:t>
            </a:r>
          </a:p>
        </p:txBody>
      </p:sp>
    </p:spTree>
    <p:extLst>
      <p:ext uri="{BB962C8B-B14F-4D97-AF65-F5344CB8AC3E}">
        <p14:creationId xmlns:p14="http://schemas.microsoft.com/office/powerpoint/2010/main" val="73453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 tmFilter="0,0; .5, 0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44444E-6 C 0.00039 -0.0169 -0.00481 -0.0595 0.00704 -0.07362 C 0.00977 -0.07315 0.01224 -0.07338 0.01498 -0.07223 C 0.01732 -0.0713 0.02097 -0.05695 0.02201 -0.05278 C 0.02305 -0.04862 0.02409 -0.04445 0.02513 -0.04028 C 0.02579 -0.0375 0.0267 -0.03195 0.0267 -0.03172 C 0.02787 -0.04237 0.02878 -0.05625 0.03217 -0.06528 C 0.03386 -0.06968 0.0392 -0.075 0.0392 -0.07477 C 0.04519 -0.07223 0.04584 -0.07061 0.04792 -0.05973 C 0.04831 -0.05695 0.04896 -0.05417 0.04948 -0.05139 C 0.04974 -0.05 0.05026 -0.04723 0.05026 -0.047 C 0.05092 -0.05579 0.05026 -0.05926 0.05417 -0.06389 C 0.05573 -0.06991 0.0599 -0.075 0.06355 -0.07778 C 0.06511 -0.07894 0.06823 -0.08056 0.06823 -0.08033 C 0.0724 -0.07801 0.07474 -0.06968 0.07605 -0.0625 C 0.07644 -0.05139 0.07605 -0.04028 0.07683 -0.02917 C 0.07722 -0.02593 0.07722 -0.03565 0.07761 -0.03889 C 0.07774 -0.04028 0.07813 -0.04167 0.07839 -0.04306 C 0.08086 -0.05834 0.08112 -0.05741 0.08711 -0.06806 C 0.08868 -0.0676 0.09024 -0.06806 0.0918 -0.06667 C 0.09245 -0.06598 0.09219 -0.06389 0.09258 -0.0625 C 0.09545 -0.05255 0.09297 -0.06505 0.09571 -0.05278 C 0.09636 -0.05 0.09727 -0.04445 0.09727 -0.04422 C 0.09792 -0.05371 0.09896 -0.06204 0.10039 -0.07084 C 0.10118 -0.07593 0.1043 -0.08473 0.1043 -0.0845 C 0.1069 -0.08403 0.11003 -0.08496 0.11211 -0.08195 C 0.1142 -0.07894 0.11537 -0.072 0.1168 -0.06806 C 0.11732 -0.06297 0.11875 -0.05787 0.11914 -0.05278 C 0.11967 -0.04815 0.12071 -0.03889 0.12071 -0.03866 C 0.12123 -0.0426 0.12162 -0.0463 0.12227 -0.05 C 0.12279 -0.05278 0.12383 -0.05834 0.12383 -0.05811 C 0.12435 -0.06667 0.12318 -0.07362 0.12787 -0.07639 C 0.13881 -0.07477 0.13737 -0.07801 0.13881 -0.0625 C 0.13907 -0.0551 0.13894 -0.04769 0.13959 -0.04028 C 0.13972 -0.03889 0.14024 -0.04306 0.14037 -0.04445 C 0.14076 -0.04723 0.14089 -0.05 0.14115 -0.05278 C 0.14206 -0.06042 0.14597 -0.07338 0.14974 -0.07778 C 0.15118 -0.07755 0.15677 -0.07778 0.15834 -0.07362 C 0.16159 -0.06412 0.16276 -0.04422 0.16394 -0.03334 C 0.16589 -0.04792 0.16732 -0.06598 0.17487 -0.075 C 0.1793 -0.07292 0.18177 -0.07107 0.18503 -0.06528 C 0.1875 -0.05186 0.18737 -0.05811 0.18815 -0.03612 C 0.18894 -0.04028 0.18907 -0.0463 0.1905 -0.05 C 0.19115 -0.05162 0.19219 -0.05255 0.19284 -0.05417 C 0.19909 -0.06737 0.1905 -0.05 0.19519 -0.0625 C 0.19727 -0.06806 0.20026 -0.07431 0.20391 -0.07639 C 0.20821 -0.07454 0.20743 -0.07269 0.2086 -0.06528 C 0.20886 -0.05695 0.20899 -0.04862 0.20938 -0.04028 C 0.20938 -0.03889 0.20938 -0.03612 0.21016 -0.03612 C 0.21094 -0.03612 0.21081 -0.03889 0.21094 -0.04028 C 0.21133 -0.04306 0.21133 -0.04584 0.21172 -0.04862 C 0.21329 -0.0595 0.21563 -0.0713 0.22188 -0.075 C 0.22448 -0.07454 0.22722 -0.07547 0.22969 -0.07362 C 0.23086 -0.07292 0.23086 -0.06991 0.23125 -0.06806 C 0.23282 -0.06181 0.23321 -0.0551 0.23438 -0.04862 C 0.23477 -0.0426 0.23321 -0.03542 0.23516 -0.03056 C 0.23633 -0.02778 0.23763 -0.03565 0.23829 -0.03889 C 0.23881 -0.04167 0.23946 -0.04445 0.23998 -0.04723 C 0.24154 -0.05649 0.24388 -0.06528 0.24857 -0.07084 C 0.24987 -0.06991 0.25131 -0.06945 0.25248 -0.06806 C 0.25521 -0.06459 0.2573 -0.04514 0.25795 -0.03889 C 0.26237 -0.0507 0.25847 -0.06551 0.26732 -0.07084 C 0.27292 -0.0676 0.27058 -0.06968 0.27435 -0.06528 C 0.27839 -0.05487 0.27982 -0.04399 0.28151 -0.03195 C 0.28269 -0.04561 0.28073 -0.06112 0.28855 -0.06806 C 0.30586 -0.06575 0.30026 -0.06459 0.30105 -0.02639 C 0.30326 -0.04213 0.30782 -0.06366 0.31758 -0.06806 C 0.31954 -0.0676 0.32214 -0.06875 0.32383 -0.06667 C 0.325 -0.06505 0.32487 -0.06112 0.32539 -0.05834 C 0.32565 -0.05695 0.32618 -0.05417 0.32618 -0.05394 C 0.32709 -0.04352 0.32813 -0.03287 0.3293 -0.02223 C 0.33008 -0.03519 0.33047 -0.04885 0.33477 -0.05973 C 0.3362 -0.0632 0.33763 -0.06667 0.33946 -0.06945 C 0.34089 -0.07176 0.34414 -0.075 0.34414 -0.07477 C 0.34493 -0.07477 0.35157 -0.07292 0.35196 -0.07223 C 0.35313 -0.07014 0.35391 -0.05996 0.3543 -0.05695 C 0.35521 -0.01991 0.35521 -0.03658 0.35521 -0.00695 " pathEditMode="relative" rAng="0" ptsTypes="AAAAAAAAAAAAAAAAAAAAAAAAAAAAAAAAAAAAAAAAAAAAAAAAAAAAAAAAAAAAAAAAAAAAAAAAAAAAA">
                                      <p:cBhvr>
                                        <p:cTn id="4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21" y="-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animBg="1"/>
      <p:bldP spid="4" grpId="1" animBg="1"/>
      <p:bldP spid="14" grpId="0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44806" y="124512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>
                <a:solidFill>
                  <a:schemeClr val="bg1"/>
                </a:solidFill>
                <a:latin typeface="Comic Sans MS" pitchFamily="66" charset="0"/>
              </a:rPr>
              <a:t>Let’s try some together...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977629" y="1643158"/>
            <a:ext cx="511175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sz="3200" dirty="0">
                <a:latin typeface="Comic Sans MS" pitchFamily="66" charset="0"/>
              </a:rPr>
              <a:t>900000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 sz="3200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sz="3200" dirty="0">
                <a:latin typeface="Comic Sans MS" pitchFamily="66" charset="0"/>
              </a:rPr>
              <a:t>78000000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 sz="3200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sz="3200" dirty="0">
                <a:latin typeface="Comic Sans MS" pitchFamily="66" charset="0"/>
              </a:rPr>
              <a:t>0.0000005</a:t>
            </a:r>
          </a:p>
          <a:p>
            <a:pPr eaLnBrk="1" hangingPunct="1">
              <a:buFont typeface="Times New Roman" pitchFamily="18" charset="0"/>
              <a:buAutoNum type="alphaLcParenR"/>
            </a:pPr>
            <a:endParaRPr lang="en-GB" altLang="en-US" sz="3200" dirty="0">
              <a:latin typeface="Comic Sans MS" pitchFamily="66" charset="0"/>
            </a:endParaRPr>
          </a:p>
          <a:p>
            <a:pPr eaLnBrk="1" hangingPunct="1">
              <a:buFont typeface="Times New Roman" pitchFamily="18" charset="0"/>
              <a:buAutoNum type="alphaLcParenR"/>
            </a:pPr>
            <a:r>
              <a:rPr lang="en-GB" altLang="en-US" sz="3200" dirty="0">
                <a:latin typeface="Comic Sans MS" pitchFamily="66" charset="0"/>
              </a:rPr>
              <a:t>0.00000123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C39757-D971-4C9C-B032-25D4BDF664CA}"/>
              </a:ext>
            </a:extLst>
          </p:cNvPr>
          <p:cNvSpPr txBox="1"/>
          <p:nvPr/>
        </p:nvSpPr>
        <p:spPr>
          <a:xfrm>
            <a:off x="8750105" y="1643158"/>
            <a:ext cx="2658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9 x 10</a:t>
            </a:r>
            <a:r>
              <a:rPr lang="en-GB" sz="2800" baseline="30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3E9D8E-4ED3-4141-83AA-A63A0CD68D1F}"/>
              </a:ext>
            </a:extLst>
          </p:cNvPr>
          <p:cNvSpPr txBox="1"/>
          <p:nvPr/>
        </p:nvSpPr>
        <p:spPr>
          <a:xfrm>
            <a:off x="8750104" y="2667755"/>
            <a:ext cx="2658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7.8 x 10</a:t>
            </a:r>
            <a:r>
              <a:rPr lang="en-GB" sz="2800" baseline="30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2DB06A-9B68-41A5-8AE1-8C188A850320}"/>
              </a:ext>
            </a:extLst>
          </p:cNvPr>
          <p:cNvSpPr txBox="1"/>
          <p:nvPr/>
        </p:nvSpPr>
        <p:spPr>
          <a:xfrm>
            <a:off x="8607083" y="3692352"/>
            <a:ext cx="2658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5 x 10</a:t>
            </a:r>
            <a:r>
              <a:rPr lang="en-GB" sz="2800" baseline="30000" dirty="0">
                <a:solidFill>
                  <a:srgbClr val="FF0000"/>
                </a:solidFill>
              </a:rPr>
              <a:t>-7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C090E5-219C-47E7-9FDC-3728A58BBF0A}"/>
              </a:ext>
            </a:extLst>
          </p:cNvPr>
          <p:cNvSpPr txBox="1"/>
          <p:nvPr/>
        </p:nvSpPr>
        <p:spPr>
          <a:xfrm>
            <a:off x="8607082" y="4532283"/>
            <a:ext cx="2658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1.23 x 10</a:t>
            </a:r>
            <a:r>
              <a:rPr lang="en-GB" sz="2800" baseline="30000" dirty="0">
                <a:solidFill>
                  <a:srgbClr val="FF0000"/>
                </a:solidFill>
              </a:rPr>
              <a:t>-6</a:t>
            </a:r>
          </a:p>
        </p:txBody>
      </p:sp>
    </p:spTree>
    <p:extLst>
      <p:ext uri="{BB962C8B-B14F-4D97-AF65-F5344CB8AC3E}">
        <p14:creationId xmlns:p14="http://schemas.microsoft.com/office/powerpoint/2010/main" val="57886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1204D0FC17C942829FAA371BEF1116" ma:contentTypeVersion="7" ma:contentTypeDescription="Create a new document." ma:contentTypeScope="" ma:versionID="a235812aa3f8acf769715af7725773db">
  <xsd:schema xmlns:xsd="http://www.w3.org/2001/XMLSchema" xmlns:xs="http://www.w3.org/2001/XMLSchema" xmlns:p="http://schemas.microsoft.com/office/2006/metadata/properties" xmlns:ns2="f45c64de-80c6-4060-b669-b1ce3442f828" xmlns:ns3="a275ba49-db92-471d-8c08-cd84a3a06beb" targetNamespace="http://schemas.microsoft.com/office/2006/metadata/properties" ma:root="true" ma:fieldsID="d732685ca93e4f868118398c42de050e" ns2:_="" ns3:_="">
    <xsd:import namespace="f45c64de-80c6-4060-b669-b1ce3442f828"/>
    <xsd:import namespace="a275ba49-db92-471d-8c08-cd84a3a06b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c64de-80c6-4060-b669-b1ce3442f8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75ba49-db92-471d-8c08-cd84a3a06be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D14AA6-A186-41B3-BD61-5136285F54B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2E6B81-0D3B-415E-9292-5A5A7036CB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5c64de-80c6-4060-b669-b1ce3442f828"/>
    <ds:schemaRef ds:uri="a275ba49-db92-471d-8c08-cd84a3a06b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943AC26-9C10-4BD0-832A-C836FA69E3D2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a275ba49-db92-471d-8c08-cd84a3a06beb"/>
    <ds:schemaRef ds:uri="f45c64de-80c6-4060-b669-b1ce3442f828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4363</TotalTime>
  <Words>941</Words>
  <Application>Microsoft Office PowerPoint</Application>
  <PresentationFormat>Widescreen</PresentationFormat>
  <Paragraphs>248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Comic Sans MS</vt:lpstr>
      <vt:lpstr>Tahoma</vt:lpstr>
      <vt:lpstr>Times New Roman</vt:lpstr>
      <vt:lpstr>Verdana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Todays Objectives – Have you met them?</vt:lpstr>
      <vt:lpstr>PowerPoint Presentation</vt:lpstr>
    </vt:vector>
  </TitlesOfParts>
  <Company>MidKent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 started</dc:title>
  <dc:creator>Damian Rollinson</dc:creator>
  <cp:lastModifiedBy>Janet Williamson</cp:lastModifiedBy>
  <cp:revision>81</cp:revision>
  <cp:lastPrinted>2017-05-19T11:56:43Z</cp:lastPrinted>
  <dcterms:created xsi:type="dcterms:W3CDTF">2017-05-17T10:50:23Z</dcterms:created>
  <dcterms:modified xsi:type="dcterms:W3CDTF">2020-05-01T15:53:28Z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0x010100371204D0FC17C942829FAA371BEF1116</vt:lpwstr>
  </property>
</Properties>
</file>