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4"/>
  </p:notesMasterIdLst>
  <p:sldIdLst>
    <p:sldId id="258" r:id="rId6"/>
    <p:sldId id="287" r:id="rId7"/>
    <p:sldId id="259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6" r:id="rId17"/>
    <p:sldId id="281" r:id="rId18"/>
    <p:sldId id="282" r:id="rId19"/>
    <p:sldId id="283" r:id="rId20"/>
    <p:sldId id="284" r:id="rId21"/>
    <p:sldId id="268" r:id="rId22"/>
    <p:sldId id="270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60" d="100"/>
          <a:sy n="60" d="100"/>
        </p:scale>
        <p:origin x="90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49850-C4CD-44F6-A1E0-83FDAA6D5436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4946-F840-4432-A32D-D6DE0E4EA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4946-F840-4432-A32D-D6DE0E4EAA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32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4946-F840-4432-A32D-D6DE0E4EAA9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88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Cover decimal places</a:t>
            </a:r>
            <a:r>
              <a:rPr lang="en-GB" baseline="0" dirty="0" smtClean="0"/>
              <a:t> and whole numbers, nearest 10 etc.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4946-F840-4432-A32D-D6DE0E4EAA9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73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Cover rounding</a:t>
            </a:r>
            <a:r>
              <a:rPr lang="en-GB" baseline="0" dirty="0" smtClean="0"/>
              <a:t> s</a:t>
            </a:r>
            <a:r>
              <a:rPr lang="en-GB" dirty="0" smtClean="0"/>
              <a:t>ignificant figures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4946-F840-4432-A32D-D6DE0E4EAA9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70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Cover rounding</a:t>
            </a:r>
            <a:r>
              <a:rPr lang="en-GB" baseline="0" dirty="0" smtClean="0"/>
              <a:t> s</a:t>
            </a:r>
            <a:r>
              <a:rPr lang="en-GB" dirty="0" smtClean="0"/>
              <a:t>ignificant figures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4946-F840-4432-A32D-D6DE0E4EAA9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75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Cover rounding</a:t>
            </a:r>
            <a:r>
              <a:rPr lang="en-GB" baseline="0" dirty="0" smtClean="0"/>
              <a:t> s</a:t>
            </a:r>
            <a:r>
              <a:rPr lang="en-GB" dirty="0" smtClean="0"/>
              <a:t>ignificant figures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4946-F840-4432-A32D-D6DE0E4EAA9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215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4946-F840-4432-A32D-D6DE0E4EAA9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8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775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24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528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074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11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374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9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255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655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68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01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086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979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959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76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0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76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65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33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50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56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538C7-E255-47E8-9388-DC395F41058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5486400"/>
            <a:ext cx="12261669" cy="14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4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639DD-4AC2-48D8-A37A-F32F2D9B3A0C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74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svf1RGo8mg" TargetMode="External"/><Relationship Id="rId3" Type="http://schemas.openxmlformats.org/officeDocument/2006/relationships/hyperlink" Target="https://www.youtube.com/watch?v=SLze82Zcc4Y" TargetMode="External"/><Relationship Id="rId7" Type="http://schemas.openxmlformats.org/officeDocument/2006/relationships/hyperlink" Target="https://www.youtube.com/watch?v=B3h1B1MRV7g" TargetMode="External"/><Relationship Id="rId2" Type="http://schemas.openxmlformats.org/officeDocument/2006/relationships/hyperlink" Target="https://www.youtube.com/watch?v=t_bnlB2KRL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JDb7E6aCrA" TargetMode="External"/><Relationship Id="rId5" Type="http://schemas.openxmlformats.org/officeDocument/2006/relationships/hyperlink" Target="https://www.youtube.com/watch?v=QipvCwPWYqc" TargetMode="External"/><Relationship Id="rId4" Type="http://schemas.openxmlformats.org/officeDocument/2006/relationships/hyperlink" Target="https://www.youtube.com/watch?v=te89vNO5fh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502" y="91440"/>
            <a:ext cx="1159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/>
              <a:t>1-10 </a:t>
            </a:r>
            <a:r>
              <a:rPr lang="en-GB" sz="2400" b="1" u="sng" dirty="0" smtClean="0"/>
              <a:t>Quiz. Answer these questions.</a:t>
            </a:r>
            <a:endParaRPr lang="en-GB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9006" y="718456"/>
                <a:ext cx="9901645" cy="4441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÷5</m:t>
                    </m:r>
                  </m:oMath>
                </a14:m>
                <a:endParaRPr lang="en-GB" sz="2800" b="0" dirty="0" smtClean="0">
                  <a:ea typeface="Cambria Math" panose="02040503050406030204" pitchFamily="18" charset="0"/>
                </a:endParaRPr>
              </a:p>
              <a:p>
                <a:pPr marL="514350" indent="-514350">
                  <a:buAutoNum type="arabicParenR"/>
                </a:pPr>
                <a:r>
                  <a:rPr lang="en-GB" sz="2800" dirty="0" smtClean="0"/>
                  <a:t>7 squared</a:t>
                </a:r>
              </a:p>
              <a:p>
                <a:pPr marL="342900" indent="-342900">
                  <a:buAutoNum type="arabicParenR"/>
                </a:pPr>
                <a:r>
                  <a:rPr lang="en-GB" sz="2800" b="0" dirty="0" smtClean="0"/>
                  <a:t>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11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×12</m:t>
                    </m:r>
                  </m:oMath>
                </a14:m>
                <a:endParaRPr lang="en-GB" sz="28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rad>
                  </m:oMath>
                </a14:m>
                <a:endParaRPr lang="en-GB" sz="2800" dirty="0" smtClean="0"/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Biggest prime number under 90</a:t>
                </a:r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What’s the value of the 7 in 3.572</a:t>
                </a:r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What’s the value of the 3 in 53219</a:t>
                </a:r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Name three types of triangles</a:t>
                </a:r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Reduce £40 by 10%</a:t>
                </a:r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Round 3.568 to 1 decimal place</a:t>
                </a:r>
                <a:endParaRPr lang="en-GB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6" y="718456"/>
                <a:ext cx="9901645" cy="4441729"/>
              </a:xfrm>
              <a:prstGeom prst="rect">
                <a:avLst/>
              </a:prstGeom>
              <a:blipFill>
                <a:blip r:embed="rId3"/>
                <a:stretch>
                  <a:fillRect l="-1292" b="-30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291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0628" y="117883"/>
            <a:ext cx="11848012" cy="90102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latin typeface="Comic Sans MS" pitchFamily="66" charset="0"/>
              </a:rPr>
              <a:t>Short (Bus Stop) Division Method</a:t>
            </a:r>
            <a:endParaRPr lang="en-US" dirty="0"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130628" y="1129938"/>
                <a:ext cx="11848012" cy="4186645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</a:pPr>
                <a:r>
                  <a:rPr lang="en-GB" dirty="0" smtClean="0">
                    <a:latin typeface="Comic Sans MS" pitchFamily="66" charset="0"/>
                  </a:rPr>
                  <a:t>How do I answer....</a:t>
                </a:r>
              </a:p>
              <a:p>
                <a:pPr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65.45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÷0.5</m:t>
                    </m:r>
                  </m:oMath>
                </a14:m>
                <a:r>
                  <a:rPr lang="en-GB" dirty="0" smtClean="0">
                    <a:latin typeface="Comic Sans MS" pitchFamily="66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8" y="1129938"/>
                <a:ext cx="11848012" cy="4186645"/>
              </a:xfrm>
              <a:prstGeom prst="rect">
                <a:avLst/>
              </a:prstGeom>
              <a:blipFill>
                <a:blip r:embed="rId2"/>
                <a:stretch>
                  <a:fillRect t="-2020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86996" y="2930872"/>
                <a:ext cx="26025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654.5  </a:t>
                </a:r>
                <a14:m>
                  <m:oMath xmlns:m="http://schemas.openxmlformats.org/officeDocument/2006/math">
                    <m:r>
                      <a:rPr lang="en-GB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3200" dirty="0" smtClean="0"/>
                  <a:t>  5 </a:t>
                </a:r>
                <a:endParaRPr lang="en-GB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996" y="2930872"/>
                <a:ext cx="2602523" cy="584775"/>
              </a:xfrm>
              <a:prstGeom prst="rect">
                <a:avLst/>
              </a:prstGeom>
              <a:blipFill>
                <a:blip r:embed="rId3"/>
                <a:stretch>
                  <a:fillRect l="-5855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570806" y="3784209"/>
            <a:ext cx="122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130.9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0306" y="2292978"/>
            <a:ext cx="490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Multiply by 10 to get rid of decimal in the divisor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63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07859" y="944880"/>
            <a:ext cx="3383280" cy="4328160"/>
            <a:chOff x="2331720" y="944880"/>
            <a:chExt cx="3383280" cy="43281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2331720" y="1737360"/>
                  <a:ext cx="3383280" cy="353568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marL="514350" indent="-514350">
                    <a:lnSpc>
                      <a:spcPct val="150000"/>
                    </a:lnSpc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536</m:t>
                      </m:r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×22</m:t>
                      </m:r>
                    </m:oMath>
                  </a14:m>
                  <a:endParaRPr lang="en-GB" sz="3200" dirty="0" smtClean="0">
                    <a:solidFill>
                      <a:schemeClr val="tx1"/>
                    </a:solidFill>
                  </a:endParaRPr>
                </a:p>
                <a:p>
                  <a:pPr marL="514350" indent="-514350">
                    <a:lnSpc>
                      <a:spcPct val="150000"/>
                    </a:lnSpc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923</m:t>
                      </m:r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×2.5</m:t>
                      </m:r>
                    </m:oMath>
                  </a14:m>
                  <a:endParaRPr lang="en-GB" sz="32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endParaRPr>
                </a:p>
                <a:p>
                  <a:pPr marL="514350" indent="-514350">
                    <a:lnSpc>
                      <a:spcPct val="150000"/>
                    </a:lnSpc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242</m:t>
                      </m:r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÷8</m:t>
                      </m:r>
                    </m:oMath>
                  </a14:m>
                  <a:endParaRPr lang="en-GB" sz="32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endParaRPr>
                </a:p>
                <a:p>
                  <a:pPr marL="514350" indent="-514350">
                    <a:lnSpc>
                      <a:spcPct val="150000"/>
                    </a:lnSpc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514</m:t>
                      </m:r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÷12</m:t>
                      </m:r>
                    </m:oMath>
                  </a14:m>
                  <a:endParaRPr lang="en-GB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1720" y="1737360"/>
                  <a:ext cx="3383280" cy="353568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3"/>
            <p:cNvSpPr/>
            <p:nvPr/>
          </p:nvSpPr>
          <p:spPr>
            <a:xfrm>
              <a:off x="2331720" y="944880"/>
              <a:ext cx="3383280" cy="7924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smtClean="0">
                  <a:solidFill>
                    <a:schemeClr val="tx1"/>
                  </a:solidFill>
                </a:rPr>
                <a:t>Silver</a:t>
              </a:r>
              <a:endParaRPr lang="en-GB" sz="4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17748" y="944880"/>
            <a:ext cx="3383280" cy="4328160"/>
            <a:chOff x="5841609" y="944880"/>
            <a:chExt cx="3383280" cy="43281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5841609" y="1737360"/>
                  <a:ext cx="3383280" cy="353568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marL="514350" indent="-514350">
                    <a:lnSpc>
                      <a:spcPct val="150000"/>
                    </a:lnSpc>
                    <a:buFont typeface="+mj-lt"/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67.2</m:t>
                      </m:r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×3.9</m:t>
                      </m:r>
                    </m:oMath>
                  </a14:m>
                  <a:endParaRPr lang="en-GB" sz="32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endParaRPr>
                </a:p>
                <a:p>
                  <a:pPr marL="514350" indent="-514350">
                    <a:lnSpc>
                      <a:spcPct val="150000"/>
                    </a:lnSpc>
                    <a:buFont typeface="+mj-lt"/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2341</m:t>
                      </m:r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×325</m:t>
                      </m:r>
                    </m:oMath>
                  </a14:m>
                  <a:endParaRPr lang="en-GB" sz="32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endParaRPr>
                </a:p>
                <a:p>
                  <a:pPr marL="514350" indent="-514350">
                    <a:lnSpc>
                      <a:spcPct val="150000"/>
                    </a:lnSpc>
                    <a:buFont typeface="+mj-lt"/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174</m:t>
                      </m:r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÷1.6</m:t>
                      </m:r>
                    </m:oMath>
                  </a14:m>
                  <a:endParaRPr lang="en-GB" sz="3200" dirty="0" smtClean="0">
                    <a:solidFill>
                      <a:schemeClr val="tx1"/>
                    </a:solidFill>
                  </a:endParaRPr>
                </a:p>
                <a:p>
                  <a:pPr marL="514350" indent="-514350">
                    <a:lnSpc>
                      <a:spcPct val="150000"/>
                    </a:lnSpc>
                    <a:buFont typeface="+mj-lt"/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2342</m:t>
                      </m:r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÷0.22</m:t>
                      </m:r>
                    </m:oMath>
                  </a14:m>
                  <a:endParaRPr lang="en-GB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1609" y="1737360"/>
                  <a:ext cx="3383280" cy="353568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5841609" y="944880"/>
              <a:ext cx="3383280" cy="79248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smtClean="0">
                  <a:solidFill>
                    <a:schemeClr val="tx1"/>
                  </a:solidFill>
                </a:rPr>
                <a:t>Gold</a:t>
              </a:r>
              <a:endParaRPr lang="en-GB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2880" y="0"/>
            <a:ext cx="1161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 smtClean="0"/>
              <a:t>Test your skills</a:t>
            </a:r>
            <a:endParaRPr lang="en-GB" sz="2800" b="1" u="sng" dirty="0"/>
          </a:p>
        </p:txBody>
      </p:sp>
    </p:spTree>
    <p:extLst>
      <p:ext uri="{BB962C8B-B14F-4D97-AF65-F5344CB8AC3E}">
        <p14:creationId xmlns:p14="http://schemas.microsoft.com/office/powerpoint/2010/main" val="35816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07859" y="944880"/>
            <a:ext cx="3383280" cy="4328160"/>
            <a:chOff x="2331720" y="944880"/>
            <a:chExt cx="3383280" cy="43281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2331720" y="1737360"/>
                  <a:ext cx="3383280" cy="353568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marL="514350" indent="-514350">
                    <a:lnSpc>
                      <a:spcPct val="150000"/>
                    </a:lnSpc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11792</m:t>
                      </m:r>
                    </m:oMath>
                  </a14:m>
                  <a:endParaRPr lang="en-GB" sz="3200" dirty="0" smtClean="0">
                    <a:solidFill>
                      <a:schemeClr val="tx1"/>
                    </a:solidFill>
                  </a:endParaRPr>
                </a:p>
                <a:p>
                  <a:pPr marL="514350" indent="-514350">
                    <a:lnSpc>
                      <a:spcPct val="150000"/>
                    </a:lnSpc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2307.5</m:t>
                      </m:r>
                    </m:oMath>
                  </a14:m>
                  <a:endParaRPr lang="en-GB" sz="32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endParaRPr>
                </a:p>
                <a:p>
                  <a:pPr marL="514350" indent="-514350">
                    <a:lnSpc>
                      <a:spcPct val="150000"/>
                    </a:lnSpc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30.25</m:t>
                      </m:r>
                    </m:oMath>
                  </a14:m>
                  <a:endParaRPr lang="en-GB" sz="32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endParaRPr>
                </a:p>
                <a:p>
                  <a:pPr marL="514350" indent="-514350">
                    <a:lnSpc>
                      <a:spcPct val="150000"/>
                    </a:lnSpc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42.8</m:t>
                      </m:r>
                      <m:acc>
                        <m:accPr>
                          <m:chr m:val="̇"/>
                          <m:ctrlP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acc>
                    </m:oMath>
                  </a14:m>
                  <a:endParaRPr lang="en-GB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1720" y="1737360"/>
                  <a:ext cx="3383280" cy="353568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3"/>
            <p:cNvSpPr/>
            <p:nvPr/>
          </p:nvSpPr>
          <p:spPr>
            <a:xfrm>
              <a:off x="2331720" y="944880"/>
              <a:ext cx="3383280" cy="7924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smtClean="0">
                  <a:solidFill>
                    <a:schemeClr val="tx1"/>
                  </a:solidFill>
                </a:rPr>
                <a:t>Silver</a:t>
              </a:r>
              <a:endParaRPr lang="en-GB" sz="4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17748" y="944880"/>
            <a:ext cx="3383280" cy="4328160"/>
            <a:chOff x="5841609" y="944880"/>
            <a:chExt cx="3383280" cy="43281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5841609" y="1737360"/>
                  <a:ext cx="3383280" cy="353568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marL="514350" indent="-514350">
                    <a:lnSpc>
                      <a:spcPct val="150000"/>
                    </a:lnSpc>
                    <a:buFont typeface="+mj-lt"/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262.08</m:t>
                      </m:r>
                    </m:oMath>
                  </a14:m>
                  <a:endParaRPr lang="en-GB" sz="32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endParaRPr>
                </a:p>
                <a:p>
                  <a:pPr marL="514350" indent="-514350">
                    <a:lnSpc>
                      <a:spcPct val="150000"/>
                    </a:lnSpc>
                    <a:buFont typeface="+mj-lt"/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760825</m:t>
                      </m:r>
                    </m:oMath>
                  </a14:m>
                  <a:endParaRPr lang="en-GB" sz="32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endParaRPr>
                </a:p>
                <a:p>
                  <a:pPr marL="514350" indent="-514350">
                    <a:lnSpc>
                      <a:spcPct val="150000"/>
                    </a:lnSpc>
                    <a:buFont typeface="+mj-lt"/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108.75</m:t>
                      </m:r>
                    </m:oMath>
                  </a14:m>
                  <a:endParaRPr lang="en-GB" sz="3200" dirty="0" smtClean="0">
                    <a:solidFill>
                      <a:schemeClr val="tx1"/>
                    </a:solidFill>
                  </a:endParaRPr>
                </a:p>
                <a:p>
                  <a:pPr marL="514350" indent="-514350">
                    <a:lnSpc>
                      <a:spcPct val="150000"/>
                    </a:lnSpc>
                    <a:buFont typeface="+mj-lt"/>
                    <a:buAutoNum type="arabicParenR"/>
                  </a:pPr>
                  <a14:m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10645.</m:t>
                      </m:r>
                      <m:acc>
                        <m:accPr>
                          <m:chr m:val="̇"/>
                          <m:ctrlP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acc>
                      <m:acc>
                        <m:accPr>
                          <m:chr m:val="̇"/>
                          <m:ctrlP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acc>
                    </m:oMath>
                  </a14:m>
                  <a:endParaRPr lang="en-GB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1609" y="1737360"/>
                  <a:ext cx="3383280" cy="353568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5841609" y="944880"/>
              <a:ext cx="3383280" cy="79248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smtClean="0">
                  <a:solidFill>
                    <a:schemeClr val="tx1"/>
                  </a:solidFill>
                </a:rPr>
                <a:t>Gold</a:t>
              </a:r>
              <a:endParaRPr lang="en-GB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2880" y="0"/>
            <a:ext cx="1161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 smtClean="0"/>
              <a:t>Test your skills</a:t>
            </a:r>
            <a:endParaRPr lang="en-GB" sz="2800" b="1" u="sng" dirty="0"/>
          </a:p>
        </p:txBody>
      </p:sp>
    </p:spTree>
    <p:extLst>
      <p:ext uri="{BB962C8B-B14F-4D97-AF65-F5344CB8AC3E}">
        <p14:creationId xmlns:p14="http://schemas.microsoft.com/office/powerpoint/2010/main" val="14102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1095" y="1156782"/>
            <a:ext cx="10522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Round this number to ………………………………</a:t>
            </a:r>
            <a:endParaRPr lang="en-GB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124200" y="2630658"/>
            <a:ext cx="57583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 smtClean="0"/>
              <a:t>437.5783</a:t>
            </a:r>
            <a:endParaRPr lang="en-GB" sz="11500" dirty="0"/>
          </a:p>
        </p:txBody>
      </p:sp>
      <p:sp>
        <p:nvSpPr>
          <p:cNvPr id="4" name="Rectangle 3"/>
          <p:cNvSpPr/>
          <p:nvPr/>
        </p:nvSpPr>
        <p:spPr>
          <a:xfrm>
            <a:off x="163338" y="-9318"/>
            <a:ext cx="116476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Rounding with decimal places, whole numbers, nearest 10 etc.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26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5851" y="1312577"/>
            <a:ext cx="10522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Round this number to ………………………………</a:t>
            </a:r>
            <a:endParaRPr lang="en-GB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0" y="2082018"/>
            <a:ext cx="57583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 smtClean="0"/>
              <a:t>437.5783</a:t>
            </a:r>
            <a:endParaRPr lang="en-GB" sz="11500" dirty="0"/>
          </a:p>
        </p:txBody>
      </p:sp>
      <p:sp>
        <p:nvSpPr>
          <p:cNvPr id="4" name="Rectangle 3"/>
          <p:cNvSpPr/>
          <p:nvPr/>
        </p:nvSpPr>
        <p:spPr>
          <a:xfrm>
            <a:off x="163338" y="-9318"/>
            <a:ext cx="116476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Rounding with Significant Figures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9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5851" y="1312577"/>
            <a:ext cx="10522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Round this number to ………………………………</a:t>
            </a:r>
            <a:endParaRPr lang="en-GB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0" y="2082018"/>
            <a:ext cx="57583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 smtClean="0"/>
              <a:t>2369742</a:t>
            </a:r>
            <a:endParaRPr lang="en-GB" sz="11500" dirty="0"/>
          </a:p>
        </p:txBody>
      </p:sp>
      <p:sp>
        <p:nvSpPr>
          <p:cNvPr id="4" name="Rectangle 3"/>
          <p:cNvSpPr/>
          <p:nvPr/>
        </p:nvSpPr>
        <p:spPr>
          <a:xfrm>
            <a:off x="163338" y="-9318"/>
            <a:ext cx="116476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Rounding with Significant Figures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678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5851" y="1312577"/>
            <a:ext cx="10522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Round this number to ………………………………</a:t>
            </a:r>
            <a:endParaRPr lang="en-GB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0" y="2082018"/>
            <a:ext cx="57583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 smtClean="0"/>
              <a:t>0.003946</a:t>
            </a:r>
            <a:endParaRPr lang="en-GB" sz="11500" dirty="0"/>
          </a:p>
        </p:txBody>
      </p:sp>
      <p:sp>
        <p:nvSpPr>
          <p:cNvPr id="4" name="Rectangle 3"/>
          <p:cNvSpPr/>
          <p:nvPr/>
        </p:nvSpPr>
        <p:spPr>
          <a:xfrm>
            <a:off x="163338" y="-9318"/>
            <a:ext cx="116476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Rounding with Significant Figures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254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3" y="-184849"/>
            <a:ext cx="10515600" cy="1325563"/>
          </a:xfrm>
        </p:spPr>
        <p:txBody>
          <a:bodyPr/>
          <a:lstStyle/>
          <a:p>
            <a:r>
              <a:rPr lang="en-GB" dirty="0" smtClean="0"/>
              <a:t>Todays Objectives – Have you met them?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188" y="1893164"/>
            <a:ext cx="7672252" cy="3623716"/>
          </a:xfrm>
        </p:spPr>
        <p:txBody>
          <a:bodyPr>
            <a:noAutofit/>
          </a:bodyPr>
          <a:lstStyle/>
          <a:p>
            <a:r>
              <a:rPr lang="en-GB" sz="3600" dirty="0"/>
              <a:t>To be able to </a:t>
            </a:r>
            <a:r>
              <a:rPr lang="en-GB" sz="3600" b="1" dirty="0"/>
              <a:t>add and subtract decimals.</a:t>
            </a:r>
            <a:endParaRPr lang="en-GB" sz="3600" dirty="0"/>
          </a:p>
          <a:p>
            <a:r>
              <a:rPr lang="en-GB" sz="3600" dirty="0"/>
              <a:t>To be able to </a:t>
            </a:r>
            <a:r>
              <a:rPr lang="en-GB" sz="3600" b="1" dirty="0"/>
              <a:t>multiply &amp; divide decimals</a:t>
            </a:r>
          </a:p>
          <a:p>
            <a:r>
              <a:rPr lang="en-GB" sz="3600" dirty="0"/>
              <a:t>To be able to round numbers using </a:t>
            </a:r>
            <a:r>
              <a:rPr lang="en-GB" sz="3600" b="1" dirty="0"/>
              <a:t>decimal places and significant figures</a:t>
            </a:r>
            <a:r>
              <a:rPr lang="en-GB" sz="3600" dirty="0" smtClean="0"/>
              <a:t>.</a:t>
            </a:r>
            <a:endParaRPr lang="en-GB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9668" y="1090750"/>
            <a:ext cx="472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/>
              <a:t>Objectives</a:t>
            </a:r>
            <a:endParaRPr lang="en-GB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818120" y="1232154"/>
                <a:ext cx="4358640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R"/>
                </a:pPr>
                <a:r>
                  <a:rPr lang="en-GB" sz="3200" b="0" dirty="0" smtClean="0"/>
                  <a:t> </a:t>
                </a:r>
                <a14:m>
                  <m:oMath xmlns:m="http://schemas.openxmlformats.org/officeDocument/2006/math"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234.3+212.8</m:t>
                    </m:r>
                  </m:oMath>
                </a14:m>
                <a:endParaRPr lang="en-GB" sz="3200" b="0" i="1" dirty="0" smtClean="0">
                  <a:latin typeface="Cambria Math" panose="02040503050406030204" pitchFamily="18" charset="0"/>
                </a:endParaRPr>
              </a:p>
              <a:p>
                <a:pPr marL="342900" indent="-342900">
                  <a:buAutoNum type="arabicParenR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3200" b="0" i="0" dirty="0" smtClean="0"/>
                      <m:t> </m:t>
                    </m:r>
                    <m:r>
                      <m:rPr>
                        <m:nor/>
                      </m:rPr>
                      <a:rPr lang="en-GB" sz="3200" dirty="0"/>
                      <m:t>34.5−12.1</m:t>
                    </m:r>
                  </m:oMath>
                </a14:m>
                <a:endParaRPr lang="en-GB" sz="3200" dirty="0"/>
              </a:p>
              <a:p>
                <a:pPr marL="342900" indent="-342900">
                  <a:buAutoNum type="arabicParenR"/>
                </a:pPr>
                <a:r>
                  <a:rPr lang="en-GB" sz="3200" b="0" dirty="0" smtClean="0"/>
                  <a:t> </a:t>
                </a:r>
                <a14:m>
                  <m:oMath xmlns:m="http://schemas.openxmlformats.org/officeDocument/2006/math"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234</m:t>
                    </m:r>
                    <m:r>
                      <a:rPr lang="en-GB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×12</m:t>
                    </m:r>
                  </m:oMath>
                </a14:m>
                <a:endParaRPr lang="en-GB" sz="32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rabicParenR"/>
                </a:pPr>
                <a:r>
                  <a:rPr lang="en-GB" sz="3200" b="0" dirty="0" smtClean="0"/>
                  <a:t> </a:t>
                </a:r>
                <a14:m>
                  <m:oMath xmlns:m="http://schemas.openxmlformats.org/officeDocument/2006/math"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784.2</m:t>
                    </m:r>
                    <m:r>
                      <a:rPr lang="en-GB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×32</m:t>
                    </m:r>
                  </m:oMath>
                </a14:m>
                <a:endParaRPr lang="en-GB" sz="32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rabicParenR"/>
                </a:pPr>
                <a:r>
                  <a:rPr lang="en-GB" sz="3200" b="0" dirty="0" smtClean="0"/>
                  <a:t> </a:t>
                </a:r>
                <a14:m>
                  <m:oMath xmlns:m="http://schemas.openxmlformats.org/officeDocument/2006/math"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41.5</m:t>
                    </m:r>
                    <m:r>
                      <a:rPr lang="en-GB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÷0.5</m:t>
                    </m:r>
                  </m:oMath>
                </a14:m>
                <a:endParaRPr lang="en-GB" sz="3200" dirty="0" smtClean="0"/>
              </a:p>
              <a:p>
                <a:pPr marL="342900" indent="-342900">
                  <a:buAutoNum type="arabicParenR"/>
                </a:pPr>
                <a:r>
                  <a:rPr lang="en-GB" sz="3200" dirty="0" smtClean="0"/>
                  <a:t> Round 242.234 to 2dp</a:t>
                </a:r>
              </a:p>
              <a:p>
                <a:pPr marL="342900" indent="-342900">
                  <a:buAutoNum type="arabicParenR"/>
                </a:pPr>
                <a:r>
                  <a:rPr lang="en-GB" sz="3200" dirty="0" smtClean="0"/>
                  <a:t> Round </a:t>
                </a:r>
                <a:r>
                  <a:rPr lang="en-GB" sz="3200" dirty="0"/>
                  <a:t>242.234 to </a:t>
                </a:r>
                <a:r>
                  <a:rPr lang="en-GB" sz="3200" dirty="0" smtClean="0"/>
                  <a:t>2sf</a:t>
                </a:r>
              </a:p>
              <a:p>
                <a:pPr marL="342900" indent="-342900">
                  <a:buAutoNum type="arabicParenR"/>
                </a:pPr>
                <a:r>
                  <a:rPr lang="en-GB" sz="3200" dirty="0" smtClean="0"/>
                  <a:t> Round 0.00234 </a:t>
                </a:r>
                <a:r>
                  <a:rPr lang="en-GB" sz="3200" dirty="0"/>
                  <a:t>to </a:t>
                </a:r>
                <a:r>
                  <a:rPr lang="en-GB" sz="3200" dirty="0" smtClean="0"/>
                  <a:t>1sf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120" y="1232154"/>
                <a:ext cx="4358640" cy="4031873"/>
              </a:xfrm>
              <a:prstGeom prst="rect">
                <a:avLst/>
              </a:prstGeom>
              <a:blipFill>
                <a:blip r:embed="rId3"/>
                <a:stretch>
                  <a:fillRect l="-3776" t="-2115" r="-1818" b="-40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6172200" y="1539240"/>
            <a:ext cx="1539240" cy="624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172200" y="2026920"/>
            <a:ext cx="1570195" cy="137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172200" y="2518004"/>
            <a:ext cx="1539240" cy="730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172200" y="3050286"/>
            <a:ext cx="1570195" cy="197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172200" y="3248090"/>
            <a:ext cx="1539240" cy="21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979683" y="4000540"/>
            <a:ext cx="807482" cy="58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957297" y="4465320"/>
            <a:ext cx="829868" cy="121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957297" y="4587240"/>
            <a:ext cx="754143" cy="21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08353" y="54310"/>
            <a:ext cx="57752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Suggested Videos</a:t>
            </a:r>
            <a:endParaRPr lang="en-US" sz="60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069" y="1069973"/>
            <a:ext cx="5734598" cy="4311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 dirty="0">
                <a:solidFill>
                  <a:sysClr val="windowText" lastClr="000000"/>
                </a:solidFill>
              </a:rPr>
              <a:t>For this </a:t>
            </a:r>
            <a:r>
              <a:rPr lang="en-GB" b="1" u="sng" dirty="0" smtClean="0">
                <a:solidFill>
                  <a:sysClr val="windowText" lastClr="000000"/>
                </a:solidFill>
              </a:rPr>
              <a:t>lesson</a:t>
            </a:r>
            <a:endParaRPr lang="en-GB" b="1" u="sng" dirty="0">
              <a:solidFill>
                <a:sysClr val="windowText" lastClr="000000"/>
              </a:solidFill>
            </a:endParaRP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b="1" dirty="0" smtClean="0">
                <a:solidFill>
                  <a:sysClr val="windowText" lastClr="000000"/>
                </a:solidFill>
              </a:rPr>
              <a:t>Long </a:t>
            </a:r>
            <a:r>
              <a:rPr lang="en-GB" b="1" dirty="0">
                <a:solidFill>
                  <a:sysClr val="windowText" lastClr="000000"/>
                </a:solidFill>
              </a:rPr>
              <a:t>Multiplication:</a:t>
            </a:r>
          </a:p>
          <a:p>
            <a:r>
              <a:rPr lang="en-GB" dirty="0">
                <a:solidFill>
                  <a:sysClr val="windowText" lastClr="000000"/>
                </a:solidFill>
                <a:hlinkClick r:id="rId2"/>
              </a:rPr>
              <a:t>https://</a:t>
            </a:r>
            <a:r>
              <a:rPr lang="en-GB" dirty="0" smtClean="0">
                <a:solidFill>
                  <a:sysClr val="windowText" lastClr="000000"/>
                </a:solidFill>
                <a:hlinkClick r:id="rId2"/>
              </a:rPr>
              <a:t>www.youtube.com/watch?v=t_bnlB2KRL4</a:t>
            </a:r>
            <a:endParaRPr lang="en-GB" dirty="0" smtClean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SLEP Long Multiplication</a:t>
            </a:r>
          </a:p>
          <a:p>
            <a:r>
              <a:rPr lang="en-GB" b="1" dirty="0" smtClean="0">
                <a:solidFill>
                  <a:sysClr val="windowText" lastClr="000000"/>
                </a:solidFill>
              </a:rPr>
              <a:t>Short </a:t>
            </a:r>
            <a:r>
              <a:rPr lang="en-GB" b="1" dirty="0">
                <a:solidFill>
                  <a:sysClr val="windowText" lastClr="000000"/>
                </a:solidFill>
              </a:rPr>
              <a:t>Division</a:t>
            </a:r>
            <a:r>
              <a:rPr lang="en-GB" b="1" dirty="0" smtClean="0">
                <a:solidFill>
                  <a:sysClr val="windowText" lastClr="000000"/>
                </a:solidFill>
              </a:rPr>
              <a:t>:</a:t>
            </a:r>
          </a:p>
          <a:p>
            <a:r>
              <a:rPr lang="en-GB" dirty="0">
                <a:solidFill>
                  <a:sysClr val="windowText" lastClr="000000"/>
                </a:solidFill>
                <a:hlinkClick r:id="rId3"/>
              </a:rPr>
              <a:t>https://</a:t>
            </a:r>
            <a:r>
              <a:rPr lang="en-GB" dirty="0" smtClean="0">
                <a:solidFill>
                  <a:sysClr val="windowText" lastClr="000000"/>
                </a:solidFill>
                <a:hlinkClick r:id="rId3"/>
              </a:rPr>
              <a:t>www.youtube.com/watch?v=SLze82Zcc4Y</a:t>
            </a:r>
            <a:endParaRPr lang="en-GB" dirty="0" smtClean="0">
              <a:solidFill>
                <a:sysClr val="windowText" lastClr="00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Speed Guide to Short Division</a:t>
            </a:r>
          </a:p>
          <a:p>
            <a:r>
              <a:rPr lang="en-GB" b="1" dirty="0" smtClean="0">
                <a:solidFill>
                  <a:sysClr val="windowText" lastClr="000000"/>
                </a:solidFill>
              </a:rPr>
              <a:t>Rounding Numbers</a:t>
            </a:r>
          </a:p>
          <a:p>
            <a:r>
              <a:rPr lang="en-GB" dirty="0">
                <a:solidFill>
                  <a:sysClr val="windowText" lastClr="000000"/>
                </a:solidFill>
                <a:hlinkClick r:id="rId4"/>
              </a:rPr>
              <a:t>https://</a:t>
            </a:r>
            <a:r>
              <a:rPr lang="en-GB" dirty="0" smtClean="0">
                <a:solidFill>
                  <a:sysClr val="windowText" lastClr="000000"/>
                </a:solidFill>
                <a:hlinkClick r:id="rId4"/>
              </a:rPr>
              <a:t>www.youtube.com/watch?v=te89vNO5fhk</a:t>
            </a:r>
            <a:endParaRPr lang="en-GB" dirty="0" smtClean="0">
              <a:solidFill>
                <a:sysClr val="windowText" lastClr="00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GCSE Number - Decimal Places and Significant Figures - Video Tutorial 5 of </a:t>
            </a:r>
            <a:r>
              <a:rPr lang="en-US" dirty="0" smtClean="0">
                <a:solidFill>
                  <a:schemeClr val="tx1"/>
                </a:solidFill>
              </a:rPr>
              <a:t>40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07795" y="1069973"/>
            <a:ext cx="5551714" cy="4311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 dirty="0">
                <a:solidFill>
                  <a:sysClr val="windowText" lastClr="000000"/>
                </a:solidFill>
              </a:rPr>
              <a:t>For </a:t>
            </a:r>
            <a:r>
              <a:rPr lang="en-GB" b="1" u="sng" dirty="0" smtClean="0">
                <a:solidFill>
                  <a:sysClr val="windowText" lastClr="000000"/>
                </a:solidFill>
              </a:rPr>
              <a:t>next lesson</a:t>
            </a:r>
            <a:endParaRPr lang="en-GB" b="1" u="sng" dirty="0">
              <a:solidFill>
                <a:sysClr val="windowText" lastClr="000000"/>
              </a:solidFill>
            </a:endParaRP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b="1" dirty="0" smtClean="0">
                <a:solidFill>
                  <a:sysClr val="windowText" lastClr="000000"/>
                </a:solidFill>
              </a:rPr>
              <a:t>Negative Numbers</a:t>
            </a:r>
          </a:p>
          <a:p>
            <a:r>
              <a:rPr lang="en-GB" dirty="0">
                <a:solidFill>
                  <a:sysClr val="windowText" lastClr="000000"/>
                </a:solidFill>
                <a:hlinkClick r:id="rId5"/>
              </a:rPr>
              <a:t>https://</a:t>
            </a:r>
            <a:r>
              <a:rPr lang="en-GB" dirty="0" smtClean="0">
                <a:solidFill>
                  <a:sysClr val="windowText" lastClr="000000"/>
                </a:solidFill>
                <a:hlinkClick r:id="rId5"/>
              </a:rPr>
              <a:t>www.youtube.com/watch?v=QipvCwPWYqc</a:t>
            </a:r>
            <a:endParaRPr lang="en-GB" dirty="0" smtClean="0">
              <a:solidFill>
                <a:sysClr val="windowText" lastClr="00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GCSE </a:t>
            </a:r>
            <a:r>
              <a:rPr lang="en-US" dirty="0" err="1">
                <a:solidFill>
                  <a:schemeClr val="tx1"/>
                </a:solidFill>
              </a:rPr>
              <a:t>Maths</a:t>
            </a:r>
            <a:r>
              <a:rPr lang="en-US" dirty="0">
                <a:solidFill>
                  <a:schemeClr val="tx1"/>
                </a:solidFill>
              </a:rPr>
              <a:t> - Negative Numbers (Adding Subtracting Multiplying Dividing) </a:t>
            </a:r>
            <a:r>
              <a:rPr lang="en-US" dirty="0" smtClean="0">
                <a:solidFill>
                  <a:schemeClr val="tx1"/>
                </a:solidFill>
              </a:rPr>
              <a:t>Foundation</a:t>
            </a:r>
            <a:endParaRPr lang="en-GB" dirty="0" smtClean="0">
              <a:solidFill>
                <a:sysClr val="windowText" lastClr="000000"/>
              </a:solidFill>
            </a:endParaRPr>
          </a:p>
          <a:p>
            <a:r>
              <a:rPr lang="en-GB" b="1" dirty="0" smtClean="0">
                <a:solidFill>
                  <a:sysClr val="windowText" lastClr="000000"/>
                </a:solidFill>
              </a:rPr>
              <a:t>Simple Powers</a:t>
            </a:r>
          </a:p>
          <a:p>
            <a:r>
              <a:rPr lang="en-GB" dirty="0">
                <a:solidFill>
                  <a:sysClr val="windowText" lastClr="000000"/>
                </a:solidFill>
                <a:hlinkClick r:id="rId6"/>
              </a:rPr>
              <a:t>https://</a:t>
            </a:r>
            <a:r>
              <a:rPr lang="en-GB" dirty="0" smtClean="0">
                <a:solidFill>
                  <a:sysClr val="windowText" lastClr="000000"/>
                </a:solidFill>
                <a:hlinkClick r:id="rId6"/>
              </a:rPr>
              <a:t>www.youtube.com/watch?v=ZJDb7E6aCrA</a:t>
            </a:r>
            <a:endParaRPr lang="en-GB" dirty="0" smtClean="0">
              <a:solidFill>
                <a:sysClr val="windowText" lastClr="00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Math Antics - Intro To Exponents (aka Indices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ysClr val="windowText" lastClr="000000"/>
                </a:solidFill>
              </a:rPr>
              <a:t>Type of Numbers including Prime Numbers</a:t>
            </a:r>
            <a:endParaRPr lang="en-GB" b="1" dirty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chemeClr val="tx1"/>
                </a:solidFill>
                <a:hlinkClick r:id="rId7"/>
              </a:rPr>
              <a:t>https://</a:t>
            </a:r>
            <a:r>
              <a:rPr lang="en-GB" dirty="0" smtClean="0">
                <a:solidFill>
                  <a:schemeClr val="tx1"/>
                </a:solidFill>
                <a:hlinkClick r:id="rId7"/>
              </a:rPr>
              <a:t>www.youtube.com/watch?v=B3h1B1MRV7g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GCSE Number -- Types of Number - Video Tutorial 1 of </a:t>
            </a:r>
            <a:r>
              <a:rPr lang="en-US" dirty="0" smtClean="0">
                <a:solidFill>
                  <a:schemeClr val="tx1"/>
                </a:solidFill>
              </a:rPr>
              <a:t>40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Factors and Multiples</a:t>
            </a:r>
          </a:p>
          <a:p>
            <a:r>
              <a:rPr lang="en-GB" dirty="0" smtClean="0">
                <a:solidFill>
                  <a:schemeClr val="tx1"/>
                </a:solidFill>
                <a:hlinkClick r:id="rId8"/>
              </a:rPr>
              <a:t>https://www.youtube.com/watch?v=wsvf1RGo8mg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Factors and Multiples | Number | </a:t>
            </a:r>
            <a:r>
              <a:rPr lang="en-US" dirty="0" err="1">
                <a:solidFill>
                  <a:schemeClr val="tx1"/>
                </a:solidFill>
              </a:rPr>
              <a:t>Maths</a:t>
            </a:r>
            <a:r>
              <a:rPr lang="en-US" dirty="0">
                <a:solidFill>
                  <a:schemeClr val="tx1"/>
                </a:solidFill>
              </a:rPr>
              <a:t> | </a:t>
            </a:r>
            <a:r>
              <a:rPr lang="en-US" dirty="0" err="1" smtClean="0">
                <a:solidFill>
                  <a:schemeClr val="tx1"/>
                </a:solidFill>
              </a:rPr>
              <a:t>FuseSchool</a:t>
            </a:r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502" y="91440"/>
            <a:ext cx="1159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/>
              <a:t>1-10 </a:t>
            </a:r>
            <a:r>
              <a:rPr lang="en-GB" sz="2400" b="1" u="sng" dirty="0" smtClean="0"/>
              <a:t>Quiz. Answer these questions.</a:t>
            </a:r>
            <a:endParaRPr lang="en-GB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9006" y="718456"/>
                <a:ext cx="9901645" cy="4441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÷5</m:t>
                    </m:r>
                  </m:oMath>
                </a14:m>
                <a:endParaRPr lang="en-GB" sz="2800" b="0" dirty="0" smtClean="0">
                  <a:ea typeface="Cambria Math" panose="02040503050406030204" pitchFamily="18" charset="0"/>
                </a:endParaRPr>
              </a:p>
              <a:p>
                <a:pPr marL="514350" indent="-514350">
                  <a:buAutoNum type="arabicParenR"/>
                </a:pPr>
                <a:r>
                  <a:rPr lang="en-GB" sz="2800" dirty="0" smtClean="0"/>
                  <a:t>7 squared</a:t>
                </a:r>
              </a:p>
              <a:p>
                <a:pPr marL="342900" indent="-342900">
                  <a:buAutoNum type="arabicParenR"/>
                </a:pPr>
                <a:r>
                  <a:rPr lang="en-GB" sz="2800" b="0" dirty="0" smtClean="0"/>
                  <a:t>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11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×12</m:t>
                    </m:r>
                  </m:oMath>
                </a14:m>
                <a:endParaRPr lang="en-GB" sz="28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rad>
                  </m:oMath>
                </a14:m>
                <a:endParaRPr lang="en-GB" sz="2800" dirty="0" smtClean="0"/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Biggest prime number under 90</a:t>
                </a:r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What’s the value of the 7 in 3.572</a:t>
                </a:r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What’s the value of the 3 in 53219</a:t>
                </a:r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Name three types of triangles</a:t>
                </a:r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Reduce £40 by 10%</a:t>
                </a:r>
              </a:p>
              <a:p>
                <a:pPr marL="342900" indent="-342900">
                  <a:buAutoNum type="arabicParenR"/>
                </a:pPr>
                <a:r>
                  <a:rPr lang="en-GB" sz="2800" dirty="0" smtClean="0"/>
                  <a:t> Round 3.568 to 1 decimal place</a:t>
                </a:r>
                <a:endParaRPr lang="en-GB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6" y="718456"/>
                <a:ext cx="9901645" cy="4441729"/>
              </a:xfrm>
              <a:prstGeom prst="rect">
                <a:avLst/>
              </a:prstGeom>
              <a:blipFill>
                <a:blip r:embed="rId3"/>
                <a:stretch>
                  <a:fillRect l="-1292" b="-30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751298" y="718456"/>
            <a:ext cx="44407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12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49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132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9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89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7/100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3000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Equilateral, isosceles, scalene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£36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3.6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7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868" y="2121764"/>
            <a:ext cx="10515600" cy="2225154"/>
          </a:xfrm>
        </p:spPr>
        <p:txBody>
          <a:bodyPr>
            <a:normAutofit/>
          </a:bodyPr>
          <a:lstStyle/>
          <a:p>
            <a:r>
              <a:rPr lang="en-GB" dirty="0"/>
              <a:t>To be able to </a:t>
            </a:r>
            <a:r>
              <a:rPr lang="en-GB" b="1" dirty="0"/>
              <a:t>add and subtract decimals.</a:t>
            </a:r>
            <a:endParaRPr lang="en-GB" dirty="0"/>
          </a:p>
          <a:p>
            <a:r>
              <a:rPr lang="en-GB" dirty="0"/>
              <a:t>To be able to </a:t>
            </a:r>
            <a:r>
              <a:rPr lang="en-GB" b="1" dirty="0"/>
              <a:t>multiply &amp; divide decimals</a:t>
            </a:r>
          </a:p>
          <a:p>
            <a:r>
              <a:rPr lang="en-GB" dirty="0"/>
              <a:t>To be able to round numbers using </a:t>
            </a:r>
            <a:r>
              <a:rPr lang="en-GB" b="1" dirty="0"/>
              <a:t>decimal places and significant figures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45868" y="1319349"/>
            <a:ext cx="472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/>
              <a:t>Objectives</a:t>
            </a:r>
            <a:endParaRPr lang="en-GB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226526" y="500854"/>
            <a:ext cx="518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/>
              <a:t>Title: Basics of Number, Lesson 1</a:t>
            </a:r>
            <a:endParaRPr lang="en-GB" sz="2800" u="sng" dirty="0"/>
          </a:p>
        </p:txBody>
      </p:sp>
    </p:spTree>
    <p:extLst>
      <p:ext uri="{BB962C8B-B14F-4D97-AF65-F5344CB8AC3E}">
        <p14:creationId xmlns:p14="http://schemas.microsoft.com/office/powerpoint/2010/main" val="423235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57" y="1026942"/>
            <a:ext cx="92002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 smtClean="0"/>
              <a:t>Knowledge Check</a:t>
            </a:r>
          </a:p>
          <a:p>
            <a:endParaRPr lang="en-GB" sz="3600" dirty="0"/>
          </a:p>
          <a:p>
            <a:r>
              <a:rPr lang="en-GB" sz="3600" dirty="0" smtClean="0"/>
              <a:t>Try these</a:t>
            </a:r>
          </a:p>
          <a:p>
            <a:endParaRPr lang="en-GB" sz="3600" dirty="0"/>
          </a:p>
          <a:p>
            <a:pPr marL="342900" indent="-342900">
              <a:buAutoNum type="arabicParenR"/>
            </a:pPr>
            <a:r>
              <a:rPr lang="en-GB" sz="3600" dirty="0" smtClean="0"/>
              <a:t>  632+329</a:t>
            </a:r>
          </a:p>
          <a:p>
            <a:pPr marL="342900" indent="-342900">
              <a:buAutoNum type="arabicParenR"/>
            </a:pPr>
            <a:endParaRPr lang="en-GB" sz="3600" dirty="0"/>
          </a:p>
          <a:p>
            <a:pPr marL="342900" indent="-342900">
              <a:buAutoNum type="arabicParenR"/>
            </a:pPr>
            <a:r>
              <a:rPr lang="en-GB" sz="3600" dirty="0" smtClean="0"/>
              <a:t>  234-168</a:t>
            </a:r>
            <a:endParaRPr lang="en-GB" sz="3600" dirty="0"/>
          </a:p>
        </p:txBody>
      </p:sp>
      <p:sp>
        <p:nvSpPr>
          <p:cNvPr id="3" name="Rectangle 2"/>
          <p:cNvSpPr/>
          <p:nvPr/>
        </p:nvSpPr>
        <p:spPr>
          <a:xfrm>
            <a:off x="4923692" y="147430"/>
            <a:ext cx="7214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Addition and Subtraction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46920" y="3242934"/>
            <a:ext cx="182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GB" sz="3600" dirty="0"/>
              <a:t> </a:t>
            </a:r>
            <a:r>
              <a:rPr lang="en-GB" sz="3600" dirty="0" smtClean="0"/>
              <a:t>961</a:t>
            </a:r>
            <a:endParaRPr lang="en-GB" sz="3600" dirty="0"/>
          </a:p>
          <a:p>
            <a:pPr marL="342900" indent="-342900">
              <a:buAutoNum type="arabicParenR"/>
            </a:pPr>
            <a:endParaRPr lang="en-GB" sz="3600" dirty="0"/>
          </a:p>
          <a:p>
            <a:pPr marL="342900" indent="-342900">
              <a:buAutoNum type="arabicParenR"/>
            </a:pPr>
            <a:r>
              <a:rPr lang="en-GB" sz="3600" dirty="0"/>
              <a:t>  </a:t>
            </a:r>
            <a:r>
              <a:rPr lang="en-GB" sz="3600" dirty="0" smtClean="0"/>
              <a:t>66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244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3557" y="695117"/>
                <a:ext cx="9200271" cy="388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u="sng" dirty="0" smtClean="0"/>
                  <a:t>Knowledge Check</a:t>
                </a:r>
              </a:p>
              <a:p>
                <a:endParaRPr lang="en-GB" sz="3600" dirty="0"/>
              </a:p>
              <a:p>
                <a:r>
                  <a:rPr lang="en-GB" sz="3600" dirty="0" smtClean="0"/>
                  <a:t>Try these</a:t>
                </a:r>
              </a:p>
              <a:p>
                <a:endParaRPr lang="en-GB" sz="3600" dirty="0"/>
              </a:p>
              <a:p>
                <a:pPr marL="342900" indent="-342900">
                  <a:lnSpc>
                    <a:spcPct val="150000"/>
                  </a:lnSpc>
                  <a:buAutoNum type="arabicParenR"/>
                </a:pPr>
                <a:r>
                  <a:rPr lang="en-GB" sz="3600" dirty="0" smtClean="0"/>
                  <a:t>  </a:t>
                </a:r>
                <a14:m>
                  <m:oMath xmlns:m="http://schemas.openxmlformats.org/officeDocument/2006/math">
                    <m:r>
                      <a:rPr lang="en-GB" sz="3600" b="0" i="1" smtClean="0">
                        <a:latin typeface="Cambria Math" panose="02040503050406030204" pitchFamily="18" charset="0"/>
                      </a:rPr>
                      <m:t>64</m:t>
                    </m:r>
                    <m:r>
                      <a:rPr lang="en-GB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×23</m:t>
                    </m:r>
                  </m:oMath>
                </a14:m>
                <a:endParaRPr lang="en-GB" sz="3600" dirty="0"/>
              </a:p>
              <a:p>
                <a:pPr marL="342900" indent="-342900">
                  <a:lnSpc>
                    <a:spcPct val="150000"/>
                  </a:lnSpc>
                  <a:buAutoNum type="arabicParenR"/>
                </a:pPr>
                <a:r>
                  <a:rPr lang="en-GB" sz="3600" dirty="0" smtClean="0"/>
                  <a:t>  </a:t>
                </a:r>
                <a14:m>
                  <m:oMath xmlns:m="http://schemas.openxmlformats.org/officeDocument/2006/math">
                    <m:r>
                      <a:rPr lang="en-GB" sz="3600" b="0" i="1" smtClean="0">
                        <a:latin typeface="Cambria Math" panose="02040503050406030204" pitchFamily="18" charset="0"/>
                      </a:rPr>
                      <m:t>34.5</m:t>
                    </m:r>
                    <m:r>
                      <a:rPr lang="en-GB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×27</m:t>
                    </m:r>
                  </m:oMath>
                </a14:m>
                <a:endParaRPr lang="en-GB" sz="3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57" y="695117"/>
                <a:ext cx="9200271" cy="3883051"/>
              </a:xfrm>
              <a:prstGeom prst="rect">
                <a:avLst/>
              </a:prstGeom>
              <a:blipFill>
                <a:blip r:embed="rId2"/>
                <a:stretch>
                  <a:fillRect l="-2054" t="-2355" b="-51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478511" y="147430"/>
            <a:ext cx="4104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Multiplication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23828" y="3484519"/>
            <a:ext cx="2028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GB" sz="3600" dirty="0"/>
              <a:t> </a:t>
            </a:r>
            <a:r>
              <a:rPr lang="en-GB" sz="3600" dirty="0" smtClean="0"/>
              <a:t>1472</a:t>
            </a:r>
            <a:endParaRPr lang="en-GB" sz="3600" dirty="0"/>
          </a:p>
          <a:p>
            <a:pPr marL="342900" indent="-342900">
              <a:buAutoNum type="arabicParenR"/>
            </a:pPr>
            <a:r>
              <a:rPr lang="en-GB" sz="3600" dirty="0"/>
              <a:t>  </a:t>
            </a:r>
            <a:r>
              <a:rPr lang="en-GB" sz="3600" dirty="0" smtClean="0"/>
              <a:t>931.5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3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"/>
            <a:ext cx="408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Long Multiplication</a:t>
            </a:r>
            <a:endParaRPr lang="en-GB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" y="744855"/>
            <a:ext cx="1676400" cy="31432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60071" y="596267"/>
            <a:ext cx="2777535" cy="3291838"/>
            <a:chOff x="3524791" y="1295401"/>
            <a:chExt cx="2777535" cy="3291838"/>
          </a:xfrm>
        </p:grpSpPr>
        <p:pic>
          <p:nvPicPr>
            <p:cNvPr id="2050" name="Picture 2" descr="Image result for long multiplicati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9" t="5110" r="6639" b="3461"/>
            <a:stretch/>
          </p:blipFill>
          <p:spPr bwMode="auto">
            <a:xfrm>
              <a:off x="3527474" y="1295401"/>
              <a:ext cx="2774852" cy="329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Image result for long multiplicati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94" t="8972" r="33476" b="75366"/>
            <a:stretch/>
          </p:blipFill>
          <p:spPr bwMode="auto">
            <a:xfrm rot="16200000">
              <a:off x="3357152" y="1537334"/>
              <a:ext cx="899160" cy="563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Image result for long multiplication gelos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2" t="14508"/>
          <a:stretch/>
        </p:blipFill>
        <p:spPr bwMode="auto">
          <a:xfrm>
            <a:off x="7589519" y="892785"/>
            <a:ext cx="3627121" cy="29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240" y="4206240"/>
            <a:ext cx="1135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Many methods have been created, use what you are comfortable with. If you do not have a method you are comfortable with, watch the following video closely and consider using the ‘grid method’.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951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"/>
            <a:ext cx="408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Long Multiplication</a:t>
            </a:r>
            <a:endParaRPr lang="en-GB" b="1" u="sng" dirty="0"/>
          </a:p>
        </p:txBody>
      </p:sp>
      <p:pic>
        <p:nvPicPr>
          <p:cNvPr id="3" name="Multiplying big numbers &amp; decimal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731" end="0.7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" y="522922"/>
            <a:ext cx="10622280" cy="597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9151" y="470032"/>
                <a:ext cx="9200271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u="sng" dirty="0" smtClean="0"/>
                  <a:t>Knowledge Check</a:t>
                </a:r>
              </a:p>
              <a:p>
                <a:endParaRPr lang="en-GB" sz="3600" dirty="0"/>
              </a:p>
              <a:p>
                <a:r>
                  <a:rPr lang="en-GB" sz="3600" dirty="0" smtClean="0"/>
                  <a:t>Try these</a:t>
                </a:r>
              </a:p>
              <a:p>
                <a:endParaRPr lang="en-GB" sz="3600" dirty="0"/>
              </a:p>
              <a:p>
                <a:pPr marL="342900" indent="-342900">
                  <a:lnSpc>
                    <a:spcPct val="150000"/>
                  </a:lnSpc>
                  <a:buAutoNum type="arabicParenR"/>
                </a:pPr>
                <a:r>
                  <a:rPr lang="en-GB" sz="3600" dirty="0" smtClean="0"/>
                  <a:t>  </a:t>
                </a:r>
                <a14:m>
                  <m:oMath xmlns:m="http://schemas.openxmlformats.org/officeDocument/2006/math">
                    <m:r>
                      <a:rPr lang="en-GB" sz="3600" b="0" i="0" smtClean="0">
                        <a:latin typeface="Cambria Math" panose="02040503050406030204" pitchFamily="18" charset="0"/>
                      </a:rPr>
                      <m:t>2575</m:t>
                    </m:r>
                    <m:r>
                      <a:rPr lang="en-GB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GB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GB" sz="3600" dirty="0"/>
              </a:p>
              <a:p>
                <a:pPr marL="342900" indent="-342900">
                  <a:lnSpc>
                    <a:spcPct val="150000"/>
                  </a:lnSpc>
                  <a:buAutoNum type="arabicParenR"/>
                </a:pPr>
                <a:r>
                  <a:rPr lang="en-GB" sz="3600" dirty="0" smtClean="0"/>
                  <a:t>  </a:t>
                </a:r>
                <a14:m>
                  <m:oMath xmlns:m="http://schemas.openxmlformats.org/officeDocument/2006/math">
                    <m:r>
                      <a:rPr lang="en-GB" sz="3600" b="0" i="0" smtClean="0">
                        <a:latin typeface="Cambria Math" panose="02040503050406030204" pitchFamily="18" charset="0"/>
                      </a:rPr>
                      <m:t>162</m:t>
                    </m:r>
                    <m:r>
                      <a:rPr lang="en-GB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÷8</m:t>
                    </m:r>
                  </m:oMath>
                </a14:m>
                <a:endParaRPr lang="en-GB" sz="3600" dirty="0" smtClean="0"/>
              </a:p>
              <a:p>
                <a:pPr marL="342900" indent="-342900">
                  <a:lnSpc>
                    <a:spcPct val="150000"/>
                  </a:lnSpc>
                  <a:buAutoNum type="arabicParenR"/>
                </a:pPr>
                <a:r>
                  <a:rPr lang="en-GB" sz="3600" dirty="0" smtClean="0"/>
                  <a:t>  </a:t>
                </a:r>
                <a14:m>
                  <m:oMath xmlns:m="http://schemas.openxmlformats.org/officeDocument/2006/math">
                    <m:r>
                      <a:rPr lang="en-GB" sz="3600" b="0" i="1" smtClean="0">
                        <a:latin typeface="Cambria Math" panose="02040503050406030204" pitchFamily="18" charset="0"/>
                      </a:rPr>
                      <m:t>345</m:t>
                    </m:r>
                    <m:r>
                      <a:rPr lang="en-GB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÷15</m:t>
                    </m:r>
                  </m:oMath>
                </a14:m>
                <a:endParaRPr lang="en-GB" sz="3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51" y="470032"/>
                <a:ext cx="9200271" cy="4801314"/>
              </a:xfrm>
              <a:prstGeom prst="rect">
                <a:avLst/>
              </a:prstGeom>
              <a:blipFill>
                <a:blip r:embed="rId2"/>
                <a:stretch>
                  <a:fillRect l="-2054" t="-1904" b="-21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9398779" y="233452"/>
            <a:ext cx="2400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Division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485350" y="2686023"/>
                <a:ext cx="2313445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AutoNum type="arabicParenR"/>
                </a:pPr>
                <a:r>
                  <a:rPr lang="en-GB" sz="3600" dirty="0" smtClean="0"/>
                  <a:t> </a:t>
                </a:r>
                <a14:m>
                  <m:oMath xmlns:m="http://schemas.openxmlformats.org/officeDocument/2006/math">
                    <m:r>
                      <a:rPr lang="en-GB" sz="3600" b="0" i="1" smtClean="0">
                        <a:latin typeface="Cambria Math" panose="02040503050406030204" pitchFamily="18" charset="0"/>
                      </a:rPr>
                      <m:t>515</m:t>
                    </m:r>
                  </m:oMath>
                </a14:m>
                <a:endParaRPr lang="en-GB" sz="3600" dirty="0"/>
              </a:p>
              <a:p>
                <a:pPr marL="342900" indent="-342900">
                  <a:lnSpc>
                    <a:spcPct val="150000"/>
                  </a:lnSpc>
                  <a:buAutoNum type="arabicParenR"/>
                </a:pPr>
                <a:r>
                  <a:rPr lang="en-GB" sz="3600" dirty="0"/>
                  <a:t>  </a:t>
                </a:r>
                <a14:m>
                  <m:oMath xmlns:m="http://schemas.openxmlformats.org/officeDocument/2006/math">
                    <m:r>
                      <a:rPr lang="en-GB" sz="3600" b="0" i="1" smtClean="0">
                        <a:latin typeface="Cambria Math" panose="02040503050406030204" pitchFamily="18" charset="0"/>
                      </a:rPr>
                      <m:t>20.25</m:t>
                    </m:r>
                  </m:oMath>
                </a14:m>
                <a:endParaRPr lang="en-GB" sz="3600" dirty="0"/>
              </a:p>
              <a:p>
                <a:pPr marL="342900" indent="-342900">
                  <a:lnSpc>
                    <a:spcPct val="150000"/>
                  </a:lnSpc>
                  <a:buAutoNum type="arabicParenR"/>
                </a:pPr>
                <a:r>
                  <a:rPr lang="en-GB" sz="3600" dirty="0"/>
                  <a:t>  </a:t>
                </a:r>
                <a14:m>
                  <m:oMath xmlns:m="http://schemas.openxmlformats.org/officeDocument/2006/math">
                    <m:r>
                      <a:rPr lang="en-GB" sz="3600" b="0" i="1" smtClean="0"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endParaRPr lang="en-GB" sz="3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5350" y="2686023"/>
                <a:ext cx="2313445" cy="2585323"/>
              </a:xfrm>
              <a:prstGeom prst="rect">
                <a:avLst/>
              </a:prstGeom>
              <a:blipFill>
                <a:blip r:embed="rId3"/>
                <a:stretch>
                  <a:fillRect l="-8179" b="-4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24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0628" y="117883"/>
            <a:ext cx="11848012" cy="90102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latin typeface="Comic Sans MS" pitchFamily="66" charset="0"/>
              </a:rPr>
              <a:t>Short (Bus Stop) Division Method</a:t>
            </a:r>
            <a:endParaRPr lang="en-US" dirty="0"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130628" y="1129938"/>
                <a:ext cx="11848012" cy="4186645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</a:pPr>
                <a:r>
                  <a:rPr lang="en-GB" dirty="0" smtClean="0">
                    <a:latin typeface="Comic Sans MS" pitchFamily="66" charset="0"/>
                  </a:rPr>
                  <a:t>How do I answer....</a:t>
                </a:r>
              </a:p>
              <a:p>
                <a:pPr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38.2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÷0.4</m:t>
                    </m:r>
                  </m:oMath>
                </a14:m>
                <a:r>
                  <a:rPr lang="en-GB" dirty="0" smtClean="0">
                    <a:latin typeface="Comic Sans MS" pitchFamily="66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8" y="1129938"/>
                <a:ext cx="11848012" cy="4186645"/>
              </a:xfrm>
              <a:prstGeom prst="rect">
                <a:avLst/>
              </a:prstGeom>
              <a:blipFill>
                <a:blip r:embed="rId2"/>
                <a:stretch>
                  <a:fillRect t="-2020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220308" y="2363372"/>
            <a:ext cx="413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Multiply by 10 to get rid of decimals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86996" y="2930872"/>
                <a:ext cx="26025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384  </a:t>
                </a:r>
                <a14:m>
                  <m:oMath xmlns:m="http://schemas.openxmlformats.org/officeDocument/2006/math">
                    <m:r>
                      <a:rPr lang="en-GB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3200" dirty="0" smtClean="0"/>
                  <a:t>  4 </a:t>
                </a:r>
                <a:endParaRPr lang="en-GB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996" y="2930872"/>
                <a:ext cx="2602523" cy="584775"/>
              </a:xfrm>
              <a:prstGeom prst="rect">
                <a:avLst/>
              </a:prstGeom>
              <a:blipFill>
                <a:blip r:embed="rId3"/>
                <a:stretch>
                  <a:fillRect l="-5855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570806" y="3784209"/>
            <a:ext cx="122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96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4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1204D0FC17C942829FAA371BEF1116" ma:contentTypeVersion="6" ma:contentTypeDescription="Create a new document." ma:contentTypeScope="" ma:versionID="7944607a164a0b39a999f5c90749413b">
  <xsd:schema xmlns:xsd="http://www.w3.org/2001/XMLSchema" xmlns:xs="http://www.w3.org/2001/XMLSchema" xmlns:p="http://schemas.microsoft.com/office/2006/metadata/properties" xmlns:ns2="f45c64de-80c6-4060-b669-b1ce3442f828" xmlns:ns3="a275ba49-db92-471d-8c08-cd84a3a06beb" targetNamespace="http://schemas.microsoft.com/office/2006/metadata/properties" ma:root="true" ma:fieldsID="9a26ca3bdeef973dee64abf5d8e64c7b" ns2:_="" ns3:_="">
    <xsd:import namespace="f45c64de-80c6-4060-b669-b1ce3442f828"/>
    <xsd:import namespace="a275ba49-db92-471d-8c08-cd84a3a06b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c64de-80c6-4060-b669-b1ce3442f8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75ba49-db92-471d-8c08-cd84a3a06b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2CAD5A-9062-4A22-8667-CF9EE0662B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c64de-80c6-4060-b669-b1ce3442f828"/>
    <ds:schemaRef ds:uri="a275ba49-db92-471d-8c08-cd84a3a06b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43AC26-9C10-4BD0-832A-C836FA69E3D2}">
  <ds:schemaRefs>
    <ds:schemaRef ds:uri="http://schemas.microsoft.com/office/2006/documentManagement/types"/>
    <ds:schemaRef ds:uri="http://purl.org/dc/terms/"/>
    <ds:schemaRef ds:uri="http://purl.org/dc/dcmitype/"/>
    <ds:schemaRef ds:uri="f45c64de-80c6-4060-b669-b1ce3442f828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a275ba49-db92-471d-8c08-cd84a3a06be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3D14AA6-A186-41B3-BD61-5136285F54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3810</TotalTime>
  <Words>510</Words>
  <Application>Microsoft Office PowerPoint</Application>
  <PresentationFormat>Widescreen</PresentationFormat>
  <Paragraphs>167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Comic Sans MS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Todays Objectives – Have you met them?</vt:lpstr>
      <vt:lpstr>PowerPoint Presentation</vt:lpstr>
    </vt:vector>
  </TitlesOfParts>
  <Company>MidKent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started</dc:title>
  <dc:creator>Damian Rollinson</dc:creator>
  <cp:lastModifiedBy>Samuel Bamber</cp:lastModifiedBy>
  <cp:revision>67</cp:revision>
  <cp:lastPrinted>2017-05-19T11:56:43Z</cp:lastPrinted>
  <dcterms:created xsi:type="dcterms:W3CDTF">2017-05-17T10:50:23Z</dcterms:created>
  <dcterms:modified xsi:type="dcterms:W3CDTF">2019-11-28T08:41:47Z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0x010100371204D0FC17C942829FAA371BEF1116</vt:lpwstr>
  </property>
</Properties>
</file>