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4"/>
  </p:notesMasterIdLst>
  <p:sldIdLst>
    <p:sldId id="258" r:id="rId6"/>
    <p:sldId id="286" r:id="rId7"/>
    <p:sldId id="259" r:id="rId8"/>
    <p:sldId id="273" r:id="rId9"/>
    <p:sldId id="275" r:id="rId10"/>
    <p:sldId id="274" r:id="rId11"/>
    <p:sldId id="285" r:id="rId12"/>
    <p:sldId id="277" r:id="rId13"/>
    <p:sldId id="278" r:id="rId14"/>
    <p:sldId id="282" r:id="rId15"/>
    <p:sldId id="279" r:id="rId16"/>
    <p:sldId id="284" r:id="rId17"/>
    <p:sldId id="280" r:id="rId18"/>
    <p:sldId id="281" r:id="rId19"/>
    <p:sldId id="287" r:id="rId20"/>
    <p:sldId id="288" r:id="rId21"/>
    <p:sldId id="268" r:id="rId22"/>
    <p:sldId id="283" r:id="rId2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49850-C4CD-44F6-A1E0-83FDAA6D5436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C4946-F840-4432-A32D-D6DE0E4EA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This could also be a YouTube clip, matching exercise,</a:t>
            </a:r>
            <a:r>
              <a:rPr lang="en-GB" baseline="0"/>
              <a:t> Anything that will engage the learners from the start of the lesson.</a:t>
            </a:r>
          </a:p>
          <a:p>
            <a:r>
              <a:rPr lang="en-GB" baseline="0"/>
              <a:t>TUTOR TO TAKE THE REGISTER DURING THIS TIME. THERE IS NO NEED TO CALL OUT NAMES.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C4946-F840-4432-A32D-D6DE0E4EAA9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2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This could also be a YouTube clip, matching exercise,</a:t>
            </a:r>
            <a:r>
              <a:rPr lang="en-GB" baseline="0"/>
              <a:t> Anything that will engage the learners from the start of the lesson.</a:t>
            </a:r>
          </a:p>
          <a:p>
            <a:r>
              <a:rPr lang="en-GB" baseline="0"/>
              <a:t>TUTOR TO TAKE THE REGISTER DURING THIS TIME. THERE IS NO NEED TO CALL OUT NAMES.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C4946-F840-4432-A32D-D6DE0E4EAA9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410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77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24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52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74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11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374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098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255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655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168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0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0860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979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959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76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0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76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5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33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50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4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56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538C7-E255-47E8-9388-DC395F41058D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5486400"/>
            <a:ext cx="12261669" cy="144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94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639DD-4AC2-48D8-A37A-F32F2D9B3A0C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74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TrutPJf9GmQ" TargetMode="External"/><Relationship Id="rId3" Type="http://schemas.openxmlformats.org/officeDocument/2006/relationships/hyperlink" Target="https://www.youtube.com/watch?v=ZJDb7E6aCrA" TargetMode="External"/><Relationship Id="rId7" Type="http://schemas.openxmlformats.org/officeDocument/2006/relationships/hyperlink" Target="https://www.youtube.com/watch?v=B7MtFQW7i_I" TargetMode="External"/><Relationship Id="rId2" Type="http://schemas.openxmlformats.org/officeDocument/2006/relationships/hyperlink" Target="https://www.youtube.com/watch?v=QipvCwPWYq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DYcqDfgpveM" TargetMode="External"/><Relationship Id="rId5" Type="http://schemas.openxmlformats.org/officeDocument/2006/relationships/hyperlink" Target="https://www.youtube.com/watch?v=wsvf1RGo8mg" TargetMode="External"/><Relationship Id="rId4" Type="http://schemas.openxmlformats.org/officeDocument/2006/relationships/hyperlink" Target="https://www.youtube.com/watch?v=B3h1B1MRV7g" TargetMode="External"/><Relationship Id="rId9" Type="http://schemas.openxmlformats.org/officeDocument/2006/relationships/hyperlink" Target="https://www.youtube.com/watch?v=GpumUOiGS6Q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502" y="91440"/>
            <a:ext cx="11599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1-10 </a:t>
            </a:r>
            <a:r>
              <a:rPr lang="en-GB" sz="2400" b="1" u="sng" dirty="0"/>
              <a:t>Quiz.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9006" y="718456"/>
                <a:ext cx="9901645" cy="4441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</m:t>
                    </m:r>
                  </m:oMath>
                </a14:m>
                <a:endParaRPr lang="en-GB" sz="2800" b="0"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800"/>
                  <a:t>5 squared</a:t>
                </a:r>
              </a:p>
              <a:p>
                <a:pPr marL="342900" indent="-342900">
                  <a:buAutoNum type="arabicParenR"/>
                </a:pPr>
                <a:r>
                  <a:rPr lang="en-GB" sz="2800" b="0"/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</m:t>
                    </m:r>
                  </m:oMath>
                </a14:m>
                <a:endParaRPr lang="en-GB" sz="2800" b="0">
                  <a:ea typeface="Cambria Math" panose="02040503050406030204" pitchFamily="18" charset="0"/>
                </a:endParaRPr>
              </a:p>
              <a:p>
                <a:pPr marL="342900" indent="-342900">
                  <a:buAutoNum type="arabicParenR"/>
                </a:pPr>
                <a:r>
                  <a:rPr lang="en-GB" sz="280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e>
                    </m:rad>
                  </m:oMath>
                </a14:m>
                <a:endParaRPr lang="en-GB" sz="2800"/>
              </a:p>
              <a:p>
                <a:pPr marL="342900" indent="-342900">
                  <a:buAutoNum type="arabicParenR"/>
                </a:pPr>
                <a:r>
                  <a:rPr lang="en-GB" sz="2800"/>
                  <a:t> Biggest prime number under 60.</a:t>
                </a:r>
              </a:p>
              <a:p>
                <a:pPr marL="342900" indent="-342900">
                  <a:buAutoNum type="arabicParenR"/>
                </a:pPr>
                <a:r>
                  <a:rPr lang="en-GB" sz="2800"/>
                  <a:t> Expand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(1+3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800"/>
              </a:p>
              <a:p>
                <a:pPr marL="342900" indent="-342900">
                  <a:buAutoNum type="arabicParenR"/>
                </a:pPr>
                <a:r>
                  <a:rPr lang="en-GB" sz="2800"/>
                  <a:t> Solve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−5=4</m:t>
                    </m:r>
                  </m:oMath>
                </a14:m>
                <a:endParaRPr lang="en-GB" sz="2800"/>
              </a:p>
              <a:p>
                <a:pPr marL="342900" indent="-342900">
                  <a:buAutoNum type="arabicParenR"/>
                </a:pPr>
                <a:r>
                  <a:rPr lang="en-GB" sz="2800"/>
                  <a:t> Name three types of quadrilaterals.</a:t>
                </a:r>
              </a:p>
              <a:p>
                <a:pPr marL="342900" indent="-342900">
                  <a:buAutoNum type="arabicParenR"/>
                </a:pPr>
                <a:r>
                  <a:rPr lang="en-GB" sz="2800"/>
                  <a:t> Increase £60 by 15%.</a:t>
                </a:r>
              </a:p>
              <a:p>
                <a:pPr marL="342900" indent="-342900">
                  <a:buAutoNum type="arabicParenR"/>
                </a:pPr>
                <a:r>
                  <a:rPr lang="en-GB" sz="2800"/>
                  <a:t> Round 3.568 to 2 decimal place.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06" y="718456"/>
                <a:ext cx="9901645" cy="4441729"/>
              </a:xfrm>
              <a:prstGeom prst="rect">
                <a:avLst/>
              </a:prstGeom>
              <a:blipFill>
                <a:blip r:embed="rId3"/>
                <a:stretch>
                  <a:fillRect l="-1292" b="-3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91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Find the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536" y="1439259"/>
            <a:ext cx="8460346" cy="2785012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For the following:</a:t>
            </a:r>
          </a:p>
          <a:p>
            <a:endParaRPr lang="en-GB"/>
          </a:p>
          <a:p>
            <a:pPr marL="514350" indent="-514350">
              <a:buAutoNum type="alphaLcParenBoth"/>
            </a:pPr>
            <a:r>
              <a:rPr lang="en-GB"/>
              <a:t>24 and 64</a:t>
            </a:r>
          </a:p>
          <a:p>
            <a:pPr marL="0" indent="0">
              <a:buNone/>
            </a:pPr>
            <a:endParaRPr lang="en-GB"/>
          </a:p>
          <a:p>
            <a:pPr marL="514350" indent="-514350">
              <a:buAutoNum type="alphaLcParenBoth"/>
            </a:pPr>
            <a:r>
              <a:rPr lang="en-GB"/>
              <a:t>32 and 80</a:t>
            </a:r>
          </a:p>
        </p:txBody>
      </p:sp>
    </p:spTree>
    <p:extLst>
      <p:ext uri="{BB962C8B-B14F-4D97-AF65-F5344CB8AC3E}">
        <p14:creationId xmlns:p14="http://schemas.microsoft.com/office/powerpoint/2010/main" val="1955914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/>
            </a:r>
            <a:br>
              <a:rPr lang="en-GB" b="1"/>
            </a:br>
            <a:r>
              <a:rPr lang="en-GB" b="1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Prime numbers are numbers that can only be divided by itself and 1.</a:t>
            </a:r>
          </a:p>
          <a:p>
            <a:endParaRPr lang="en-GB"/>
          </a:p>
          <a:p>
            <a:r>
              <a:rPr lang="en-GB"/>
              <a:t>Examples: </a:t>
            </a:r>
            <a:r>
              <a:rPr lang="en-GB" sz="5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2, 3, 5, 7 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871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953" y="131295"/>
            <a:ext cx="10515600" cy="1105834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Examples: </a:t>
            </a:r>
            <a:r>
              <a:rPr lang="en-GB" sz="5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2, 3, 5, 7 ………………………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34967">
            <a:off x="6465751" y="820271"/>
            <a:ext cx="4451066" cy="50023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9965" y="1936376"/>
            <a:ext cx="52309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/>
              <a:t>Activity</a:t>
            </a:r>
            <a:endParaRPr lang="en-GB" sz="2400"/>
          </a:p>
          <a:p>
            <a:endParaRPr lang="en-GB" sz="2400" b="1" u="sng"/>
          </a:p>
          <a:p>
            <a:r>
              <a:rPr lang="en-GB" sz="2400"/>
              <a:t>Shade a path using only Prime Numbers that starts from a square next to the mouse and ends at the cheese. </a:t>
            </a:r>
          </a:p>
          <a:p>
            <a:endParaRPr lang="en-GB" sz="2400"/>
          </a:p>
          <a:p>
            <a:r>
              <a:rPr lang="en-GB" sz="2400"/>
              <a:t>Is it possible without using diagonals?</a:t>
            </a:r>
          </a:p>
        </p:txBody>
      </p:sp>
    </p:spTree>
    <p:extLst>
      <p:ext uri="{BB962C8B-B14F-4D97-AF65-F5344CB8AC3E}">
        <p14:creationId xmlns:p14="http://schemas.microsoft.com/office/powerpoint/2010/main" val="394616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>Simple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How to recognise powers:    </a:t>
            </a:r>
          </a:p>
          <a:p>
            <a:pPr marL="0" indent="0">
              <a:buNone/>
            </a:pPr>
            <a:r>
              <a:rPr lang="en-GB"/>
              <a:t>     </a:t>
            </a:r>
          </a:p>
          <a:p>
            <a:pPr marL="0" indent="0">
              <a:buNone/>
            </a:pPr>
            <a:r>
              <a:rPr lang="en-GB"/>
              <a:t>                          </a:t>
            </a:r>
            <a:r>
              <a:rPr lang="en-GB" sz="3200"/>
              <a:t>2</a:t>
            </a:r>
            <a:r>
              <a:rPr lang="en-GB" sz="3200" baseline="30000"/>
              <a:t>2</a:t>
            </a:r>
            <a:r>
              <a:rPr lang="en-GB" sz="3200"/>
              <a:t>                                                   2</a:t>
            </a:r>
            <a:r>
              <a:rPr lang="en-GB" sz="3200" baseline="30000"/>
              <a:t>3</a:t>
            </a:r>
          </a:p>
          <a:p>
            <a:pPr marL="0" indent="0">
              <a:buNone/>
            </a:pPr>
            <a:endParaRPr lang="en-GB" sz="3200" baseline="30000"/>
          </a:p>
          <a:p>
            <a:pPr marL="0" indent="0">
              <a:buNone/>
            </a:pPr>
            <a:endParaRPr lang="en-GB" sz="3200" baseline="30000"/>
          </a:p>
          <a:p>
            <a:pPr marL="0" indent="0">
              <a:buNone/>
            </a:pPr>
            <a:r>
              <a:rPr lang="en-GB" sz="3200" baseline="30000"/>
              <a:t>                               </a:t>
            </a:r>
            <a:r>
              <a:rPr lang="en-GB" sz="3200"/>
              <a:t>2 x 2     </a:t>
            </a:r>
            <a:r>
              <a:rPr lang="en-GB" sz="3200">
                <a:solidFill>
                  <a:srgbClr val="002060"/>
                </a:solidFill>
              </a:rPr>
              <a:t>(4)</a:t>
            </a:r>
            <a:endParaRPr lang="en-GB" baseline="30000"/>
          </a:p>
          <a:p>
            <a:pPr marL="0" indent="0">
              <a:buNone/>
            </a:pPr>
            <a:endParaRPr lang="en-GB" baseline="30000"/>
          </a:p>
          <a:p>
            <a:pPr marL="0" indent="0">
              <a:buNone/>
            </a:pPr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3148148" y="3424478"/>
            <a:ext cx="0" cy="836023"/>
          </a:xfrm>
          <a:prstGeom prst="line">
            <a:avLst/>
          </a:prstGeom>
          <a:ln w="47625"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186056" y="3424478"/>
            <a:ext cx="0" cy="836023"/>
          </a:xfrm>
          <a:prstGeom prst="line">
            <a:avLst/>
          </a:prstGeom>
          <a:ln w="47625"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315465" y="4260501"/>
            <a:ext cx="22749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/>
              <a:t>2 x 2 x 2   </a:t>
            </a:r>
            <a:r>
              <a:rPr lang="en-GB" sz="3200">
                <a:solidFill>
                  <a:srgbClr val="002060"/>
                </a:solidFill>
              </a:rPr>
              <a:t>(8)</a:t>
            </a:r>
            <a:endParaRPr lang="en-GB" sz="3200" baseline="30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5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62600" cy="909883"/>
          </a:xfrm>
        </p:spPr>
        <p:txBody>
          <a:bodyPr/>
          <a:lstStyle/>
          <a:p>
            <a:pPr algn="ctr"/>
            <a:r>
              <a:rPr lang="en-GB" b="1"/>
              <a:t>Simple Powers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43237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/>
                  <a:t>Rewrite to a power :</a:t>
                </a:r>
              </a:p>
              <a:p>
                <a:pPr marL="0" indent="0">
                  <a:buNone/>
                </a:pPr>
                <a:r>
                  <a:rPr lang="en-GB"/>
                  <a:t>1) 3 x 3 x 3 x 3		2)  4 x 4 x 4                  3)  6 x 6  </a:t>
                </a:r>
              </a:p>
              <a:p>
                <a:endParaRPr lang="en-GB"/>
              </a:p>
              <a:p>
                <a:pPr marL="0" indent="0">
                  <a:buNone/>
                </a:pPr>
                <a:r>
                  <a:rPr lang="en-GB"/>
                  <a:t>Write down the value of:</a:t>
                </a:r>
              </a:p>
              <a:p>
                <a:pPr marL="0" indent="0">
                  <a:buNone/>
                </a:pPr>
                <a:r>
                  <a:rPr lang="en-GB"/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/>
                  <a:t>				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/>
                  <a:t>			    3)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43237"/>
                <a:ext cx="10515600" cy="4351338"/>
              </a:xfrm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4117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664" y="216397"/>
            <a:ext cx="4261835" cy="562154"/>
          </a:xfrm>
        </p:spPr>
        <p:txBody>
          <a:bodyPr>
            <a:normAutofit/>
          </a:bodyPr>
          <a:lstStyle/>
          <a:p>
            <a:r>
              <a:rPr lang="en-GB" sz="3200" b="1" u="sng">
                <a:solidFill>
                  <a:srgbClr val="00B050"/>
                </a:solidFill>
              </a:rPr>
              <a:t>Exam style of questions</a:t>
            </a:r>
            <a:endParaRPr lang="en-GB" sz="320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0620" y="208706"/>
            <a:ext cx="2440204" cy="569845"/>
          </a:xfrm>
        </p:spPr>
        <p:txBody>
          <a:bodyPr/>
          <a:lstStyle/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1971" y="3342021"/>
            <a:ext cx="5721142" cy="14692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710" y="1091529"/>
            <a:ext cx="4338406" cy="35780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971" y="1252473"/>
            <a:ext cx="5721142" cy="147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56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626994" cy="690943"/>
          </a:xfrm>
        </p:spPr>
        <p:txBody>
          <a:bodyPr>
            <a:normAutofit fontScale="90000"/>
          </a:bodyPr>
          <a:lstStyle/>
          <a:p>
            <a:r>
              <a:rPr lang="en-GB" u="sng">
                <a:solidFill>
                  <a:srgbClr val="00B050"/>
                </a:solidFill>
              </a:rPr>
              <a:t>Challenge</a:t>
            </a:r>
            <a:r>
              <a:rPr lang="en-GB">
                <a:solidFill>
                  <a:srgbClr val="00B050"/>
                </a:solidFill>
              </a:rPr>
              <a:t>   </a:t>
            </a:r>
            <a:r>
              <a:rPr lang="en-GB" sz="3600">
                <a:solidFill>
                  <a:srgbClr val="FF0000"/>
                </a:solidFill>
              </a:rPr>
              <a:t>(Work in pairs)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231" y="1220318"/>
            <a:ext cx="10515600" cy="3325924"/>
          </a:xfrm>
        </p:spPr>
        <p:txBody>
          <a:bodyPr/>
          <a:lstStyle/>
          <a:p>
            <a:pPr marL="0" indent="0">
              <a:buNone/>
            </a:pPr>
            <a:r>
              <a:rPr lang="en-GB" sz="3200"/>
              <a:t>Zoe has this page in her book</a:t>
            </a:r>
          </a:p>
          <a:p>
            <a:pPr marL="0" indent="0">
              <a:buNone/>
            </a:pPr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305" y="1806261"/>
            <a:ext cx="3380345" cy="352559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147257" y="2782669"/>
            <a:ext cx="5992968" cy="196977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GB" sz="2800">
                <a:latin typeface="Arial" panose="020B0604020202020204" pitchFamily="34" charset="0"/>
                <a:ea typeface="Times New Roman" panose="02020603050405020304" pitchFamily="18" charset="0"/>
              </a:rPr>
              <a:t>Give a counter example to show that Zoe is wrong.</a:t>
            </a:r>
          </a:p>
          <a:p>
            <a:pPr>
              <a:spcBef>
                <a:spcPts val="1200"/>
              </a:spcBef>
              <a:spcAft>
                <a:spcPts val="0"/>
              </a:spcAft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en-GB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800">
                <a:latin typeface="Arial" panose="020B0604020202020204" pitchFamily="34" charset="0"/>
                <a:ea typeface="Calibri" panose="020F0502020204030204" pitchFamily="34" charset="0"/>
              </a:rPr>
              <a:t>    Justify your answer. </a:t>
            </a:r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673956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13" y="-184849"/>
            <a:ext cx="10515600" cy="1325563"/>
          </a:xfrm>
        </p:spPr>
        <p:txBody>
          <a:bodyPr/>
          <a:lstStyle/>
          <a:p>
            <a:r>
              <a:rPr lang="en-GB"/>
              <a:t>Todays Objectives – Have you met them?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45868" y="1893164"/>
            <a:ext cx="10515600" cy="356634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GB" sz="2400"/>
              <a:t>To be able to </a:t>
            </a:r>
            <a:r>
              <a:rPr lang="en-GB" sz="2400" b="1"/>
              <a:t>calculate with negative numbers.</a:t>
            </a:r>
            <a:r>
              <a:rPr lang="en-GB" sz="2400"/>
              <a:t> </a:t>
            </a:r>
          </a:p>
          <a:p>
            <a:pPr>
              <a:lnSpc>
                <a:spcPct val="200000"/>
              </a:lnSpc>
            </a:pPr>
            <a:r>
              <a:rPr lang="en-GB" sz="2400"/>
              <a:t>To be able to use </a:t>
            </a:r>
            <a:r>
              <a:rPr lang="en-GB" sz="2400" b="1"/>
              <a:t>identify prime numbers</a:t>
            </a:r>
            <a:r>
              <a:rPr lang="en-GB" sz="2400"/>
              <a:t>.</a:t>
            </a:r>
          </a:p>
          <a:p>
            <a:pPr>
              <a:lnSpc>
                <a:spcPct val="200000"/>
              </a:lnSpc>
            </a:pPr>
            <a:r>
              <a:rPr lang="en-GB" sz="2400"/>
              <a:t>To be able to use </a:t>
            </a:r>
            <a:r>
              <a:rPr lang="en-GB" sz="2400" b="1"/>
              <a:t>find factors and multiples</a:t>
            </a:r>
            <a:r>
              <a:rPr lang="en-GB" sz="2400"/>
              <a:t>.</a:t>
            </a:r>
          </a:p>
          <a:p>
            <a:pPr>
              <a:lnSpc>
                <a:spcPct val="200000"/>
              </a:lnSpc>
            </a:pPr>
            <a:r>
              <a:rPr lang="en-GB" sz="2400"/>
              <a:t>To be able to </a:t>
            </a:r>
            <a:r>
              <a:rPr lang="en-GB" sz="2400" b="1"/>
              <a:t>evaluate simple powers.</a:t>
            </a:r>
          </a:p>
          <a:p>
            <a:pPr marL="0" indent="0">
              <a:lnSpc>
                <a:spcPct val="200000"/>
              </a:lnSpc>
              <a:buNone/>
            </a:pPr>
            <a:endParaRPr lang="en-GB" sz="2400"/>
          </a:p>
          <a:p>
            <a:pPr marL="0" indent="0">
              <a:buNone/>
            </a:pPr>
            <a:endParaRPr lang="en-GB" sz="2400"/>
          </a:p>
        </p:txBody>
      </p:sp>
      <p:sp>
        <p:nvSpPr>
          <p:cNvPr id="9" name="TextBox 8"/>
          <p:cNvSpPr txBox="1"/>
          <p:nvPr/>
        </p:nvSpPr>
        <p:spPr>
          <a:xfrm>
            <a:off x="145868" y="1090750"/>
            <a:ext cx="4726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/>
              <a:t>Objectives</a:t>
            </a:r>
            <a:endParaRPr lang="en-GB" u="sng"/>
          </a:p>
        </p:txBody>
      </p:sp>
      <p:pic>
        <p:nvPicPr>
          <p:cNvPr id="5122" name="Picture 2" descr="Image result for emotic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86" t="75833" r="19809" b="2637"/>
          <a:stretch/>
        </p:blipFill>
        <p:spPr bwMode="auto">
          <a:xfrm>
            <a:off x="6509656" y="3525513"/>
            <a:ext cx="927463" cy="95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emotic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4" t="25793" r="41633" b="54446"/>
          <a:stretch/>
        </p:blipFill>
        <p:spPr bwMode="auto">
          <a:xfrm>
            <a:off x="6641373" y="1897852"/>
            <a:ext cx="901338" cy="87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emotic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" t="25793" r="83440" b="54742"/>
          <a:stretch/>
        </p:blipFill>
        <p:spPr bwMode="auto">
          <a:xfrm>
            <a:off x="5544091" y="4579493"/>
            <a:ext cx="849086" cy="86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emotic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4" t="25793" r="41633" b="54446"/>
          <a:stretch/>
        </p:blipFill>
        <p:spPr bwMode="auto">
          <a:xfrm>
            <a:off x="5807527" y="2773063"/>
            <a:ext cx="901338" cy="87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15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08353" y="54310"/>
            <a:ext cx="577529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Suggested Videos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2069" y="1069973"/>
            <a:ext cx="5734598" cy="4311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u="sng">
                <a:solidFill>
                  <a:sysClr val="windowText" lastClr="000000"/>
                </a:solidFill>
              </a:rPr>
              <a:t>For this lesson</a:t>
            </a:r>
          </a:p>
          <a:p>
            <a:endParaRPr lang="en-GB">
              <a:solidFill>
                <a:sysClr val="windowText" lastClr="000000"/>
              </a:solidFill>
            </a:endParaRPr>
          </a:p>
          <a:p>
            <a:r>
              <a:rPr lang="en-GB" b="1">
                <a:solidFill>
                  <a:sysClr val="windowText" lastClr="000000"/>
                </a:solidFill>
              </a:rPr>
              <a:t>Negative Numbers</a:t>
            </a:r>
          </a:p>
          <a:p>
            <a:r>
              <a:rPr lang="en-GB">
                <a:solidFill>
                  <a:sysClr val="windowText" lastClr="000000"/>
                </a:solidFill>
                <a:hlinkClick r:id="rId2"/>
              </a:rPr>
              <a:t>https://www.youtube.com/watch?v=QipvCwPWYqc</a:t>
            </a:r>
            <a:endParaRPr lang="en-GB">
              <a:solidFill>
                <a:sysClr val="windowText" lastClr="000000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GCSE </a:t>
            </a:r>
            <a:r>
              <a:rPr lang="en-US" err="1">
                <a:solidFill>
                  <a:schemeClr val="tx1"/>
                </a:solidFill>
              </a:rPr>
              <a:t>Maths</a:t>
            </a:r>
            <a:r>
              <a:rPr lang="en-US">
                <a:solidFill>
                  <a:schemeClr val="tx1"/>
                </a:solidFill>
              </a:rPr>
              <a:t> - Negative Numbers (Adding Subtracting Multiplying Dividing) Foundation</a:t>
            </a:r>
            <a:endParaRPr lang="en-GB">
              <a:solidFill>
                <a:sysClr val="windowText" lastClr="000000"/>
              </a:solidFill>
            </a:endParaRPr>
          </a:p>
          <a:p>
            <a:r>
              <a:rPr lang="en-GB" b="1">
                <a:solidFill>
                  <a:sysClr val="windowText" lastClr="000000"/>
                </a:solidFill>
              </a:rPr>
              <a:t>Simple Powers</a:t>
            </a:r>
          </a:p>
          <a:p>
            <a:r>
              <a:rPr lang="en-GB">
                <a:solidFill>
                  <a:sysClr val="windowText" lastClr="000000"/>
                </a:solidFill>
                <a:hlinkClick r:id="rId3"/>
              </a:rPr>
              <a:t>https://www.youtube.com/watch?v=ZJDb7E6aCrA</a:t>
            </a:r>
            <a:endParaRPr lang="en-GB">
              <a:solidFill>
                <a:sysClr val="windowText" lastClr="000000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Math Antics - Intro To Exponents (aka Indices)</a:t>
            </a:r>
            <a:endParaRPr lang="en-GB">
              <a:solidFill>
                <a:schemeClr val="tx1"/>
              </a:solidFill>
            </a:endParaRPr>
          </a:p>
          <a:p>
            <a:r>
              <a:rPr lang="en-GB" b="1">
                <a:solidFill>
                  <a:sysClr val="windowText" lastClr="000000"/>
                </a:solidFill>
              </a:rPr>
              <a:t>Type of Numbers including Prime Numbers</a:t>
            </a:r>
          </a:p>
          <a:p>
            <a:r>
              <a:rPr lang="en-GB">
                <a:solidFill>
                  <a:schemeClr val="tx1"/>
                </a:solidFill>
                <a:hlinkClick r:id="rId4"/>
              </a:rPr>
              <a:t>https://www.youtube.com/watch?v=B3h1B1MRV7g</a:t>
            </a:r>
            <a:endParaRPr lang="en-GB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GCSE Number -- Types of Number - Video Tutorial 1 of 40</a:t>
            </a:r>
            <a:endParaRPr lang="en-GB">
              <a:solidFill>
                <a:schemeClr val="tx1"/>
              </a:solidFill>
            </a:endParaRPr>
          </a:p>
          <a:p>
            <a:r>
              <a:rPr lang="en-GB" b="1">
                <a:solidFill>
                  <a:schemeClr val="tx1"/>
                </a:solidFill>
              </a:rPr>
              <a:t>Factors and Multiples</a:t>
            </a:r>
          </a:p>
          <a:p>
            <a:r>
              <a:rPr lang="en-GB">
                <a:solidFill>
                  <a:schemeClr val="tx1"/>
                </a:solidFill>
                <a:hlinkClick r:id="rId5"/>
              </a:rPr>
              <a:t>https://www.youtube.com/watch?v=wsvf1RGo8mg</a:t>
            </a:r>
            <a:endParaRPr lang="en-GB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Factors and Multiples | Number | </a:t>
            </a:r>
            <a:r>
              <a:rPr lang="en-US" err="1">
                <a:solidFill>
                  <a:schemeClr val="tx1"/>
                </a:solidFill>
              </a:rPr>
              <a:t>Maths</a:t>
            </a:r>
            <a:r>
              <a:rPr lang="en-US">
                <a:solidFill>
                  <a:schemeClr val="tx1"/>
                </a:solidFill>
              </a:rPr>
              <a:t> | </a:t>
            </a:r>
            <a:r>
              <a:rPr lang="en-US" err="1">
                <a:solidFill>
                  <a:schemeClr val="tx1"/>
                </a:solidFill>
              </a:rPr>
              <a:t>FuseSchool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07795" y="1069973"/>
            <a:ext cx="5551714" cy="4311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u="sng">
                <a:solidFill>
                  <a:sysClr val="windowText" lastClr="000000"/>
                </a:solidFill>
              </a:rPr>
              <a:t>For next lesson</a:t>
            </a:r>
          </a:p>
          <a:p>
            <a:endParaRPr lang="en-GB">
              <a:solidFill>
                <a:sysClr val="windowText" lastClr="000000"/>
              </a:solidFill>
            </a:endParaRPr>
          </a:p>
          <a:p>
            <a:r>
              <a:rPr lang="en-GB" b="1">
                <a:solidFill>
                  <a:sysClr val="windowText" lastClr="000000"/>
                </a:solidFill>
              </a:rPr>
              <a:t>Adding and Subtracting Fractions</a:t>
            </a:r>
            <a:endParaRPr lang="en-GB">
              <a:solidFill>
                <a:sysClr val="windowText" lastClr="000000"/>
              </a:solidFill>
            </a:endParaRPr>
          </a:p>
          <a:p>
            <a:r>
              <a:rPr lang="en-GB">
                <a:solidFill>
                  <a:sysClr val="windowText" lastClr="000000"/>
                </a:solidFill>
                <a:hlinkClick r:id="rId6"/>
              </a:rPr>
              <a:t>https://www.youtube.com/watch?v=DYcqDfgpveM</a:t>
            </a:r>
            <a:endParaRPr lang="en-GB">
              <a:solidFill>
                <a:sysClr val="windowText" lastClr="000000"/>
              </a:solidFill>
            </a:endParaRPr>
          </a:p>
          <a:p>
            <a:r>
              <a:rPr lang="en-GB">
                <a:solidFill>
                  <a:schemeClr val="tx1"/>
                </a:solidFill>
              </a:rPr>
              <a:t>Adding &amp; subtracting fractions</a:t>
            </a:r>
          </a:p>
          <a:p>
            <a:r>
              <a:rPr lang="en-GB" b="1">
                <a:solidFill>
                  <a:sysClr val="windowText" lastClr="000000"/>
                </a:solidFill>
              </a:rPr>
              <a:t>Multiplying and Dividing Fractions</a:t>
            </a:r>
          </a:p>
          <a:p>
            <a:r>
              <a:rPr lang="en-GB">
                <a:solidFill>
                  <a:sysClr val="windowText" lastClr="000000"/>
                </a:solidFill>
                <a:hlinkClick r:id="rId7"/>
              </a:rPr>
              <a:t>https://www.youtube.com/watch?v=B7MtFQW7i_I</a:t>
            </a:r>
            <a:endParaRPr lang="en-GB">
              <a:solidFill>
                <a:sysClr val="windowText" lastClr="000000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How to Multiply and Divide Fractions in Algebra For Dummies</a:t>
            </a:r>
          </a:p>
          <a:p>
            <a:r>
              <a:rPr lang="en-US" b="1">
                <a:solidFill>
                  <a:schemeClr val="tx1"/>
                </a:solidFill>
              </a:rPr>
              <a:t>Converting Mixed Numbers to Improper Fractions</a:t>
            </a:r>
          </a:p>
          <a:p>
            <a:r>
              <a:rPr lang="en-US">
                <a:solidFill>
                  <a:schemeClr val="tx1"/>
                </a:solidFill>
                <a:hlinkClick r:id="rId8"/>
              </a:rPr>
              <a:t>https://www.youtube.com/watch?v=TrutPJf9GmQ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Change a Mixed Number to an Improper Fraction</a:t>
            </a:r>
          </a:p>
          <a:p>
            <a:r>
              <a:rPr lang="en-US" b="1">
                <a:solidFill>
                  <a:schemeClr val="tx1"/>
                </a:solidFill>
              </a:rPr>
              <a:t>Converting Improper Fractions to Mixed Numbers</a:t>
            </a:r>
          </a:p>
          <a:p>
            <a:r>
              <a:rPr lang="en-GB">
                <a:solidFill>
                  <a:sysClr val="windowText" lastClr="000000"/>
                </a:solidFill>
                <a:hlinkClick r:id="rId9"/>
              </a:rPr>
              <a:t>https://www.youtube.com/watch?v=GpumUOiGS6Q</a:t>
            </a:r>
            <a:endParaRPr lang="en-GB">
              <a:solidFill>
                <a:sysClr val="windowText" lastClr="000000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Change an Improper Fraction into a Mixed Number</a:t>
            </a:r>
            <a:endParaRPr lang="en-GB">
              <a:solidFill>
                <a:schemeClr val="tx1"/>
              </a:solidFill>
            </a:endParaRPr>
          </a:p>
          <a:p>
            <a:endParaRPr lang="en-GB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23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502" y="91440"/>
            <a:ext cx="11599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solidFill>
                  <a:srgbClr val="FF0000"/>
                </a:solidFill>
              </a:rPr>
              <a:t>Answers</a:t>
            </a:r>
            <a:endParaRPr lang="en-GB" sz="2400" b="1" u="sng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9006" y="718456"/>
                <a:ext cx="11665315" cy="45046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</m:t>
                    </m:r>
                  </m:oMath>
                </a14:m>
                <a:r>
                  <a:rPr lang="en-GB" sz="2800" b="0">
                    <a:ea typeface="Cambria Math" panose="02040503050406030204" pitchFamily="18" charset="0"/>
                  </a:rPr>
                  <a:t>  		</a:t>
                </a:r>
                <a:r>
                  <a:rPr lang="en-GB" sz="2800" b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= 6</a:t>
                </a:r>
              </a:p>
              <a:p>
                <a:pPr marL="514350" indent="-514350">
                  <a:buAutoNum type="arabicParenR"/>
                </a:pPr>
                <a:r>
                  <a:rPr lang="en-GB" sz="2800"/>
                  <a:t>5 squared 	</a:t>
                </a:r>
                <a:r>
                  <a:rPr lang="en-GB" sz="2800">
                    <a:solidFill>
                      <a:srgbClr val="FF0000"/>
                    </a:solidFill>
                  </a:rPr>
                  <a:t>= 25  (5 x 5)</a:t>
                </a:r>
              </a:p>
              <a:p>
                <a:pPr marL="342900" indent="-342900">
                  <a:buAutoNum type="arabicParenR"/>
                </a:pPr>
                <a:r>
                  <a:rPr lang="en-GB" sz="2800" b="0"/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</m:t>
                    </m:r>
                  </m:oMath>
                </a14:m>
                <a:r>
                  <a:rPr lang="en-GB" sz="2800" b="0">
                    <a:ea typeface="Cambria Math" panose="02040503050406030204" pitchFamily="18" charset="0"/>
                  </a:rPr>
                  <a:t> 		</a:t>
                </a:r>
                <a:r>
                  <a:rPr lang="en-GB" sz="2800" b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= 72</a:t>
                </a:r>
              </a:p>
              <a:p>
                <a:pPr marL="342900" indent="-342900">
                  <a:buAutoNum type="arabicParenR"/>
                </a:pPr>
                <a:r>
                  <a:rPr lang="en-GB" sz="280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e>
                    </m:rad>
                  </m:oMath>
                </a14:m>
                <a:r>
                  <a:rPr lang="en-GB" sz="2800"/>
                  <a:t> 		</a:t>
                </a:r>
                <a:r>
                  <a:rPr lang="en-GB" sz="2800">
                    <a:solidFill>
                      <a:srgbClr val="FF0000"/>
                    </a:solidFill>
                  </a:rPr>
                  <a:t>= 12</a:t>
                </a:r>
              </a:p>
              <a:p>
                <a:pPr marL="342900" indent="-342900">
                  <a:buAutoNum type="arabicParenR"/>
                </a:pPr>
                <a:r>
                  <a:rPr lang="en-GB" sz="2800"/>
                  <a:t> Biggest prime number under 60. </a:t>
                </a:r>
                <a:r>
                  <a:rPr lang="en-GB" sz="2800">
                    <a:solidFill>
                      <a:srgbClr val="FF0000"/>
                    </a:solidFill>
                  </a:rPr>
                  <a:t>…. is 59</a:t>
                </a:r>
              </a:p>
              <a:p>
                <a:pPr marL="342900" indent="-342900">
                  <a:buAutoNum type="arabicParenR"/>
                </a:pPr>
                <a:r>
                  <a:rPr lang="en-GB" sz="2800"/>
                  <a:t> Expand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(1+3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/>
                  <a:t>	</a:t>
                </a:r>
                <a:r>
                  <a:rPr lang="en-GB" sz="2800">
                    <a:solidFill>
                      <a:srgbClr val="FF0000"/>
                    </a:solidFill>
                  </a:rPr>
                  <a:t>= 5 + 15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200">
                  <a:solidFill>
                    <a:srgbClr val="FF0000"/>
                  </a:solidFill>
                </a:endParaRPr>
              </a:p>
              <a:p>
                <a:pPr marL="342900" indent="-342900">
                  <a:buAutoNum type="arabicParenR"/>
                </a:pPr>
                <a:r>
                  <a:rPr lang="en-GB" sz="2800"/>
                  <a:t> Solve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−5=4</m:t>
                    </m:r>
                  </m:oMath>
                </a14:m>
                <a:r>
                  <a:rPr lang="en-GB" sz="2800"/>
                  <a:t>	</a:t>
                </a:r>
                <a:r>
                  <a:rPr lang="en-GB" sz="2800">
                    <a:solidFill>
                      <a:srgbClr val="FF0000"/>
                    </a:solidFill>
                  </a:rPr>
                  <a:t>x = 3     </a:t>
                </a:r>
              </a:p>
              <a:p>
                <a:pPr marL="342900" indent="-342900">
                  <a:buAutoNum type="arabicParenR"/>
                </a:pPr>
                <a:r>
                  <a:rPr lang="en-GB" sz="2800"/>
                  <a:t> Name three types of quadrilaterals. </a:t>
                </a:r>
                <a:r>
                  <a:rPr lang="en-GB" sz="2800" err="1">
                    <a:solidFill>
                      <a:srgbClr val="FF0000"/>
                    </a:solidFill>
                  </a:rPr>
                  <a:t>e.g</a:t>
                </a:r>
                <a:r>
                  <a:rPr lang="en-GB" sz="2800">
                    <a:solidFill>
                      <a:srgbClr val="FF0000"/>
                    </a:solidFill>
                  </a:rPr>
                  <a:t>: </a:t>
                </a:r>
                <a:r>
                  <a:rPr lang="en-GB" sz="2000">
                    <a:solidFill>
                      <a:srgbClr val="FF0000"/>
                    </a:solidFill>
                  </a:rPr>
                  <a:t>Rectangle, parallelogram, trapezium, rhombus, </a:t>
                </a:r>
                <a:endParaRPr lang="en-GB" sz="2000"/>
              </a:p>
              <a:p>
                <a:pPr marL="342900" indent="-342900">
                  <a:buAutoNum type="arabicParenR"/>
                </a:pPr>
                <a:r>
                  <a:rPr lang="en-GB" sz="2800"/>
                  <a:t> Increase £60 by 15%.  </a:t>
                </a:r>
                <a:r>
                  <a:rPr lang="en-GB" sz="2800">
                    <a:solidFill>
                      <a:srgbClr val="FF0000"/>
                    </a:solidFill>
                  </a:rPr>
                  <a:t>= £69   </a:t>
                </a:r>
              </a:p>
              <a:p>
                <a:pPr marL="342900" indent="-342900">
                  <a:buAutoNum type="arabicParenR"/>
                </a:pPr>
                <a:r>
                  <a:rPr lang="en-GB" sz="2800"/>
                  <a:t> Round 3.568 to 2 decimal place.  </a:t>
                </a:r>
                <a:r>
                  <a:rPr lang="en-GB" sz="2800">
                    <a:solidFill>
                      <a:srgbClr val="FF0000"/>
                    </a:solidFill>
                  </a:rPr>
                  <a:t>= 3.57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06" y="718456"/>
                <a:ext cx="11665315" cy="4504695"/>
              </a:xfrm>
              <a:prstGeom prst="rect">
                <a:avLst/>
              </a:prstGeom>
              <a:blipFill>
                <a:blip r:embed="rId3"/>
                <a:stretch>
                  <a:fillRect l="-1097" t="-1353" b="-2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131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243" y="1904124"/>
            <a:ext cx="5507957" cy="2598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/>
              <a:t>To be able to:</a:t>
            </a:r>
          </a:p>
          <a:p>
            <a:r>
              <a:rPr lang="en-GB" b="1"/>
              <a:t>calculate with negative numbers.</a:t>
            </a:r>
            <a:r>
              <a:rPr lang="en-GB"/>
              <a:t> </a:t>
            </a:r>
          </a:p>
          <a:p>
            <a:r>
              <a:rPr lang="en-GB" b="1"/>
              <a:t>identify prime numbers</a:t>
            </a:r>
            <a:r>
              <a:rPr lang="en-GB"/>
              <a:t>.</a:t>
            </a:r>
          </a:p>
          <a:p>
            <a:r>
              <a:rPr lang="en-GB" b="1"/>
              <a:t>find factors and multiples</a:t>
            </a:r>
            <a:r>
              <a:rPr lang="en-GB"/>
              <a:t>.</a:t>
            </a:r>
          </a:p>
          <a:p>
            <a:r>
              <a:rPr lang="en-GB" b="1"/>
              <a:t>evaluate simple powers.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45868" y="1319349"/>
            <a:ext cx="4726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/>
              <a:t>Objectives</a:t>
            </a:r>
            <a:endParaRPr lang="en-GB" u="sng"/>
          </a:p>
        </p:txBody>
      </p:sp>
      <p:sp>
        <p:nvSpPr>
          <p:cNvPr id="7" name="TextBox 6"/>
          <p:cNvSpPr txBox="1"/>
          <p:nvPr/>
        </p:nvSpPr>
        <p:spPr>
          <a:xfrm>
            <a:off x="3213464" y="487791"/>
            <a:ext cx="5185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/>
              <a:t>Title: Basics of Number, Lesson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93531" y="117566"/>
            <a:ext cx="169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E07B3FF-8D9B-430B-86F7-D55780C38357}" type="datetime1">
              <a:rPr lang="en-GB" sz="2400" u="sng" smtClean="0"/>
              <a:pPr algn="r"/>
              <a:t>27/11/2019</a:t>
            </a:fld>
            <a:endParaRPr lang="en-GB" sz="2400" u="sng"/>
          </a:p>
        </p:txBody>
      </p:sp>
      <p:sp>
        <p:nvSpPr>
          <p:cNvPr id="8" name="TextBox 7"/>
          <p:cNvSpPr txBox="1"/>
          <p:nvPr/>
        </p:nvSpPr>
        <p:spPr>
          <a:xfrm>
            <a:off x="9405257" y="86788"/>
            <a:ext cx="979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/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423235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>Number Line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5371" y="2437153"/>
            <a:ext cx="5873178" cy="17155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5653" y="1690688"/>
            <a:ext cx="2010702" cy="369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1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>Multiplication/Division Rules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6331" y="1823658"/>
            <a:ext cx="5579337" cy="355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84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463885" y="343578"/>
            <a:ext cx="2404329" cy="4438705"/>
            <a:chOff x="824246" y="90151"/>
            <a:chExt cx="2318197" cy="4143380"/>
          </a:xfrm>
        </p:grpSpPr>
        <p:sp>
          <p:nvSpPr>
            <p:cNvPr id="2" name="TextBox 1"/>
            <p:cNvSpPr txBox="1"/>
            <p:nvPr/>
          </p:nvSpPr>
          <p:spPr>
            <a:xfrm>
              <a:off x="824246" y="699753"/>
              <a:ext cx="2318197" cy="353377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/>
                <a:t>Q1)   </a:t>
              </a:r>
              <a:r>
                <a:rPr lang="en-GB" sz="3200"/>
                <a:t>8 - </a:t>
              </a:r>
              <a:r>
                <a:rPr lang="en-GB" sz="3200" b="1" baseline="30000"/>
                <a:t>-</a:t>
              </a:r>
              <a:r>
                <a:rPr lang="en-GB" sz="3200"/>
                <a:t>2</a:t>
              </a:r>
              <a:endParaRPr lang="en-GB" sz="3200">
                <a:solidFill>
                  <a:srgbClr val="FF0000"/>
                </a:solidFill>
              </a:endParaRPr>
            </a:p>
            <a:p>
              <a:endParaRPr lang="en-GB" sz="2000"/>
            </a:p>
            <a:p>
              <a:r>
                <a:rPr lang="en-GB" sz="2400"/>
                <a:t>Q2)   </a:t>
              </a:r>
              <a:r>
                <a:rPr lang="en-GB" sz="3200"/>
                <a:t>5 + </a:t>
              </a:r>
              <a:r>
                <a:rPr lang="en-GB" sz="3200" b="1" baseline="30000"/>
                <a:t>-</a:t>
              </a:r>
              <a:r>
                <a:rPr lang="en-GB" sz="3200"/>
                <a:t>2</a:t>
              </a:r>
            </a:p>
            <a:p>
              <a:endParaRPr lang="en-GB" sz="2000"/>
            </a:p>
            <a:p>
              <a:r>
                <a:rPr lang="en-GB" sz="2400"/>
                <a:t>Q3)   </a:t>
              </a:r>
              <a:r>
                <a:rPr lang="en-GB" sz="3200" b="1" baseline="30000"/>
                <a:t>-</a:t>
              </a:r>
              <a:r>
                <a:rPr lang="en-GB" sz="3200"/>
                <a:t>10 - </a:t>
              </a:r>
              <a:r>
                <a:rPr lang="en-GB" sz="3200" b="1" baseline="30000"/>
                <a:t>-</a:t>
              </a:r>
              <a:r>
                <a:rPr lang="en-GB" sz="3200"/>
                <a:t>9</a:t>
              </a:r>
            </a:p>
            <a:p>
              <a:endParaRPr lang="en-GB" sz="2000"/>
            </a:p>
            <a:p>
              <a:r>
                <a:rPr lang="en-GB" sz="2400"/>
                <a:t>Q4)   </a:t>
              </a:r>
              <a:r>
                <a:rPr lang="en-GB" sz="3200"/>
                <a:t>6 - </a:t>
              </a:r>
              <a:r>
                <a:rPr lang="en-GB" sz="3200" b="1" baseline="30000"/>
                <a:t>-</a:t>
              </a:r>
              <a:r>
                <a:rPr lang="en-GB" sz="3200"/>
                <a:t>9</a:t>
              </a:r>
            </a:p>
            <a:p>
              <a:endParaRPr lang="en-GB" sz="2000"/>
            </a:p>
            <a:p>
              <a:r>
                <a:rPr lang="en-GB" sz="2400"/>
                <a:t>Q5)   </a:t>
              </a:r>
              <a:r>
                <a:rPr lang="en-GB" sz="3200"/>
                <a:t>7 + </a:t>
              </a:r>
              <a:r>
                <a:rPr lang="en-GB" sz="3200" b="1" baseline="30000"/>
                <a:t>-</a:t>
              </a:r>
              <a:r>
                <a:rPr lang="en-GB" sz="3200"/>
                <a:t>10</a:t>
              </a:r>
              <a:endParaRPr lang="en-GB" sz="3200">
                <a:solidFill>
                  <a:srgbClr val="FF0000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24246" y="90151"/>
              <a:ext cx="2318197" cy="5847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3200" b="1"/>
                <a:t>Bronze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657847" y="343578"/>
            <a:ext cx="2307466" cy="5035640"/>
            <a:chOff x="4312275" y="356457"/>
            <a:chExt cx="2307466" cy="5035640"/>
          </a:xfrm>
        </p:grpSpPr>
        <p:grpSp>
          <p:nvGrpSpPr>
            <p:cNvPr id="6" name="Group 5"/>
            <p:cNvGrpSpPr/>
            <p:nvPr/>
          </p:nvGrpSpPr>
          <p:grpSpPr>
            <a:xfrm>
              <a:off x="4312275" y="356457"/>
              <a:ext cx="2307466" cy="5035640"/>
              <a:chOff x="824246" y="206062"/>
              <a:chExt cx="2318197" cy="477605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824246" y="699753"/>
                <a:ext cx="2318197" cy="428236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Q1)   </a:t>
                </a:r>
                <a:r>
                  <a:rPr lang="en-GB" sz="3200"/>
                  <a:t>9 </a:t>
                </a:r>
                <a:r>
                  <a:rPr lang="en-GB" sz="2400"/>
                  <a:t>x</a:t>
                </a:r>
                <a:r>
                  <a:rPr lang="en-GB" sz="3200"/>
                  <a:t> </a:t>
                </a:r>
                <a:r>
                  <a:rPr lang="en-GB" sz="3200" b="1" baseline="30000"/>
                  <a:t>-</a:t>
                </a:r>
                <a:r>
                  <a:rPr lang="en-GB" sz="3200"/>
                  <a:t>10</a:t>
                </a:r>
              </a:p>
              <a:p>
                <a:endParaRPr lang="en-GB" sz="2000"/>
              </a:p>
              <a:p>
                <a:r>
                  <a:rPr lang="en-GB" sz="2400"/>
                  <a:t>Q2)    </a:t>
                </a:r>
                <a:r>
                  <a:rPr lang="en-GB" sz="3200" b="1" baseline="30000"/>
                  <a:t>-</a:t>
                </a:r>
                <a:r>
                  <a:rPr lang="en-GB" sz="2400"/>
                  <a:t>18</a:t>
                </a:r>
              </a:p>
              <a:p>
                <a:r>
                  <a:rPr lang="en-GB" sz="2400"/>
                  <a:t>            </a:t>
                </a:r>
                <a:r>
                  <a:rPr lang="en-GB" sz="3200" b="1" baseline="30000"/>
                  <a:t>-</a:t>
                </a:r>
                <a:r>
                  <a:rPr lang="en-GB" sz="2400"/>
                  <a:t>2</a:t>
                </a:r>
              </a:p>
              <a:p>
                <a:endParaRPr lang="en-GB" sz="2000"/>
              </a:p>
              <a:p>
                <a:r>
                  <a:rPr lang="en-GB" sz="2400"/>
                  <a:t>Q3)   </a:t>
                </a:r>
                <a:r>
                  <a:rPr lang="en-GB" sz="3200"/>
                  <a:t>7 </a:t>
                </a:r>
                <a:r>
                  <a:rPr lang="en-GB" sz="2400"/>
                  <a:t>x </a:t>
                </a:r>
                <a:r>
                  <a:rPr lang="en-GB" sz="3200" b="1" baseline="30000"/>
                  <a:t>-</a:t>
                </a:r>
                <a:r>
                  <a:rPr lang="en-GB" sz="3200"/>
                  <a:t>4</a:t>
                </a:r>
              </a:p>
              <a:p>
                <a:endParaRPr lang="en-GB" sz="2000"/>
              </a:p>
              <a:p>
                <a:r>
                  <a:rPr lang="en-GB" sz="2400"/>
                  <a:t>Q4)   </a:t>
                </a:r>
                <a:r>
                  <a:rPr lang="en-GB" sz="3200" b="1" baseline="30000"/>
                  <a:t>-</a:t>
                </a:r>
                <a:r>
                  <a:rPr lang="en-GB" sz="3200"/>
                  <a:t>4 </a:t>
                </a:r>
                <a:r>
                  <a:rPr lang="en-GB" sz="2400"/>
                  <a:t>x</a:t>
                </a:r>
                <a:r>
                  <a:rPr lang="en-GB" sz="3200"/>
                  <a:t> 9</a:t>
                </a:r>
              </a:p>
              <a:p>
                <a:endParaRPr lang="en-GB" sz="2000"/>
              </a:p>
              <a:p>
                <a:r>
                  <a:rPr lang="en-GB" sz="2400"/>
                  <a:t>Q5)   </a:t>
                </a:r>
                <a:r>
                  <a:rPr lang="en-GB" sz="3200"/>
                  <a:t> </a:t>
                </a:r>
                <a:r>
                  <a:rPr lang="en-GB" sz="3200" b="1" baseline="30000"/>
                  <a:t>-</a:t>
                </a:r>
                <a:r>
                  <a:rPr lang="en-GB" sz="2400"/>
                  <a:t>90</a:t>
                </a:r>
              </a:p>
              <a:p>
                <a:r>
                  <a:rPr lang="en-GB" sz="2400"/>
                  <a:t>            </a:t>
                </a:r>
                <a:r>
                  <a:rPr lang="en-GB" sz="3200" b="1" baseline="30000"/>
                  <a:t>-</a:t>
                </a:r>
                <a:r>
                  <a:rPr lang="en-GB" sz="2400"/>
                  <a:t>9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824246" y="206062"/>
                <a:ext cx="2318197" cy="58477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3200" b="1"/>
                  <a:t>Silver</a:t>
                </a: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5186635" y="4818175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186635" y="2086353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8216181" y="343578"/>
            <a:ext cx="3017951" cy="4459596"/>
            <a:chOff x="824246" y="90151"/>
            <a:chExt cx="2119237" cy="4033833"/>
          </a:xfrm>
        </p:grpSpPr>
        <p:sp>
          <p:nvSpPr>
            <p:cNvPr id="13" name="TextBox 12"/>
            <p:cNvSpPr txBox="1"/>
            <p:nvPr/>
          </p:nvSpPr>
          <p:spPr>
            <a:xfrm>
              <a:off x="824246" y="699753"/>
              <a:ext cx="2119237" cy="34242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/>
                <a:t>Q1)   </a:t>
              </a:r>
              <a:r>
                <a:rPr lang="en-GB" sz="3200"/>
                <a:t>2 </a:t>
              </a:r>
              <a:r>
                <a:rPr lang="en-GB" sz="2400"/>
                <a:t>x</a:t>
              </a:r>
              <a:r>
                <a:rPr lang="en-GB" sz="3200"/>
                <a:t> (</a:t>
              </a:r>
              <a:r>
                <a:rPr lang="en-GB" sz="3200" b="1" baseline="30000"/>
                <a:t>-</a:t>
              </a:r>
              <a:r>
                <a:rPr lang="en-GB" sz="3200"/>
                <a:t>3 – 2)</a:t>
              </a:r>
            </a:p>
            <a:p>
              <a:endParaRPr lang="en-GB" sz="2000"/>
            </a:p>
            <a:p>
              <a:r>
                <a:rPr lang="en-GB" sz="2400"/>
                <a:t>Q2)    </a:t>
              </a:r>
              <a:r>
                <a:rPr lang="en-GB" sz="3200"/>
                <a:t>3</a:t>
              </a:r>
              <a:r>
                <a:rPr lang="en-GB" sz="2400"/>
                <a:t> x </a:t>
              </a:r>
              <a:r>
                <a:rPr lang="en-GB" sz="3200"/>
                <a:t>(</a:t>
              </a:r>
              <a:r>
                <a:rPr lang="en-GB" sz="3200" b="1" baseline="30000"/>
                <a:t>-</a:t>
              </a:r>
              <a:r>
                <a:rPr lang="en-GB" sz="3200"/>
                <a:t>8 – 5)</a:t>
              </a:r>
            </a:p>
            <a:p>
              <a:endParaRPr lang="en-GB" sz="2000"/>
            </a:p>
            <a:p>
              <a:r>
                <a:rPr lang="en-GB" sz="2400"/>
                <a:t>Q3)     </a:t>
              </a:r>
              <a:r>
                <a:rPr lang="en-GB" sz="3200"/>
                <a:t>( </a:t>
              </a:r>
              <a:r>
                <a:rPr lang="en-GB" sz="3200" b="1" baseline="30000"/>
                <a:t>-</a:t>
              </a:r>
              <a:r>
                <a:rPr lang="en-GB" sz="3200"/>
                <a:t>4)</a:t>
              </a:r>
              <a:r>
                <a:rPr lang="en-GB" sz="3200" baseline="30000"/>
                <a:t>2</a:t>
              </a:r>
            </a:p>
            <a:p>
              <a:endParaRPr lang="en-GB" sz="2000"/>
            </a:p>
            <a:p>
              <a:r>
                <a:rPr lang="en-GB" sz="2400"/>
                <a:t>Q4)     </a:t>
              </a:r>
              <a:r>
                <a:rPr lang="en-GB" sz="3200"/>
                <a:t> ( </a:t>
              </a:r>
              <a:r>
                <a:rPr lang="en-GB" sz="3200" b="1" baseline="30000"/>
                <a:t>-</a:t>
              </a:r>
              <a:r>
                <a:rPr lang="en-GB" sz="3200"/>
                <a:t>5)</a:t>
              </a:r>
              <a:r>
                <a:rPr lang="en-GB" sz="3200" baseline="30000"/>
                <a:t>2</a:t>
              </a:r>
            </a:p>
            <a:p>
              <a:endParaRPr lang="en-GB" sz="2000"/>
            </a:p>
            <a:p>
              <a:r>
                <a:rPr lang="en-GB" sz="2400"/>
                <a:t>Q5)   </a:t>
              </a:r>
              <a:r>
                <a:rPr lang="en-GB" sz="3200"/>
                <a:t> </a:t>
              </a:r>
              <a:r>
                <a:rPr lang="en-GB" sz="3200" b="1" baseline="30000"/>
                <a:t>-</a:t>
              </a:r>
              <a:r>
                <a:rPr lang="en-GB" sz="3200"/>
                <a:t>2 + 6 </a:t>
              </a:r>
              <a:r>
                <a:rPr lang="en-GB" sz="2400"/>
                <a:t>x</a:t>
              </a:r>
              <a:r>
                <a:rPr lang="en-GB" sz="3200"/>
                <a:t> </a:t>
              </a:r>
              <a:r>
                <a:rPr lang="en-GB" sz="3200" b="1" baseline="30000"/>
                <a:t>-</a:t>
              </a:r>
              <a:r>
                <a:rPr lang="en-GB" sz="3200"/>
                <a:t>3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4246" y="90151"/>
              <a:ext cx="2119237" cy="528946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GB" sz="3200" b="1"/>
                <a:t>Gold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80304" y="494302"/>
            <a:ext cx="191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rgbClr val="00B050"/>
                </a:solidFill>
              </a:rPr>
              <a:t>Do as many as you can</a:t>
            </a:r>
            <a:r>
              <a:rPr lang="en-GB" sz="320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3263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042415" y="359225"/>
            <a:ext cx="2884750" cy="4459596"/>
            <a:chOff x="824246" y="90151"/>
            <a:chExt cx="2318197" cy="4162882"/>
          </a:xfrm>
        </p:grpSpPr>
        <p:sp>
          <p:nvSpPr>
            <p:cNvPr id="2" name="TextBox 1"/>
            <p:cNvSpPr txBox="1"/>
            <p:nvPr/>
          </p:nvSpPr>
          <p:spPr>
            <a:xfrm>
              <a:off x="824246" y="699753"/>
              <a:ext cx="2318197" cy="35532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/>
                <a:t>Q1)   </a:t>
              </a:r>
              <a:r>
                <a:rPr lang="en-GB" sz="3200"/>
                <a:t>8 - </a:t>
              </a:r>
              <a:r>
                <a:rPr lang="en-GB" sz="3200" b="1" baseline="30000"/>
                <a:t>-</a:t>
              </a:r>
              <a:r>
                <a:rPr lang="en-GB" sz="3200"/>
                <a:t>2  </a:t>
              </a:r>
              <a:r>
                <a:rPr lang="en-GB" sz="3200">
                  <a:solidFill>
                    <a:srgbClr val="FF0000"/>
                  </a:solidFill>
                </a:rPr>
                <a:t>= 10 </a:t>
              </a:r>
            </a:p>
            <a:p>
              <a:endParaRPr lang="en-GB" sz="2000"/>
            </a:p>
            <a:p>
              <a:r>
                <a:rPr lang="en-GB" sz="2400"/>
                <a:t>Q2)   </a:t>
              </a:r>
              <a:r>
                <a:rPr lang="en-GB" sz="3200"/>
                <a:t>5 + </a:t>
              </a:r>
              <a:r>
                <a:rPr lang="en-GB" sz="3200" b="1" baseline="30000"/>
                <a:t>-</a:t>
              </a:r>
              <a:r>
                <a:rPr lang="en-GB" sz="3200"/>
                <a:t>2  </a:t>
              </a:r>
              <a:r>
                <a:rPr lang="en-GB" sz="3200">
                  <a:solidFill>
                    <a:srgbClr val="FF0000"/>
                  </a:solidFill>
                </a:rPr>
                <a:t>= 3</a:t>
              </a:r>
            </a:p>
            <a:p>
              <a:endParaRPr lang="en-GB" sz="2000"/>
            </a:p>
            <a:p>
              <a:r>
                <a:rPr lang="en-GB" sz="2400"/>
                <a:t>Q3)   </a:t>
              </a:r>
              <a:r>
                <a:rPr lang="en-GB" sz="3200" b="1" baseline="30000"/>
                <a:t>-</a:t>
              </a:r>
              <a:r>
                <a:rPr lang="en-GB" sz="3200"/>
                <a:t>10 - </a:t>
              </a:r>
              <a:r>
                <a:rPr lang="en-GB" sz="3200" b="1" baseline="30000"/>
                <a:t>-</a:t>
              </a:r>
              <a:r>
                <a:rPr lang="en-GB" sz="3200"/>
                <a:t>9 </a:t>
              </a:r>
              <a:r>
                <a:rPr lang="en-GB" sz="3200">
                  <a:solidFill>
                    <a:srgbClr val="FF0000"/>
                  </a:solidFill>
                </a:rPr>
                <a:t>= </a:t>
              </a:r>
              <a:r>
                <a:rPr lang="en-GB" sz="3200" b="1" baseline="30000">
                  <a:solidFill>
                    <a:srgbClr val="FF0000"/>
                  </a:solidFill>
                </a:rPr>
                <a:t>-</a:t>
              </a:r>
              <a:r>
                <a:rPr lang="en-GB" sz="3200">
                  <a:solidFill>
                    <a:srgbClr val="FF0000"/>
                  </a:solidFill>
                </a:rPr>
                <a:t>1</a:t>
              </a:r>
            </a:p>
            <a:p>
              <a:endParaRPr lang="en-GB" sz="2000"/>
            </a:p>
            <a:p>
              <a:r>
                <a:rPr lang="en-GB" sz="2400"/>
                <a:t>Q4)   </a:t>
              </a:r>
              <a:r>
                <a:rPr lang="en-GB" sz="3200"/>
                <a:t>6 - </a:t>
              </a:r>
              <a:r>
                <a:rPr lang="en-GB" sz="3200" b="1" baseline="30000"/>
                <a:t>-</a:t>
              </a:r>
              <a:r>
                <a:rPr lang="en-GB" sz="3200"/>
                <a:t>9  </a:t>
              </a:r>
              <a:r>
                <a:rPr lang="en-GB" sz="3200">
                  <a:solidFill>
                    <a:srgbClr val="FF0000"/>
                  </a:solidFill>
                </a:rPr>
                <a:t>= 15</a:t>
              </a:r>
            </a:p>
            <a:p>
              <a:endParaRPr lang="en-GB" sz="2000"/>
            </a:p>
            <a:p>
              <a:r>
                <a:rPr lang="en-GB" sz="2400"/>
                <a:t>Q5)   </a:t>
              </a:r>
              <a:r>
                <a:rPr lang="en-GB" sz="3200"/>
                <a:t>7 + </a:t>
              </a:r>
              <a:r>
                <a:rPr lang="en-GB" sz="3200" b="1" baseline="30000"/>
                <a:t>-</a:t>
              </a:r>
              <a:r>
                <a:rPr lang="en-GB" sz="3200"/>
                <a:t>10 </a:t>
              </a:r>
              <a:r>
                <a:rPr lang="en-GB" sz="3200">
                  <a:solidFill>
                    <a:srgbClr val="FF0000"/>
                  </a:solidFill>
                </a:rPr>
                <a:t>= </a:t>
              </a:r>
              <a:r>
                <a:rPr lang="en-GB" sz="3200" b="1" baseline="30000">
                  <a:solidFill>
                    <a:srgbClr val="FF0000"/>
                  </a:solidFill>
                </a:rPr>
                <a:t>-</a:t>
              </a:r>
              <a:r>
                <a:rPr lang="en-GB" sz="320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24246" y="90151"/>
              <a:ext cx="2318197" cy="5847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3200" b="1"/>
                <a:t>Bronze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424114" y="210787"/>
            <a:ext cx="2843032" cy="4874215"/>
            <a:chOff x="4312275" y="403971"/>
            <a:chExt cx="2318641" cy="4874215"/>
          </a:xfrm>
        </p:grpSpPr>
        <p:grpSp>
          <p:nvGrpSpPr>
            <p:cNvPr id="6" name="Group 5"/>
            <p:cNvGrpSpPr/>
            <p:nvPr/>
          </p:nvGrpSpPr>
          <p:grpSpPr>
            <a:xfrm>
              <a:off x="4312275" y="403971"/>
              <a:ext cx="2318641" cy="4874215"/>
              <a:chOff x="824246" y="251127"/>
              <a:chExt cx="2329424" cy="4622951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824246" y="699753"/>
                <a:ext cx="2318197" cy="417432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Q1)   </a:t>
                </a:r>
                <a:r>
                  <a:rPr lang="en-GB" sz="3200"/>
                  <a:t>9 </a:t>
                </a:r>
                <a:r>
                  <a:rPr lang="en-GB" sz="2400"/>
                  <a:t>x</a:t>
                </a:r>
                <a:r>
                  <a:rPr lang="en-GB" sz="3200"/>
                  <a:t> </a:t>
                </a:r>
                <a:r>
                  <a:rPr lang="en-GB" sz="3200" b="1" baseline="30000"/>
                  <a:t>-</a:t>
                </a:r>
                <a:r>
                  <a:rPr lang="en-GB" sz="3200"/>
                  <a:t>10 = </a:t>
                </a:r>
                <a:r>
                  <a:rPr lang="en-GB" sz="3200" b="1" baseline="30000">
                    <a:solidFill>
                      <a:srgbClr val="FF0000"/>
                    </a:solidFill>
                  </a:rPr>
                  <a:t>-</a:t>
                </a:r>
                <a:r>
                  <a:rPr lang="en-GB" sz="2800">
                    <a:solidFill>
                      <a:srgbClr val="FF0000"/>
                    </a:solidFill>
                  </a:rPr>
                  <a:t>90</a:t>
                </a:r>
              </a:p>
              <a:p>
                <a:endParaRPr lang="en-GB" sz="2000"/>
              </a:p>
              <a:p>
                <a:r>
                  <a:rPr lang="en-GB" sz="2400"/>
                  <a:t>Q2)    </a:t>
                </a:r>
                <a:r>
                  <a:rPr lang="en-GB" sz="3200" b="1" baseline="30000"/>
                  <a:t>-</a:t>
                </a:r>
                <a:r>
                  <a:rPr lang="en-GB" sz="2400"/>
                  <a:t>18     </a:t>
                </a:r>
                <a:r>
                  <a:rPr lang="en-GB" sz="2400">
                    <a:solidFill>
                      <a:srgbClr val="FF0000"/>
                    </a:solidFill>
                  </a:rPr>
                  <a:t>= 9</a:t>
                </a:r>
              </a:p>
              <a:p>
                <a:r>
                  <a:rPr lang="en-GB" sz="2400"/>
                  <a:t>            </a:t>
                </a:r>
                <a:r>
                  <a:rPr lang="en-GB" sz="3200" b="1" baseline="30000"/>
                  <a:t>-</a:t>
                </a:r>
                <a:r>
                  <a:rPr lang="en-GB" sz="2400"/>
                  <a:t>2</a:t>
                </a:r>
              </a:p>
              <a:p>
                <a:endParaRPr lang="en-GB" sz="2000"/>
              </a:p>
              <a:p>
                <a:r>
                  <a:rPr lang="en-GB" sz="2400"/>
                  <a:t>Q3)   </a:t>
                </a:r>
                <a:r>
                  <a:rPr lang="en-GB" sz="3200"/>
                  <a:t>7 </a:t>
                </a:r>
                <a:r>
                  <a:rPr lang="en-GB" sz="2400"/>
                  <a:t>x </a:t>
                </a:r>
                <a:r>
                  <a:rPr lang="en-GB" sz="3200" b="1" baseline="30000"/>
                  <a:t>-</a:t>
                </a:r>
                <a:r>
                  <a:rPr lang="en-GB" sz="3200"/>
                  <a:t>4 </a:t>
                </a:r>
                <a:r>
                  <a:rPr lang="en-GB" sz="3200">
                    <a:solidFill>
                      <a:srgbClr val="FF0000"/>
                    </a:solidFill>
                  </a:rPr>
                  <a:t>=</a:t>
                </a:r>
                <a:r>
                  <a:rPr lang="en-GB" sz="3200"/>
                  <a:t> </a:t>
                </a:r>
                <a:r>
                  <a:rPr lang="en-GB" sz="3200" b="1" baseline="30000">
                    <a:solidFill>
                      <a:srgbClr val="FF0000"/>
                    </a:solidFill>
                  </a:rPr>
                  <a:t>-</a:t>
                </a:r>
                <a:r>
                  <a:rPr lang="en-GB" sz="2800">
                    <a:solidFill>
                      <a:srgbClr val="FF0000"/>
                    </a:solidFill>
                  </a:rPr>
                  <a:t>28</a:t>
                </a:r>
              </a:p>
              <a:p>
                <a:endParaRPr lang="en-GB" sz="2000"/>
              </a:p>
              <a:p>
                <a:r>
                  <a:rPr lang="en-GB" sz="2400"/>
                  <a:t>Q4)   </a:t>
                </a:r>
                <a:r>
                  <a:rPr lang="en-GB" sz="3200" b="1" baseline="30000"/>
                  <a:t>-</a:t>
                </a:r>
                <a:r>
                  <a:rPr lang="en-GB" sz="3200"/>
                  <a:t>4 </a:t>
                </a:r>
                <a:r>
                  <a:rPr lang="en-GB" sz="2400"/>
                  <a:t>x</a:t>
                </a:r>
                <a:r>
                  <a:rPr lang="en-GB" sz="3200"/>
                  <a:t> 9  </a:t>
                </a:r>
                <a:r>
                  <a:rPr lang="en-GB" sz="2800">
                    <a:solidFill>
                      <a:srgbClr val="FF0000"/>
                    </a:solidFill>
                  </a:rPr>
                  <a:t>= </a:t>
                </a:r>
                <a:r>
                  <a:rPr lang="en-GB" sz="2800" b="1" baseline="30000">
                    <a:solidFill>
                      <a:srgbClr val="FF0000"/>
                    </a:solidFill>
                  </a:rPr>
                  <a:t>-</a:t>
                </a:r>
                <a:r>
                  <a:rPr lang="en-GB" sz="2800">
                    <a:solidFill>
                      <a:srgbClr val="FF0000"/>
                    </a:solidFill>
                  </a:rPr>
                  <a:t>36</a:t>
                </a:r>
              </a:p>
              <a:p>
                <a:endParaRPr lang="en-GB" sz="2000"/>
              </a:p>
              <a:p>
                <a:r>
                  <a:rPr lang="en-GB" sz="2400"/>
                  <a:t>Q5)   </a:t>
                </a:r>
                <a:r>
                  <a:rPr lang="en-GB" sz="3200"/>
                  <a:t> </a:t>
                </a:r>
                <a:r>
                  <a:rPr lang="en-GB" sz="3200" b="1" baseline="30000"/>
                  <a:t>-</a:t>
                </a:r>
                <a:r>
                  <a:rPr lang="en-GB" sz="2400"/>
                  <a:t>90    </a:t>
                </a:r>
                <a:r>
                  <a:rPr lang="en-GB" sz="2800">
                    <a:solidFill>
                      <a:srgbClr val="FF0000"/>
                    </a:solidFill>
                  </a:rPr>
                  <a:t>= 10</a:t>
                </a:r>
              </a:p>
              <a:p>
                <a:r>
                  <a:rPr lang="en-GB" sz="2400"/>
                  <a:t>            </a:t>
                </a:r>
                <a:r>
                  <a:rPr lang="en-GB" sz="3200" b="1" baseline="30000"/>
                  <a:t>-</a:t>
                </a:r>
                <a:r>
                  <a:rPr lang="en-GB" sz="2400"/>
                  <a:t>9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835473" y="251127"/>
                <a:ext cx="2318197" cy="43786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/>
                  <a:t>Silver</a:t>
                </a: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4987401" y="4831700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987401" y="2086353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8515691" y="359225"/>
            <a:ext cx="3436098" cy="4459596"/>
            <a:chOff x="824246" y="90151"/>
            <a:chExt cx="2119237" cy="4033833"/>
          </a:xfrm>
        </p:grpSpPr>
        <p:sp>
          <p:nvSpPr>
            <p:cNvPr id="13" name="TextBox 12"/>
            <p:cNvSpPr txBox="1"/>
            <p:nvPr/>
          </p:nvSpPr>
          <p:spPr>
            <a:xfrm>
              <a:off x="824246" y="699753"/>
              <a:ext cx="2119237" cy="34242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/>
                <a:t>Q1)   </a:t>
              </a:r>
              <a:r>
                <a:rPr lang="en-GB" sz="3200"/>
                <a:t>2 </a:t>
              </a:r>
              <a:r>
                <a:rPr lang="en-GB" sz="2400"/>
                <a:t>x</a:t>
              </a:r>
              <a:r>
                <a:rPr lang="en-GB" sz="3200"/>
                <a:t> (</a:t>
              </a:r>
              <a:r>
                <a:rPr lang="en-GB" sz="3200" b="1" baseline="30000"/>
                <a:t>-</a:t>
              </a:r>
              <a:r>
                <a:rPr lang="en-GB" sz="3200"/>
                <a:t>3 – 2) </a:t>
              </a:r>
              <a:r>
                <a:rPr lang="en-GB" sz="2800">
                  <a:solidFill>
                    <a:srgbClr val="FF0000"/>
                  </a:solidFill>
                </a:rPr>
                <a:t>= </a:t>
              </a:r>
              <a:r>
                <a:rPr lang="en-GB" sz="2800" b="1" baseline="30000">
                  <a:solidFill>
                    <a:srgbClr val="FF0000"/>
                  </a:solidFill>
                </a:rPr>
                <a:t>-</a:t>
              </a:r>
              <a:r>
                <a:rPr lang="en-GB" sz="2800">
                  <a:solidFill>
                    <a:srgbClr val="FF0000"/>
                  </a:solidFill>
                </a:rPr>
                <a:t>10</a:t>
              </a:r>
            </a:p>
            <a:p>
              <a:endParaRPr lang="en-GB" sz="2000"/>
            </a:p>
            <a:p>
              <a:r>
                <a:rPr lang="en-GB" sz="2400"/>
                <a:t>Q2)    </a:t>
              </a:r>
              <a:r>
                <a:rPr lang="en-GB" sz="3200"/>
                <a:t>3</a:t>
              </a:r>
              <a:r>
                <a:rPr lang="en-GB" sz="2400"/>
                <a:t> x </a:t>
              </a:r>
              <a:r>
                <a:rPr lang="en-GB" sz="3200"/>
                <a:t>(</a:t>
              </a:r>
              <a:r>
                <a:rPr lang="en-GB" sz="3200" b="1" baseline="30000"/>
                <a:t>-</a:t>
              </a:r>
              <a:r>
                <a:rPr lang="en-GB" sz="3200"/>
                <a:t>8 – 5) </a:t>
              </a:r>
              <a:r>
                <a:rPr lang="en-GB" sz="2800">
                  <a:solidFill>
                    <a:srgbClr val="FF0000"/>
                  </a:solidFill>
                </a:rPr>
                <a:t>= </a:t>
              </a:r>
              <a:r>
                <a:rPr lang="en-GB" sz="2800" b="1" baseline="30000">
                  <a:solidFill>
                    <a:srgbClr val="FF0000"/>
                  </a:solidFill>
                </a:rPr>
                <a:t>-</a:t>
              </a:r>
              <a:r>
                <a:rPr lang="en-GB" sz="2800">
                  <a:solidFill>
                    <a:srgbClr val="FF0000"/>
                  </a:solidFill>
                </a:rPr>
                <a:t>39</a:t>
              </a:r>
            </a:p>
            <a:p>
              <a:endParaRPr lang="en-GB" sz="2000"/>
            </a:p>
            <a:p>
              <a:r>
                <a:rPr lang="en-GB" sz="2400"/>
                <a:t>Q3)     </a:t>
              </a:r>
              <a:r>
                <a:rPr lang="en-GB" sz="3200"/>
                <a:t>( </a:t>
              </a:r>
              <a:r>
                <a:rPr lang="en-GB" sz="3200" b="1" baseline="30000"/>
                <a:t>-</a:t>
              </a:r>
              <a:r>
                <a:rPr lang="en-GB" sz="3200"/>
                <a:t>4)</a:t>
              </a:r>
              <a:r>
                <a:rPr lang="en-GB" sz="3200" baseline="30000"/>
                <a:t>2</a:t>
              </a:r>
              <a:r>
                <a:rPr lang="en-GB" sz="3200"/>
                <a:t>  </a:t>
              </a:r>
              <a:r>
                <a:rPr lang="en-GB" sz="2800">
                  <a:solidFill>
                    <a:srgbClr val="FF0000"/>
                  </a:solidFill>
                </a:rPr>
                <a:t>= 16</a:t>
              </a:r>
              <a:endParaRPr lang="en-GB" sz="2800" baseline="30000">
                <a:solidFill>
                  <a:srgbClr val="FF0000"/>
                </a:solidFill>
              </a:endParaRPr>
            </a:p>
            <a:p>
              <a:endParaRPr lang="en-GB" sz="2000"/>
            </a:p>
            <a:p>
              <a:r>
                <a:rPr lang="en-GB" sz="2400"/>
                <a:t>Q4)     </a:t>
              </a:r>
              <a:r>
                <a:rPr lang="en-GB" sz="3200"/>
                <a:t> ( </a:t>
              </a:r>
              <a:r>
                <a:rPr lang="en-GB" sz="3200" b="1" baseline="30000"/>
                <a:t>-</a:t>
              </a:r>
              <a:r>
                <a:rPr lang="en-GB" sz="3200"/>
                <a:t>5)</a:t>
              </a:r>
              <a:r>
                <a:rPr lang="en-GB" sz="3200" baseline="30000"/>
                <a:t>2   </a:t>
              </a:r>
              <a:r>
                <a:rPr lang="en-GB" sz="2800">
                  <a:solidFill>
                    <a:srgbClr val="FF0000"/>
                  </a:solidFill>
                </a:rPr>
                <a:t>= 25</a:t>
              </a:r>
              <a:endParaRPr lang="en-GB" sz="2800" baseline="30000">
                <a:solidFill>
                  <a:srgbClr val="FF0000"/>
                </a:solidFill>
              </a:endParaRPr>
            </a:p>
            <a:p>
              <a:endParaRPr lang="en-GB" sz="2000"/>
            </a:p>
            <a:p>
              <a:r>
                <a:rPr lang="en-GB" sz="2400"/>
                <a:t>Q5)   </a:t>
              </a:r>
              <a:r>
                <a:rPr lang="en-GB" sz="3200"/>
                <a:t> </a:t>
              </a:r>
              <a:r>
                <a:rPr lang="en-GB" sz="3200" b="1" baseline="30000"/>
                <a:t>-</a:t>
              </a:r>
              <a:r>
                <a:rPr lang="en-GB" sz="3200"/>
                <a:t>2 + 6 </a:t>
              </a:r>
              <a:r>
                <a:rPr lang="en-GB" sz="2400"/>
                <a:t>x</a:t>
              </a:r>
              <a:r>
                <a:rPr lang="en-GB" sz="3200"/>
                <a:t> </a:t>
              </a:r>
              <a:r>
                <a:rPr lang="en-GB" sz="3200" b="1" baseline="30000"/>
                <a:t>-</a:t>
              </a:r>
              <a:r>
                <a:rPr lang="en-GB" sz="3200"/>
                <a:t>3 </a:t>
              </a:r>
              <a:r>
                <a:rPr lang="en-GB" sz="2800">
                  <a:solidFill>
                    <a:srgbClr val="FF0000"/>
                  </a:solidFill>
                </a:rPr>
                <a:t>= </a:t>
              </a:r>
              <a:r>
                <a:rPr lang="en-GB" sz="2800" b="1" baseline="30000">
                  <a:solidFill>
                    <a:srgbClr val="FF0000"/>
                  </a:solidFill>
                </a:rPr>
                <a:t>-</a:t>
              </a:r>
              <a:r>
                <a:rPr lang="en-GB" sz="2800">
                  <a:solidFill>
                    <a:srgbClr val="FF0000"/>
                  </a:solidFill>
                </a:rPr>
                <a:t>20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4246" y="90151"/>
              <a:ext cx="2119237" cy="528946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GB" sz="3200" b="1"/>
                <a:t>Gold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80304" y="494302"/>
            <a:ext cx="1365161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rgbClr val="FF0000"/>
                </a:solidFill>
              </a:rPr>
              <a:t>Mark your work</a:t>
            </a:r>
            <a:r>
              <a:rPr lang="en-GB" sz="320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74464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428" y="365126"/>
            <a:ext cx="6529589" cy="53639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GB" sz="3200" b="1">
                <a:solidFill>
                  <a:srgbClr val="000000"/>
                </a:solidFill>
              </a:rPr>
              <a:t>Factors, multiples and 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7750" y="1020312"/>
            <a:ext cx="1956516" cy="535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>
                <a:solidFill>
                  <a:srgbClr val="000000"/>
                </a:solidFill>
              </a:rPr>
              <a:t>Discussion</a:t>
            </a:r>
          </a:p>
          <a:p>
            <a:pPr marL="0" indent="0">
              <a:buNone/>
            </a:pPr>
            <a:endParaRPr lang="en-GB" b="1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5898" r="16989" b="28624"/>
          <a:stretch/>
        </p:blipFill>
        <p:spPr>
          <a:xfrm>
            <a:off x="1417750" y="2060598"/>
            <a:ext cx="3348508" cy="1531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7127" y="1586315"/>
            <a:ext cx="4881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rgbClr val="000000"/>
                </a:solidFill>
              </a:rPr>
              <a:t>From the numbers in the rectangle,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2718" y="3604744"/>
            <a:ext cx="3799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rgbClr val="000000"/>
                </a:solidFill>
              </a:rPr>
              <a:t>Write down a multiple of 5.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70973" y="4066409"/>
            <a:ext cx="3505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rgbClr val="000000"/>
                </a:solidFill>
              </a:rPr>
              <a:t>Write down a factor of 27.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0700" y="4678176"/>
            <a:ext cx="3799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rgbClr val="000000"/>
                </a:solidFill>
              </a:rPr>
              <a:t>Write down a prime number.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20507" y="2235138"/>
            <a:ext cx="3799267" cy="273921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2800" b="1" u="sng">
                <a:solidFill>
                  <a:srgbClr val="000000"/>
                </a:solidFill>
              </a:rPr>
              <a:t>Notes:</a:t>
            </a:r>
          </a:p>
          <a:p>
            <a:r>
              <a:rPr lang="en-GB" sz="2400">
                <a:solidFill>
                  <a:srgbClr val="000000"/>
                </a:solidFill>
              </a:rPr>
              <a:t>Use your own examples to explain the following:</a:t>
            </a:r>
          </a:p>
          <a:p>
            <a:endParaRPr lang="en-GB" sz="2400">
              <a:solidFill>
                <a:srgbClr val="000000"/>
              </a:solidFill>
            </a:endParaRPr>
          </a:p>
          <a:p>
            <a:pPr marL="457200" indent="-457200">
              <a:buAutoNum type="alphaLcParenBoth"/>
            </a:pPr>
            <a:r>
              <a:rPr lang="en-GB" sz="2400">
                <a:solidFill>
                  <a:srgbClr val="000000"/>
                </a:solidFill>
              </a:rPr>
              <a:t>Factors </a:t>
            </a:r>
          </a:p>
          <a:p>
            <a:pPr marL="457200" indent="-457200">
              <a:buAutoNum type="alphaLcParenBoth"/>
            </a:pPr>
            <a:r>
              <a:rPr lang="en-GB" sz="2400">
                <a:solidFill>
                  <a:srgbClr val="000000"/>
                </a:solidFill>
              </a:rPr>
              <a:t>Multiples</a:t>
            </a:r>
          </a:p>
          <a:p>
            <a:pPr marL="457200" indent="-457200">
              <a:buAutoNum type="alphaLcParenBoth"/>
            </a:pPr>
            <a:r>
              <a:rPr lang="en-GB" sz="2400">
                <a:solidFill>
                  <a:srgbClr val="000000"/>
                </a:solidFill>
              </a:rPr>
              <a:t>Prime numbers</a:t>
            </a:r>
          </a:p>
        </p:txBody>
      </p:sp>
    </p:spTree>
    <p:extLst>
      <p:ext uri="{BB962C8B-B14F-4D97-AF65-F5344CB8AC3E}">
        <p14:creationId xmlns:p14="http://schemas.microsoft.com/office/powerpoint/2010/main" val="3225734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>Finding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Here are the factors of 60:  </a:t>
            </a:r>
            <a:r>
              <a:rPr lang="en-GB" sz="4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1,2,3,4,6,10,15,20,30,60 </a:t>
            </a:r>
          </a:p>
          <a:p>
            <a:endParaRPr lang="en-GB"/>
          </a:p>
          <a:p>
            <a:r>
              <a:rPr lang="en-GB"/>
              <a:t>Here are the factors of 75:  </a:t>
            </a:r>
            <a:r>
              <a:rPr lang="en-GB" sz="4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1,3,5,15,25,75</a:t>
            </a:r>
          </a:p>
          <a:p>
            <a:endParaRPr lang="en-GB" sz="4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r>
              <a:rPr lang="en-GB" sz="32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Factors are numbers that go into another number exactly</a:t>
            </a:r>
          </a:p>
        </p:txBody>
      </p:sp>
    </p:spTree>
    <p:extLst>
      <p:ext uri="{BB962C8B-B14F-4D97-AF65-F5344CB8AC3E}">
        <p14:creationId xmlns:p14="http://schemas.microsoft.com/office/powerpoint/2010/main" val="388944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1204D0FC17C942829FAA371BEF1116" ma:contentTypeVersion="7" ma:contentTypeDescription="Create a new document." ma:contentTypeScope="" ma:versionID="a235812aa3f8acf769715af7725773db">
  <xsd:schema xmlns:xsd="http://www.w3.org/2001/XMLSchema" xmlns:xs="http://www.w3.org/2001/XMLSchema" xmlns:p="http://schemas.microsoft.com/office/2006/metadata/properties" xmlns:ns2="f45c64de-80c6-4060-b669-b1ce3442f828" xmlns:ns3="a275ba49-db92-471d-8c08-cd84a3a06beb" targetNamespace="http://schemas.microsoft.com/office/2006/metadata/properties" ma:root="true" ma:fieldsID="d732685ca93e4f868118398c42de050e" ns2:_="" ns3:_="">
    <xsd:import namespace="f45c64de-80c6-4060-b669-b1ce3442f828"/>
    <xsd:import namespace="a275ba49-db92-471d-8c08-cd84a3a06b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c64de-80c6-4060-b669-b1ce3442f8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5ba49-db92-471d-8c08-cd84a3a06be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E9E1D4-00A2-400C-880E-870785D47D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5c64de-80c6-4060-b669-b1ce3442f828"/>
    <ds:schemaRef ds:uri="a275ba49-db92-471d-8c08-cd84a3a06b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D14AA6-A186-41B3-BD61-5136285F54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43AC26-9C10-4BD0-832A-C836FA69E3D2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a275ba49-db92-471d-8c08-cd84a3a06beb"/>
    <ds:schemaRef ds:uri="f45c64de-80c6-4060-b669-b1ce3442f82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802</Words>
  <Application>Microsoft Office PowerPoint</Application>
  <PresentationFormat>Widescreen</PresentationFormat>
  <Paragraphs>194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Number Line</vt:lpstr>
      <vt:lpstr>Multiplication/Division Rules</vt:lpstr>
      <vt:lpstr>PowerPoint Presentation</vt:lpstr>
      <vt:lpstr>PowerPoint Presentation</vt:lpstr>
      <vt:lpstr>Factors, multiples and prime numbers</vt:lpstr>
      <vt:lpstr>Finding Factors</vt:lpstr>
      <vt:lpstr>Find the Factors</vt:lpstr>
      <vt:lpstr> Prime Numbers</vt:lpstr>
      <vt:lpstr>PowerPoint Presentation</vt:lpstr>
      <vt:lpstr>Simple Powers</vt:lpstr>
      <vt:lpstr>Simple Powers</vt:lpstr>
      <vt:lpstr>Exam style of questions</vt:lpstr>
      <vt:lpstr>Challenge   (Work in pairs)</vt:lpstr>
      <vt:lpstr>Todays Objectives – Have you met them?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 – be ready to learn</dc:title>
  <dc:creator>Thomas Payne</dc:creator>
  <cp:lastModifiedBy>Janet Williamson</cp:lastModifiedBy>
  <cp:revision>4</cp:revision>
  <dcterms:modified xsi:type="dcterms:W3CDTF">2019-11-27T14:21:18Z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0x010100371204D0FC17C942829FAA371BEF1116</vt:lpwstr>
  </property>
</Properties>
</file>